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  <p:sldMasterId id="2147483712" r:id="rId2"/>
  </p:sldMasterIdLst>
  <p:notesMasterIdLst>
    <p:notesMasterId r:id="rId37"/>
  </p:notesMasterIdLst>
  <p:sldIdLst>
    <p:sldId id="256" r:id="rId3"/>
    <p:sldId id="257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90" r:id="rId14"/>
    <p:sldId id="268" r:id="rId15"/>
    <p:sldId id="269" r:id="rId16"/>
    <p:sldId id="270" r:id="rId17"/>
    <p:sldId id="271" r:id="rId18"/>
    <p:sldId id="275" r:id="rId19"/>
    <p:sldId id="274" r:id="rId20"/>
    <p:sldId id="273" r:id="rId21"/>
    <p:sldId id="294" r:id="rId22"/>
    <p:sldId id="276" r:id="rId23"/>
    <p:sldId id="278" r:id="rId24"/>
    <p:sldId id="277" r:id="rId25"/>
    <p:sldId id="291" r:id="rId26"/>
    <p:sldId id="292" r:id="rId27"/>
    <p:sldId id="279" r:id="rId28"/>
    <p:sldId id="280" r:id="rId29"/>
    <p:sldId id="281" r:id="rId30"/>
    <p:sldId id="282" r:id="rId31"/>
    <p:sldId id="283" r:id="rId32"/>
    <p:sldId id="287" r:id="rId33"/>
    <p:sldId id="288" r:id="rId34"/>
    <p:sldId id="284" r:id="rId35"/>
    <p:sldId id="293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43C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4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B5A573-3EA4-4427-ACC9-CE437B7E734D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8F81DA2-0422-4DAF-9DA3-43EE58CDB82D}">
      <dgm:prSet phldrT="[Text]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b="1" baseline="0" dirty="0">
              <a:solidFill>
                <a:srgbClr val="C00000"/>
              </a:solidFill>
              <a:latin typeface="Arial Black" panose="020B0A04020102020204" pitchFamily="34" charset="0"/>
            </a:rPr>
            <a:t>Identify</a:t>
          </a:r>
        </a:p>
      </dgm:t>
    </dgm:pt>
    <dgm:pt modelId="{44ACB207-75F9-43A4-A4CE-AE56426A8817}" type="parTrans" cxnId="{0A06D6ED-A612-4B26-A83F-C09EFFC2396C}">
      <dgm:prSet/>
      <dgm:spPr/>
      <dgm:t>
        <a:bodyPr/>
        <a:lstStyle/>
        <a:p>
          <a:endParaRPr lang="en-US"/>
        </a:p>
      </dgm:t>
    </dgm:pt>
    <dgm:pt modelId="{675CC5AF-1E0A-4389-AD60-FA1B130FF9E2}" type="sibTrans" cxnId="{0A06D6ED-A612-4B26-A83F-C09EFFC2396C}">
      <dgm:prSet/>
      <dgm:spPr>
        <a:ln w="50800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209A4CE8-5C3F-4F89-8A71-4D27C3EA8636}">
      <dgm:prSet phldrT="[Text]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b="1" dirty="0">
              <a:solidFill>
                <a:srgbClr val="C00000"/>
              </a:solidFill>
              <a:latin typeface="Arial Black" panose="020B0A04020102020204" pitchFamily="34" charset="0"/>
            </a:rPr>
            <a:t>Analyze</a:t>
          </a:r>
        </a:p>
      </dgm:t>
    </dgm:pt>
    <dgm:pt modelId="{DBFF5122-EEFF-44D3-B7BA-2C00DD44F80A}" type="parTrans" cxnId="{0C410144-D43F-40BE-A556-B8462DDAE8CC}">
      <dgm:prSet/>
      <dgm:spPr/>
      <dgm:t>
        <a:bodyPr/>
        <a:lstStyle/>
        <a:p>
          <a:endParaRPr lang="en-US"/>
        </a:p>
      </dgm:t>
    </dgm:pt>
    <dgm:pt modelId="{1401BA3C-8768-4FD5-B323-672834BBE017}" type="sibTrans" cxnId="{0C410144-D43F-40BE-A556-B8462DDAE8CC}">
      <dgm:prSet/>
      <dgm:spPr>
        <a:ln w="50800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444C219E-6DA4-48BD-AF8E-666C8BF2AC63}">
      <dgm:prSet phldrT="[Text]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b="1" dirty="0">
              <a:solidFill>
                <a:srgbClr val="C00000"/>
              </a:solidFill>
              <a:latin typeface="Arial Black" panose="020B0A04020102020204" pitchFamily="34" charset="0"/>
            </a:rPr>
            <a:t>Evaluate</a:t>
          </a:r>
        </a:p>
      </dgm:t>
    </dgm:pt>
    <dgm:pt modelId="{D030CC51-9A35-4635-B159-01D6C743C6B3}" type="parTrans" cxnId="{97FD54C2-D53E-4350-8F58-BC53A1E90E8B}">
      <dgm:prSet/>
      <dgm:spPr/>
      <dgm:t>
        <a:bodyPr/>
        <a:lstStyle/>
        <a:p>
          <a:endParaRPr lang="en-US"/>
        </a:p>
      </dgm:t>
    </dgm:pt>
    <dgm:pt modelId="{D0B8119A-EA9B-4F72-8731-55A58D5F9F62}" type="sibTrans" cxnId="{97FD54C2-D53E-4350-8F58-BC53A1E90E8B}">
      <dgm:prSet/>
      <dgm:spPr>
        <a:ln w="50800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029407A9-1D6E-4F74-8F21-0DB05E738195}">
      <dgm:prSet phldrT="[Text]"/>
      <dgm:spPr>
        <a:solidFill>
          <a:schemeClr val="tx1">
            <a:lumMod val="85000"/>
          </a:schemeClr>
        </a:solidFill>
      </dgm:spPr>
      <dgm:t>
        <a:bodyPr/>
        <a:lstStyle/>
        <a:p>
          <a:r>
            <a:rPr lang="en-US" b="1" dirty="0">
              <a:solidFill>
                <a:schemeClr val="bg1"/>
              </a:solidFill>
              <a:latin typeface="Arial Black" panose="020B0A04020102020204" pitchFamily="34" charset="0"/>
            </a:rPr>
            <a:t>Respond</a:t>
          </a:r>
        </a:p>
      </dgm:t>
    </dgm:pt>
    <dgm:pt modelId="{3E76852E-6BED-4638-9E38-23626D1E923F}" type="parTrans" cxnId="{AC02C4E0-E5A0-48AC-A95C-DCCA8897B0CE}">
      <dgm:prSet/>
      <dgm:spPr/>
      <dgm:t>
        <a:bodyPr/>
        <a:lstStyle/>
        <a:p>
          <a:endParaRPr lang="en-US"/>
        </a:p>
      </dgm:t>
    </dgm:pt>
    <dgm:pt modelId="{9416B36D-D9D9-48B8-81F1-43AE8548B1A6}" type="sibTrans" cxnId="{AC02C4E0-E5A0-48AC-A95C-DCCA8897B0CE}">
      <dgm:prSet/>
      <dgm:spPr>
        <a:ln w="50800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5E9F35E4-B65F-4BD3-88A0-5D35B5CAF5E2}">
      <dgm:prSet phldrT="[Text]"/>
      <dgm:spPr>
        <a:solidFill>
          <a:schemeClr val="tx1">
            <a:lumMod val="85000"/>
          </a:schemeClr>
        </a:solidFill>
      </dgm:spPr>
      <dgm:t>
        <a:bodyPr/>
        <a:lstStyle/>
        <a:p>
          <a:r>
            <a:rPr lang="en-US" b="1" dirty="0">
              <a:solidFill>
                <a:schemeClr val="bg1"/>
              </a:solidFill>
              <a:latin typeface="Arial Black" panose="020B0A04020102020204" pitchFamily="34" charset="0"/>
            </a:rPr>
            <a:t>Control</a:t>
          </a:r>
        </a:p>
      </dgm:t>
    </dgm:pt>
    <dgm:pt modelId="{C4D472C2-FAC7-4459-9EBC-F2F0C091A732}" type="parTrans" cxnId="{A3DC9C31-5266-487F-8DF1-56C11F3CB367}">
      <dgm:prSet/>
      <dgm:spPr/>
      <dgm:t>
        <a:bodyPr/>
        <a:lstStyle/>
        <a:p>
          <a:endParaRPr lang="en-US"/>
        </a:p>
      </dgm:t>
    </dgm:pt>
    <dgm:pt modelId="{3DE982DC-E066-4996-8329-C131BB1A5B1E}" type="sibTrans" cxnId="{A3DC9C31-5266-487F-8DF1-56C11F3CB367}">
      <dgm:prSet/>
      <dgm:spPr>
        <a:ln w="50800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3CDDBE4C-81E5-4B17-9D08-191EA1D4E312}" type="pres">
      <dgm:prSet presAssocID="{E7B5A573-3EA4-4427-ACC9-CE437B7E734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8F7885A-2A0C-4B52-B75D-7A5336EC6A55}" type="pres">
      <dgm:prSet presAssocID="{E8F81DA2-0422-4DAF-9DA3-43EE58CDB82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60B751-E54E-4205-A25B-F9176D63D9EE}" type="pres">
      <dgm:prSet presAssocID="{E8F81DA2-0422-4DAF-9DA3-43EE58CDB82D}" presName="spNode" presStyleCnt="0"/>
      <dgm:spPr/>
    </dgm:pt>
    <dgm:pt modelId="{5670A7BE-FB54-4DD0-B23F-BBDEA9F9960F}" type="pres">
      <dgm:prSet presAssocID="{675CC5AF-1E0A-4389-AD60-FA1B130FF9E2}" presName="sibTrans" presStyleLbl="sibTrans1D1" presStyleIdx="0" presStyleCnt="5"/>
      <dgm:spPr/>
      <dgm:t>
        <a:bodyPr/>
        <a:lstStyle/>
        <a:p>
          <a:endParaRPr lang="en-US"/>
        </a:p>
      </dgm:t>
    </dgm:pt>
    <dgm:pt modelId="{288A65AD-4669-4FA2-BFE0-008D6AFC4CEC}" type="pres">
      <dgm:prSet presAssocID="{209A4CE8-5C3F-4F89-8A71-4D27C3EA863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D3A038-0176-45B7-AD85-074FA936AB0D}" type="pres">
      <dgm:prSet presAssocID="{209A4CE8-5C3F-4F89-8A71-4D27C3EA8636}" presName="spNode" presStyleCnt="0"/>
      <dgm:spPr/>
    </dgm:pt>
    <dgm:pt modelId="{E2704127-5F25-455B-BF56-BEE8F8BA889F}" type="pres">
      <dgm:prSet presAssocID="{1401BA3C-8768-4FD5-B323-672834BBE017}" presName="sibTrans" presStyleLbl="sibTrans1D1" presStyleIdx="1" presStyleCnt="5"/>
      <dgm:spPr/>
      <dgm:t>
        <a:bodyPr/>
        <a:lstStyle/>
        <a:p>
          <a:endParaRPr lang="en-US"/>
        </a:p>
      </dgm:t>
    </dgm:pt>
    <dgm:pt modelId="{DCA189F7-C2FA-4291-9D1C-238DDB26EFDE}" type="pres">
      <dgm:prSet presAssocID="{444C219E-6DA4-48BD-AF8E-666C8BF2AC6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0DE204-D742-4A5D-ADD0-DDCC881984EF}" type="pres">
      <dgm:prSet presAssocID="{444C219E-6DA4-48BD-AF8E-666C8BF2AC63}" presName="spNode" presStyleCnt="0"/>
      <dgm:spPr/>
    </dgm:pt>
    <dgm:pt modelId="{C9570B0F-C5FD-4A56-B3C0-51FE761E92CC}" type="pres">
      <dgm:prSet presAssocID="{D0B8119A-EA9B-4F72-8731-55A58D5F9F62}" presName="sibTrans" presStyleLbl="sibTrans1D1" presStyleIdx="2" presStyleCnt="5"/>
      <dgm:spPr/>
      <dgm:t>
        <a:bodyPr/>
        <a:lstStyle/>
        <a:p>
          <a:endParaRPr lang="en-US"/>
        </a:p>
      </dgm:t>
    </dgm:pt>
    <dgm:pt modelId="{3BF9409E-7266-45E0-B0B3-77648EE0C38E}" type="pres">
      <dgm:prSet presAssocID="{029407A9-1D6E-4F74-8F21-0DB05E73819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7A420E-96F5-49E4-95E8-630A2FFE6D83}" type="pres">
      <dgm:prSet presAssocID="{029407A9-1D6E-4F74-8F21-0DB05E738195}" presName="spNode" presStyleCnt="0"/>
      <dgm:spPr/>
    </dgm:pt>
    <dgm:pt modelId="{DF085399-6AFA-40D8-9EAB-D0FAD7FD8D66}" type="pres">
      <dgm:prSet presAssocID="{9416B36D-D9D9-48B8-81F1-43AE8548B1A6}" presName="sibTrans" presStyleLbl="sibTrans1D1" presStyleIdx="3" presStyleCnt="5"/>
      <dgm:spPr/>
      <dgm:t>
        <a:bodyPr/>
        <a:lstStyle/>
        <a:p>
          <a:endParaRPr lang="en-US"/>
        </a:p>
      </dgm:t>
    </dgm:pt>
    <dgm:pt modelId="{E703C161-D4E4-42BA-9531-E520B7E401D2}" type="pres">
      <dgm:prSet presAssocID="{5E9F35E4-B65F-4BD3-88A0-5D35B5CAF5E2}" presName="node" presStyleLbl="node1" presStyleIdx="4" presStyleCnt="5" custRadScaleRad="99968" custRadScaleInc="-37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91FC99-76E1-40A2-A38E-3D7B2D8468BA}" type="pres">
      <dgm:prSet presAssocID="{5E9F35E4-B65F-4BD3-88A0-5D35B5CAF5E2}" presName="spNode" presStyleCnt="0"/>
      <dgm:spPr/>
    </dgm:pt>
    <dgm:pt modelId="{88D28C09-7A52-4C11-B11C-3453D65ED86B}" type="pres">
      <dgm:prSet presAssocID="{3DE982DC-E066-4996-8329-C131BB1A5B1E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D9FA644D-4BFD-48CE-8C2B-C7FA1AC5F6A8}" type="presOf" srcId="{1401BA3C-8768-4FD5-B323-672834BBE017}" destId="{E2704127-5F25-455B-BF56-BEE8F8BA889F}" srcOrd="0" destOrd="0" presId="urn:microsoft.com/office/officeart/2005/8/layout/cycle6"/>
    <dgm:cxn modelId="{A3DC9C31-5266-487F-8DF1-56C11F3CB367}" srcId="{E7B5A573-3EA4-4427-ACC9-CE437B7E734D}" destId="{5E9F35E4-B65F-4BD3-88A0-5D35B5CAF5E2}" srcOrd="4" destOrd="0" parTransId="{C4D472C2-FAC7-4459-9EBC-F2F0C091A732}" sibTransId="{3DE982DC-E066-4996-8329-C131BB1A5B1E}"/>
    <dgm:cxn modelId="{97FD54C2-D53E-4350-8F58-BC53A1E90E8B}" srcId="{E7B5A573-3EA4-4427-ACC9-CE437B7E734D}" destId="{444C219E-6DA4-48BD-AF8E-666C8BF2AC63}" srcOrd="2" destOrd="0" parTransId="{D030CC51-9A35-4635-B159-01D6C743C6B3}" sibTransId="{D0B8119A-EA9B-4F72-8731-55A58D5F9F62}"/>
    <dgm:cxn modelId="{6346DD61-77D2-40A3-9F10-8AC504B2C5DA}" type="presOf" srcId="{675CC5AF-1E0A-4389-AD60-FA1B130FF9E2}" destId="{5670A7BE-FB54-4DD0-B23F-BBDEA9F9960F}" srcOrd="0" destOrd="0" presId="urn:microsoft.com/office/officeart/2005/8/layout/cycle6"/>
    <dgm:cxn modelId="{6349E4E9-57E6-4E7C-A4A3-458814BCD2E7}" type="presOf" srcId="{9416B36D-D9D9-48B8-81F1-43AE8548B1A6}" destId="{DF085399-6AFA-40D8-9EAB-D0FAD7FD8D66}" srcOrd="0" destOrd="0" presId="urn:microsoft.com/office/officeart/2005/8/layout/cycle6"/>
    <dgm:cxn modelId="{0A06D6ED-A612-4B26-A83F-C09EFFC2396C}" srcId="{E7B5A573-3EA4-4427-ACC9-CE437B7E734D}" destId="{E8F81DA2-0422-4DAF-9DA3-43EE58CDB82D}" srcOrd="0" destOrd="0" parTransId="{44ACB207-75F9-43A4-A4CE-AE56426A8817}" sibTransId="{675CC5AF-1E0A-4389-AD60-FA1B130FF9E2}"/>
    <dgm:cxn modelId="{D9334F18-4B1F-4D12-9674-3C69D9EA35CA}" type="presOf" srcId="{E8F81DA2-0422-4DAF-9DA3-43EE58CDB82D}" destId="{F8F7885A-2A0C-4B52-B75D-7A5336EC6A55}" srcOrd="0" destOrd="0" presId="urn:microsoft.com/office/officeart/2005/8/layout/cycle6"/>
    <dgm:cxn modelId="{AC02C4E0-E5A0-48AC-A95C-DCCA8897B0CE}" srcId="{E7B5A573-3EA4-4427-ACC9-CE437B7E734D}" destId="{029407A9-1D6E-4F74-8F21-0DB05E738195}" srcOrd="3" destOrd="0" parTransId="{3E76852E-6BED-4638-9E38-23626D1E923F}" sibTransId="{9416B36D-D9D9-48B8-81F1-43AE8548B1A6}"/>
    <dgm:cxn modelId="{0B1254F0-E02B-4050-8818-44F6BB33FA17}" type="presOf" srcId="{5E9F35E4-B65F-4BD3-88A0-5D35B5CAF5E2}" destId="{E703C161-D4E4-42BA-9531-E520B7E401D2}" srcOrd="0" destOrd="0" presId="urn:microsoft.com/office/officeart/2005/8/layout/cycle6"/>
    <dgm:cxn modelId="{0C410144-D43F-40BE-A556-B8462DDAE8CC}" srcId="{E7B5A573-3EA4-4427-ACC9-CE437B7E734D}" destId="{209A4CE8-5C3F-4F89-8A71-4D27C3EA8636}" srcOrd="1" destOrd="0" parTransId="{DBFF5122-EEFF-44D3-B7BA-2C00DD44F80A}" sibTransId="{1401BA3C-8768-4FD5-B323-672834BBE017}"/>
    <dgm:cxn modelId="{468787B2-0B23-4360-A746-953484837C91}" type="presOf" srcId="{444C219E-6DA4-48BD-AF8E-666C8BF2AC63}" destId="{DCA189F7-C2FA-4291-9D1C-238DDB26EFDE}" srcOrd="0" destOrd="0" presId="urn:microsoft.com/office/officeart/2005/8/layout/cycle6"/>
    <dgm:cxn modelId="{4B4C26AE-8C39-4605-B7B0-FAB63AB679BD}" type="presOf" srcId="{209A4CE8-5C3F-4F89-8A71-4D27C3EA8636}" destId="{288A65AD-4669-4FA2-BFE0-008D6AFC4CEC}" srcOrd="0" destOrd="0" presId="urn:microsoft.com/office/officeart/2005/8/layout/cycle6"/>
    <dgm:cxn modelId="{9BAF2FE1-6140-44A4-B50D-B153A0A9B4AA}" type="presOf" srcId="{3DE982DC-E066-4996-8329-C131BB1A5B1E}" destId="{88D28C09-7A52-4C11-B11C-3453D65ED86B}" srcOrd="0" destOrd="0" presId="urn:microsoft.com/office/officeart/2005/8/layout/cycle6"/>
    <dgm:cxn modelId="{4FF2A264-221D-4DE1-AD06-F9D844080DD9}" type="presOf" srcId="{E7B5A573-3EA4-4427-ACC9-CE437B7E734D}" destId="{3CDDBE4C-81E5-4B17-9D08-191EA1D4E312}" srcOrd="0" destOrd="0" presId="urn:microsoft.com/office/officeart/2005/8/layout/cycle6"/>
    <dgm:cxn modelId="{74AD75C5-0579-4C6E-B5B9-B501D9B87C25}" type="presOf" srcId="{D0B8119A-EA9B-4F72-8731-55A58D5F9F62}" destId="{C9570B0F-C5FD-4A56-B3C0-51FE761E92CC}" srcOrd="0" destOrd="0" presId="urn:microsoft.com/office/officeart/2005/8/layout/cycle6"/>
    <dgm:cxn modelId="{BB6B4682-A5C1-405A-B77E-C07F05F23A71}" type="presOf" srcId="{029407A9-1D6E-4F74-8F21-0DB05E738195}" destId="{3BF9409E-7266-45E0-B0B3-77648EE0C38E}" srcOrd="0" destOrd="0" presId="urn:microsoft.com/office/officeart/2005/8/layout/cycle6"/>
    <dgm:cxn modelId="{88366C4F-3412-4181-8D7A-23555AD7BAC4}" type="presParOf" srcId="{3CDDBE4C-81E5-4B17-9D08-191EA1D4E312}" destId="{F8F7885A-2A0C-4B52-B75D-7A5336EC6A55}" srcOrd="0" destOrd="0" presId="urn:microsoft.com/office/officeart/2005/8/layout/cycle6"/>
    <dgm:cxn modelId="{528C5076-D41F-43E8-8F40-5A66CE56E3A4}" type="presParOf" srcId="{3CDDBE4C-81E5-4B17-9D08-191EA1D4E312}" destId="{4560B751-E54E-4205-A25B-F9176D63D9EE}" srcOrd="1" destOrd="0" presId="urn:microsoft.com/office/officeart/2005/8/layout/cycle6"/>
    <dgm:cxn modelId="{56479452-FC21-48A1-921F-9C5D5726B2D6}" type="presParOf" srcId="{3CDDBE4C-81E5-4B17-9D08-191EA1D4E312}" destId="{5670A7BE-FB54-4DD0-B23F-BBDEA9F9960F}" srcOrd="2" destOrd="0" presId="urn:microsoft.com/office/officeart/2005/8/layout/cycle6"/>
    <dgm:cxn modelId="{1E013C99-C0D0-4C92-B9FB-A0ED7EAA800D}" type="presParOf" srcId="{3CDDBE4C-81E5-4B17-9D08-191EA1D4E312}" destId="{288A65AD-4669-4FA2-BFE0-008D6AFC4CEC}" srcOrd="3" destOrd="0" presId="urn:microsoft.com/office/officeart/2005/8/layout/cycle6"/>
    <dgm:cxn modelId="{73ACD2B9-7D7C-43C3-A875-04E531D46E11}" type="presParOf" srcId="{3CDDBE4C-81E5-4B17-9D08-191EA1D4E312}" destId="{88D3A038-0176-45B7-AD85-074FA936AB0D}" srcOrd="4" destOrd="0" presId="urn:microsoft.com/office/officeart/2005/8/layout/cycle6"/>
    <dgm:cxn modelId="{B99EB7D1-22B9-4C77-9069-083F920EAADA}" type="presParOf" srcId="{3CDDBE4C-81E5-4B17-9D08-191EA1D4E312}" destId="{E2704127-5F25-455B-BF56-BEE8F8BA889F}" srcOrd="5" destOrd="0" presId="urn:microsoft.com/office/officeart/2005/8/layout/cycle6"/>
    <dgm:cxn modelId="{6B74104E-1F61-47A5-9427-12712E97E151}" type="presParOf" srcId="{3CDDBE4C-81E5-4B17-9D08-191EA1D4E312}" destId="{DCA189F7-C2FA-4291-9D1C-238DDB26EFDE}" srcOrd="6" destOrd="0" presId="urn:microsoft.com/office/officeart/2005/8/layout/cycle6"/>
    <dgm:cxn modelId="{4DE8B87B-D0DD-48D4-A0D5-350F30788782}" type="presParOf" srcId="{3CDDBE4C-81E5-4B17-9D08-191EA1D4E312}" destId="{9E0DE204-D742-4A5D-ADD0-DDCC881984EF}" srcOrd="7" destOrd="0" presId="urn:microsoft.com/office/officeart/2005/8/layout/cycle6"/>
    <dgm:cxn modelId="{AC235221-C10F-40C3-9CFD-40B3DC1D328C}" type="presParOf" srcId="{3CDDBE4C-81E5-4B17-9D08-191EA1D4E312}" destId="{C9570B0F-C5FD-4A56-B3C0-51FE761E92CC}" srcOrd="8" destOrd="0" presId="urn:microsoft.com/office/officeart/2005/8/layout/cycle6"/>
    <dgm:cxn modelId="{0C66DF9D-9693-4212-A849-1DD30BB3D8DD}" type="presParOf" srcId="{3CDDBE4C-81E5-4B17-9D08-191EA1D4E312}" destId="{3BF9409E-7266-45E0-B0B3-77648EE0C38E}" srcOrd="9" destOrd="0" presId="urn:microsoft.com/office/officeart/2005/8/layout/cycle6"/>
    <dgm:cxn modelId="{C7CDFDF2-0D1E-41F2-A95A-5C17AA36E0E6}" type="presParOf" srcId="{3CDDBE4C-81E5-4B17-9D08-191EA1D4E312}" destId="{8C7A420E-96F5-49E4-95E8-630A2FFE6D83}" srcOrd="10" destOrd="0" presId="urn:microsoft.com/office/officeart/2005/8/layout/cycle6"/>
    <dgm:cxn modelId="{FEB837F2-9B88-44A9-B4F0-AA6750A0C49C}" type="presParOf" srcId="{3CDDBE4C-81E5-4B17-9D08-191EA1D4E312}" destId="{DF085399-6AFA-40D8-9EAB-D0FAD7FD8D66}" srcOrd="11" destOrd="0" presId="urn:microsoft.com/office/officeart/2005/8/layout/cycle6"/>
    <dgm:cxn modelId="{DDB0286E-AA6E-419D-9D49-A4C13006CED5}" type="presParOf" srcId="{3CDDBE4C-81E5-4B17-9D08-191EA1D4E312}" destId="{E703C161-D4E4-42BA-9531-E520B7E401D2}" srcOrd="12" destOrd="0" presId="urn:microsoft.com/office/officeart/2005/8/layout/cycle6"/>
    <dgm:cxn modelId="{E1AFF324-1E4B-4DFE-83E9-97E7FAE26115}" type="presParOf" srcId="{3CDDBE4C-81E5-4B17-9D08-191EA1D4E312}" destId="{9A91FC99-76E1-40A2-A38E-3D7B2D8468BA}" srcOrd="13" destOrd="0" presId="urn:microsoft.com/office/officeart/2005/8/layout/cycle6"/>
    <dgm:cxn modelId="{A53AF8FD-55B7-4794-8723-2EBBC04736C0}" type="presParOf" srcId="{3CDDBE4C-81E5-4B17-9D08-191EA1D4E312}" destId="{88D28C09-7A52-4C11-B11C-3453D65ED86B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F7885A-2A0C-4B52-B75D-7A5336EC6A55}">
      <dsp:nvSpPr>
        <dsp:cNvPr id="0" name=""/>
        <dsp:cNvSpPr/>
      </dsp:nvSpPr>
      <dsp:spPr>
        <a:xfrm>
          <a:off x="2488648" y="3226"/>
          <a:ext cx="1575903" cy="1024337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baseline="0" dirty="0">
              <a:solidFill>
                <a:srgbClr val="C00000"/>
              </a:solidFill>
              <a:latin typeface="Arial Black" panose="020B0A04020102020204" pitchFamily="34" charset="0"/>
            </a:rPr>
            <a:t>Identify</a:t>
          </a:r>
        </a:p>
      </dsp:txBody>
      <dsp:txXfrm>
        <a:off x="2538652" y="53230"/>
        <a:ext cx="1475895" cy="924329"/>
      </dsp:txXfrm>
    </dsp:sp>
    <dsp:sp modelId="{5670A7BE-FB54-4DD0-B23F-BBDEA9F9960F}">
      <dsp:nvSpPr>
        <dsp:cNvPr id="0" name=""/>
        <dsp:cNvSpPr/>
      </dsp:nvSpPr>
      <dsp:spPr>
        <a:xfrm>
          <a:off x="1230165" y="515395"/>
          <a:ext cx="4092869" cy="4092869"/>
        </a:xfrm>
        <a:custGeom>
          <a:avLst/>
          <a:gdLst/>
          <a:ahLst/>
          <a:cxnLst/>
          <a:rect l="0" t="0" r="0" b="0"/>
          <a:pathLst>
            <a:path>
              <a:moveTo>
                <a:pt x="2845211" y="162329"/>
              </a:moveTo>
              <a:arcTo wR="2046434" hR="2046434" stAng="17578487" swAng="1961380"/>
            </a:path>
          </a:pathLst>
        </a:custGeom>
        <a:noFill/>
        <a:ln w="5080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8A65AD-4669-4FA2-BFE0-008D6AFC4CEC}">
      <dsp:nvSpPr>
        <dsp:cNvPr id="0" name=""/>
        <dsp:cNvSpPr/>
      </dsp:nvSpPr>
      <dsp:spPr>
        <a:xfrm>
          <a:off x="4434923" y="1417278"/>
          <a:ext cx="1575903" cy="1024337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>
              <a:solidFill>
                <a:srgbClr val="C00000"/>
              </a:solidFill>
              <a:latin typeface="Arial Black" panose="020B0A04020102020204" pitchFamily="34" charset="0"/>
            </a:rPr>
            <a:t>Analyze</a:t>
          </a:r>
        </a:p>
      </dsp:txBody>
      <dsp:txXfrm>
        <a:off x="4484927" y="1467282"/>
        <a:ext cx="1475895" cy="924329"/>
      </dsp:txXfrm>
    </dsp:sp>
    <dsp:sp modelId="{E2704127-5F25-455B-BF56-BEE8F8BA889F}">
      <dsp:nvSpPr>
        <dsp:cNvPr id="0" name=""/>
        <dsp:cNvSpPr/>
      </dsp:nvSpPr>
      <dsp:spPr>
        <a:xfrm>
          <a:off x="1230165" y="515395"/>
          <a:ext cx="4092869" cy="4092869"/>
        </a:xfrm>
        <a:custGeom>
          <a:avLst/>
          <a:gdLst/>
          <a:ahLst/>
          <a:cxnLst/>
          <a:rect l="0" t="0" r="0" b="0"/>
          <a:pathLst>
            <a:path>
              <a:moveTo>
                <a:pt x="4090063" y="1939300"/>
              </a:moveTo>
              <a:arcTo wR="2046434" hR="2046434" stAng="21419947" swAng="2196182"/>
            </a:path>
          </a:pathLst>
        </a:custGeom>
        <a:noFill/>
        <a:ln w="5080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A189F7-C2FA-4291-9D1C-238DDB26EFDE}">
      <dsp:nvSpPr>
        <dsp:cNvPr id="0" name=""/>
        <dsp:cNvSpPr/>
      </dsp:nvSpPr>
      <dsp:spPr>
        <a:xfrm>
          <a:off x="3691512" y="3705261"/>
          <a:ext cx="1575903" cy="1024337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>
              <a:solidFill>
                <a:srgbClr val="C00000"/>
              </a:solidFill>
              <a:latin typeface="Arial Black" panose="020B0A04020102020204" pitchFamily="34" charset="0"/>
            </a:rPr>
            <a:t>Evaluate</a:t>
          </a:r>
        </a:p>
      </dsp:txBody>
      <dsp:txXfrm>
        <a:off x="3741516" y="3755265"/>
        <a:ext cx="1475895" cy="924329"/>
      </dsp:txXfrm>
    </dsp:sp>
    <dsp:sp modelId="{C9570B0F-C5FD-4A56-B3C0-51FE761E92CC}">
      <dsp:nvSpPr>
        <dsp:cNvPr id="0" name=""/>
        <dsp:cNvSpPr/>
      </dsp:nvSpPr>
      <dsp:spPr>
        <a:xfrm>
          <a:off x="1230165" y="515395"/>
          <a:ext cx="4092869" cy="4092869"/>
        </a:xfrm>
        <a:custGeom>
          <a:avLst/>
          <a:gdLst/>
          <a:ahLst/>
          <a:cxnLst/>
          <a:rect l="0" t="0" r="0" b="0"/>
          <a:pathLst>
            <a:path>
              <a:moveTo>
                <a:pt x="2453217" y="4052032"/>
              </a:moveTo>
              <a:arcTo wR="2046434" hR="2046434" stAng="4712075" swAng="1375850"/>
            </a:path>
          </a:pathLst>
        </a:custGeom>
        <a:noFill/>
        <a:ln w="5080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F9409E-7266-45E0-B0B3-77648EE0C38E}">
      <dsp:nvSpPr>
        <dsp:cNvPr id="0" name=""/>
        <dsp:cNvSpPr/>
      </dsp:nvSpPr>
      <dsp:spPr>
        <a:xfrm>
          <a:off x="1285783" y="3705261"/>
          <a:ext cx="1575903" cy="1024337"/>
        </a:xfrm>
        <a:prstGeom prst="roundRect">
          <a:avLst/>
        </a:prstGeom>
        <a:solidFill>
          <a:schemeClr val="tx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>
              <a:solidFill>
                <a:schemeClr val="bg1"/>
              </a:solidFill>
              <a:latin typeface="Arial Black" panose="020B0A04020102020204" pitchFamily="34" charset="0"/>
            </a:rPr>
            <a:t>Respond</a:t>
          </a:r>
        </a:p>
      </dsp:txBody>
      <dsp:txXfrm>
        <a:off x="1335787" y="3755265"/>
        <a:ext cx="1475895" cy="924329"/>
      </dsp:txXfrm>
    </dsp:sp>
    <dsp:sp modelId="{DF085399-6AFA-40D8-9EAB-D0FAD7FD8D66}">
      <dsp:nvSpPr>
        <dsp:cNvPr id="0" name=""/>
        <dsp:cNvSpPr/>
      </dsp:nvSpPr>
      <dsp:spPr>
        <a:xfrm>
          <a:off x="1230780" y="516309"/>
          <a:ext cx="4092869" cy="4092869"/>
        </a:xfrm>
        <a:custGeom>
          <a:avLst/>
          <a:gdLst/>
          <a:ahLst/>
          <a:cxnLst/>
          <a:rect l="0" t="0" r="0" b="0"/>
          <a:pathLst>
            <a:path>
              <a:moveTo>
                <a:pt x="341510" y="3178303"/>
              </a:moveTo>
              <a:arcTo wR="2046434" hR="2046434" stAng="8785232" swAng="2145507"/>
            </a:path>
          </a:pathLst>
        </a:custGeom>
        <a:noFill/>
        <a:ln w="5080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03C161-D4E4-42BA-9531-E520B7E401D2}">
      <dsp:nvSpPr>
        <dsp:cNvPr id="0" name=""/>
        <dsp:cNvSpPr/>
      </dsp:nvSpPr>
      <dsp:spPr>
        <a:xfrm>
          <a:off x="533404" y="1447800"/>
          <a:ext cx="1575903" cy="1024337"/>
        </a:xfrm>
        <a:prstGeom prst="roundRect">
          <a:avLst/>
        </a:prstGeom>
        <a:solidFill>
          <a:schemeClr val="tx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>
              <a:solidFill>
                <a:schemeClr val="bg1"/>
              </a:solidFill>
              <a:latin typeface="Arial Black" panose="020B0A04020102020204" pitchFamily="34" charset="0"/>
            </a:rPr>
            <a:t>Control</a:t>
          </a:r>
        </a:p>
      </dsp:txBody>
      <dsp:txXfrm>
        <a:off x="583408" y="1497804"/>
        <a:ext cx="1475895" cy="924329"/>
      </dsp:txXfrm>
    </dsp:sp>
    <dsp:sp modelId="{88D28C09-7A52-4C11-B11C-3453D65ED86B}">
      <dsp:nvSpPr>
        <dsp:cNvPr id="0" name=""/>
        <dsp:cNvSpPr/>
      </dsp:nvSpPr>
      <dsp:spPr>
        <a:xfrm>
          <a:off x="1231236" y="514948"/>
          <a:ext cx="4092869" cy="4092869"/>
        </a:xfrm>
        <a:custGeom>
          <a:avLst/>
          <a:gdLst/>
          <a:ahLst/>
          <a:cxnLst/>
          <a:rect l="0" t="0" r="0" b="0"/>
          <a:pathLst>
            <a:path>
              <a:moveTo>
                <a:pt x="336117" y="922730"/>
              </a:moveTo>
              <a:arcTo wR="2046434" hR="2046434" stAng="12798332" swAng="2020653"/>
            </a:path>
          </a:pathLst>
        </a:custGeom>
        <a:noFill/>
        <a:ln w="5080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DE00C-242B-4C7B-84F5-C12E3414A2BE}" type="datetimeFigureOut">
              <a:rPr lang="en-US" smtClean="0"/>
              <a:t>3/18/2015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973362-0D72-458C-8B44-1119AD4E0E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325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973362-0D72-458C-8B44-1119AD4E0E5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399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A9F64F-9A37-4606-B4B3-05C1B5157BDC}" type="datetime1">
              <a:rPr lang="en-US" smtClean="0"/>
              <a:t>3/18/2015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Cornerstone Electrical Consultants,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911D6E-8632-4038-8B0A-6933B9BB29B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444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95A1C9-D83D-4F63-9968-C167F1709FA0}" type="datetime1">
              <a:rPr lang="en-US" smtClean="0"/>
              <a:t>3/18/2015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Cornerstone Electrical Consultants,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236841-675E-442E-9D60-AF4D0881118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78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FF37B9-077F-4665-BF23-6C949548A778}" type="datetime1">
              <a:rPr lang="en-US" smtClean="0"/>
              <a:t>3/18/2015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Cornerstone Electrical Consultants,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2B7FBC-F032-4AA6-AC8E-3D79D121E04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169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A9F64F-9A37-4606-B4B3-05C1B5157BDC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3/18/2015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Cornerstone Electrical Consultants, Inc.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911D6E-8632-4038-8B0A-6933B9BB29B4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444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2119BC-5303-4696-95EA-81A7E4D17B35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3/18/2015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Cornerstone Electrical Consultants, Inc.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CB1362-53CA-4B9C-82DE-4BE1CAE901CD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0105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EB6115-2E7B-4B3B-BCB1-5A068D123CA3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3/18/2015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Cornerstone Electrical Consultants, Inc.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6AA51B-9EFB-42E7-AA38-A7317695F6FA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6125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6F5AE0-A1D7-46AC-B242-EC5640A307B6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3/18/2015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Cornerstone Electrical Consultants, Inc.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A5DDB-9BD8-4DCC-8757-16209E265BD5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204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B754ED-E33E-4199-B1FE-B597696FF6B0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3/18/2015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Cornerstone Electrical Consultants, Inc.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EA5D4A-F071-4ECD-9744-B09E61512B06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280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29DE2C-0989-4A3A-8C01-73C501FAE5D6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3/18/2015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Cornerstone Electrical Consultants, Inc.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85E0EE-7FB5-4151-B688-386C80B7D863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329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02CE5A-9ECF-4F86-8727-20F71638F032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3/18/2015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Cornerstone Electrical Consultants, Inc.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485DBB-78A4-4AEA-9187-CB8E81EABE5E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666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44EBC0-7382-46EE-9CE9-71EEA879F6DA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3/18/2015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Cornerstone Electrical Consultants, Inc.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59697B-FCA6-4808-9705-D876C2A23681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29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2119BC-5303-4696-95EA-81A7E4D17B35}" type="datetime1">
              <a:rPr lang="en-US" smtClean="0"/>
              <a:t>3/18/2015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Cornerstone Electrical Consultants,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CB1362-53CA-4B9C-82DE-4BE1CAE901C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0105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75886D-33B4-4699-837C-1EBF299279DC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3/18/2015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Cornerstone Electrical Consultants, Inc.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CB2E55-21A0-4B32-8AF6-A231F2F2A0A9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2386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95A1C9-D83D-4F63-9968-C167F1709FA0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3/18/2015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Cornerstone Electrical Consultants, Inc.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236841-675E-442E-9D60-AF4D0881118F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7881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FF37B9-077F-4665-BF23-6C949548A778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3/18/2015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Cornerstone Electrical Consultants, Inc.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2B7FBC-F032-4AA6-AC8E-3D79D121E047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169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EB6115-2E7B-4B3B-BCB1-5A068D123CA3}" type="datetime1">
              <a:rPr lang="en-US" smtClean="0"/>
              <a:t>3/18/2015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Cornerstone Electrical Consultants,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6AA51B-9EFB-42E7-AA38-A7317695F6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612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6F5AE0-A1D7-46AC-B242-EC5640A307B6}" type="datetime1">
              <a:rPr lang="en-US" smtClean="0"/>
              <a:t>3/18/2015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Cornerstone Electrical Consultants,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A5DDB-9BD8-4DCC-8757-16209E265BD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204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B754ED-E33E-4199-B1FE-B597696FF6B0}" type="datetime1">
              <a:rPr lang="en-US" smtClean="0"/>
              <a:t>3/18/2015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Cornerstone Electrical Consultants, Inc.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EA5D4A-F071-4ECD-9744-B09E61512B0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28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29DE2C-0989-4A3A-8C01-73C501FAE5D6}" type="datetime1">
              <a:rPr lang="en-US" smtClean="0"/>
              <a:t>3/18/2015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Cornerstone Electrical Consultants,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85E0EE-7FB5-4151-B688-386C80B7D86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32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02CE5A-9ECF-4F86-8727-20F71638F032}" type="datetime1">
              <a:rPr lang="en-US" smtClean="0"/>
              <a:t>3/18/2015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Cornerstone Electrical Consultants, Inc.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485DBB-78A4-4AEA-9187-CB8E81EABE5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366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44EBC0-7382-46EE-9CE9-71EEA879F6DA}" type="datetime1">
              <a:rPr lang="en-US" smtClean="0"/>
              <a:t>3/18/2015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Cornerstone Electrical Consultants,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59697B-FCA6-4808-9705-D876C2A2368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729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75886D-33B4-4699-837C-1EBF299279DC}" type="datetime1">
              <a:rPr lang="en-US" smtClean="0"/>
              <a:t>3/18/2015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Cornerstone Electrical Consultants,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CB2E55-21A0-4B32-8AF6-A231F2F2A0A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238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E8EC4E1-FC99-4EA2-A4C8-8B3D4842A17F}" type="datetime1">
              <a:rPr lang="en-US" smtClean="0"/>
              <a:t>3/18/2015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Cornerstone Electrical Consultants,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C27DBC4-C16B-44F9-9891-1BCE8CFBC18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379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E8EC4E1-FC99-4EA2-A4C8-8B3D4842A17F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3/18/2015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Cornerstone Electrical Consultants, Inc.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C27DBC4-C16B-44F9-9891-1BCE8CFBC18A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379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9100" y="304800"/>
            <a:ext cx="4495800" cy="2667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Reliability Risk Assessment</a:t>
            </a:r>
            <a:endParaRPr lang="en-US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1600" y="3124200"/>
            <a:ext cx="2743200" cy="457200"/>
          </a:xfrm>
        </p:spPr>
        <p:txBody>
          <a:bodyPr>
            <a:normAutofit fontScale="25000" lnSpcReduction="20000"/>
          </a:bodyPr>
          <a:lstStyle/>
          <a:p>
            <a:pPr fontAlgn="auto">
              <a:spcAft>
                <a:spcPts val="0"/>
              </a:spcAft>
              <a:defRPr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112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Ray Barlog, PE</a:t>
            </a:r>
            <a:endParaRPr lang="en-US" sz="112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00865" y="6400800"/>
            <a:ext cx="6009968" cy="365125"/>
          </a:xfrm>
          <a:noFill/>
        </p:spPr>
        <p:txBody>
          <a:bodyPr/>
          <a:lstStyle/>
          <a:p>
            <a:pPr>
              <a:defRPr/>
            </a:pPr>
            <a:r>
              <a:rPr lang="en-US" sz="2000" dirty="0" smtClean="0">
                <a:latin typeface="Arial Black" panose="020B0A04020102020204" pitchFamily="34" charset="0"/>
              </a:rPr>
              <a:t>Cornerstone Electrical Consultants, Inc.</a:t>
            </a:r>
            <a:endParaRPr lang="en-US" sz="2000" dirty="0">
              <a:latin typeface="Arial Black" panose="020B0A04020102020204" pitchFamily="34" charset="0"/>
            </a:endParaRPr>
          </a:p>
        </p:txBody>
      </p:sp>
      <p:pic>
        <p:nvPicPr>
          <p:cNvPr id="7172" name="Picture 2" descr="C:\No Backup and Personal\CEC_NWIBRT\References\Initial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863"/>
            <a:ext cx="3352800" cy="6060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787153"/>
            <a:ext cx="1400175" cy="107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15025" y="5863405"/>
            <a:ext cx="3228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“Service Measured  to the Standard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0200" y="39624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March 24, 2015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FMEA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09600" y="1066800"/>
            <a:ext cx="7848600" cy="4572000"/>
          </a:xfrm>
          <a:ln>
            <a:noFill/>
          </a:ln>
        </p:spPr>
        <p:txBody>
          <a:bodyPr>
            <a:normAutofit fontScale="25000" lnSpcReduction="20000"/>
          </a:bodyPr>
          <a:lstStyle/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Came from Military Procedure MIL-P-1629, Procedures for Performing a Failure Mode, Effects and Criticality Analysis, dated November 9, 1949. </a:t>
            </a:r>
            <a:endParaRPr lang="en-US" sz="9600" dirty="0" smtClean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96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6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FMEA </a:t>
            </a:r>
            <a:r>
              <a:rPr lang="en-US" sz="9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used and improved by NASA in the 1960's to improve and verify reliability of space program hardware. </a:t>
            </a:r>
            <a:endParaRPr lang="en-US" sz="9600" dirty="0" smtClean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96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Mil-Std-1629A used in the military and by </a:t>
            </a:r>
            <a:r>
              <a:rPr lang="en-US" sz="96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commercial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endParaRPr lang="en-US" sz="96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6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Used </a:t>
            </a:r>
            <a:r>
              <a:rPr lang="en-US" sz="9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 the Nuclear Power Industry for evaluating design </a:t>
            </a:r>
            <a:r>
              <a:rPr lang="en-US" sz="96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risks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endParaRPr lang="en-US" sz="96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9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SAE J1739 - an FMEA standard used in the auto industry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4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FMEA-asks the questions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8153400" cy="4953000"/>
          </a:xfrm>
          <a:ln>
            <a:noFill/>
          </a:ln>
        </p:spPr>
        <p:txBody>
          <a:bodyPr>
            <a:normAutofit fontScale="40000" lnSpcReduction="20000"/>
          </a:bodyPr>
          <a:lstStyle/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70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is the intended function?</a:t>
            </a: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70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70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How does it fail? ( failure mode )</a:t>
            </a: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70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70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How often do we expect the failure to occur?</a:t>
            </a: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7000" dirty="0" smtClean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70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How severe are the effects?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endParaRPr lang="en-US" sz="70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70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are the potential causes of the failure?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endParaRPr lang="en-US" sz="70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70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How likely is the onset of failure to be detected?</a:t>
            </a:r>
            <a:endParaRPr lang="en-US" sz="7000" dirty="0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75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Common Example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3184" y="2667000"/>
            <a:ext cx="7162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Objective:</a:t>
            </a:r>
            <a:r>
              <a:rPr lang="en-US" sz="2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 </a:t>
            </a:r>
            <a:r>
              <a:rPr lang="en-US" sz="2800" dirty="0" smtClean="0">
                <a:latin typeface="Arial Black" panose="020B0A04020102020204" pitchFamily="34" charset="0"/>
              </a:rPr>
              <a:t>Determine the most critical risk and its cause(s) for this boiler feed water system.</a:t>
            </a:r>
            <a:endParaRPr lang="en-US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13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Common Example</a:t>
            </a:r>
            <a:endParaRPr lang="en-US" dirty="0">
              <a:solidFill>
                <a:srgbClr val="C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19200"/>
            <a:ext cx="6477000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83161" y="31242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If 2 pumps fail, both boilers trip</a:t>
            </a:r>
            <a:endParaRPr lang="en-US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34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Common Example</a:t>
            </a:r>
            <a:endParaRPr lang="en-US" dirty="0">
              <a:solidFill>
                <a:srgbClr val="C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143000"/>
            <a:ext cx="6248400" cy="5261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98290" y="60198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P-1</a:t>
            </a:r>
            <a:endParaRPr lang="en-US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44845" y="6001972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P-2</a:t>
            </a:r>
            <a:endParaRPr lang="en-US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6008102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P-3</a:t>
            </a:r>
            <a:endParaRPr lang="en-US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42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Risk Rating Factors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838199"/>
            <a:ext cx="6172200" cy="5669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907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FMEA Worksheet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" y="1371600"/>
            <a:ext cx="9144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557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Bow Tie Analysis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447800"/>
            <a:ext cx="8273844" cy="4495800"/>
          </a:xfrm>
        </p:spPr>
        <p:txBody>
          <a:bodyPr/>
          <a:lstStyle/>
          <a:p>
            <a:pPr marL="17462" indent="0">
              <a:buClr>
                <a:schemeClr val="tx1"/>
              </a:buClr>
              <a:buSzPct val="100000"/>
              <a:buNone/>
            </a:pPr>
            <a:r>
              <a:rPr lang="en-US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simple graphical tool that shows the link between potential causes, preventive and </a:t>
            </a:r>
            <a:r>
              <a:rPr lang="en-US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mitigating </a:t>
            </a:r>
            <a:r>
              <a:rPr lang="en-US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controls, and consequences of a risk event</a:t>
            </a: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Shows at a glance how risks are managed</a:t>
            </a: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Can be purely qualitative or semi-quantitative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07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Reason’s Swiss Cheese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8229600" cy="51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85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Generalized Bow Tie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524000"/>
            <a:ext cx="9153336" cy="488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15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  <a:solidFill>
            <a:srgbClr val="C00000"/>
          </a:solidFill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Safety and Reliability</a:t>
            </a:r>
            <a:endParaRPr lang="en-US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981200"/>
            <a:ext cx="6629400" cy="3429000"/>
          </a:xfrm>
        </p:spPr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Both deal with uncertainty, aim to reduce undesired outcomes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Safety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mostly concerned with avoiding harm to humans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Reliability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most often concerned with reducing economic losses - $$</a:t>
            </a:r>
          </a:p>
          <a:p>
            <a:pPr marL="17462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3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Example Risk Matrix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66799"/>
            <a:ext cx="8052235" cy="5422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371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4582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Bow Tie-Common Example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01066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346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RAM Model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09600" y="1219200"/>
            <a:ext cx="8534400" cy="5105400"/>
          </a:xfrm>
        </p:spPr>
        <p:txBody>
          <a:bodyPr/>
          <a:lstStyle/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RAM: Reliability, Availability, Maintainability</a:t>
            </a:r>
          </a:p>
          <a:p>
            <a:pPr marL="17462" indent="0">
              <a:buClr>
                <a:schemeClr val="tx1"/>
              </a:buClr>
              <a:buSzPct val="100000"/>
              <a:buNone/>
            </a:pPr>
            <a:endParaRPr lang="en-US" sz="32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Reliability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Probability of surviving a given time interval without failure under given conditions</a:t>
            </a: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Availability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Average % time a system is in a state to perform a function</a:t>
            </a: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Maintainability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Probability of completion of a maintenance task in a given time interval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8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RAM Model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7848600" cy="3429000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graphical and mathematical representation of system operation, dependency, and performance</a:t>
            </a: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Most quantitative of the three methods presented</a:t>
            </a: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Requires failure data, repair time data, and system operating logic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00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RAM Model Building Block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7848600" cy="34290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Series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8659711" cy="477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3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RAM Model Building Block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696200" cy="515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746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RAM Model-Example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599"/>
            <a:ext cx="9154659" cy="411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698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RAM Model-Typical Input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453" y="1143000"/>
            <a:ext cx="6400800" cy="534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70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RAM Model Results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75" y="1144990"/>
            <a:ext cx="8252725" cy="5072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478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RAM Model Results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35" y="1304471"/>
            <a:ext cx="7374194" cy="5073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27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Risk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057400"/>
            <a:ext cx="8077200" cy="3657600"/>
          </a:xfrm>
        </p:spPr>
        <p:txBody>
          <a:bodyPr>
            <a:normAutofit fontScale="77500" lnSpcReduction="20000"/>
          </a:bodyPr>
          <a:lstStyle/>
          <a:p>
            <a:pPr marL="17462" indent="0">
              <a:buNone/>
            </a:pP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An event that has a negative consequence and has a probability of occurring (not an opportunity)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buSzPct val="90000"/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Risk = Likelihood x Consequence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buSzPct val="90000"/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Reliability Risk = Failure Probability x $$ Impact</a:t>
            </a:r>
          </a:p>
          <a:p>
            <a:pPr>
              <a:buSzPct val="90000"/>
              <a:buFont typeface="Arial" panose="020B0604020202020204" pitchFamily="34" charset="0"/>
              <a:buChar char="•"/>
            </a:pPr>
            <a:endParaRPr lang="en-US" sz="28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buSzPct val="90000"/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Reliability Risks are often not constant across time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462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3826" y="1752600"/>
            <a:ext cx="8153400" cy="1066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31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Pros / Cons - FMEA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378890"/>
              </p:ext>
            </p:extLst>
          </p:nvPr>
        </p:nvGraphicFramePr>
        <p:xfrm>
          <a:off x="609600" y="1600200"/>
          <a:ext cx="3810000" cy="4454378"/>
        </p:xfrm>
        <a:graphic>
          <a:graphicData uri="http://schemas.openxmlformats.org/drawingml/2006/table">
            <a:tbl>
              <a:tblPr/>
              <a:tblGrid>
                <a:gridCol w="3810000"/>
              </a:tblGrid>
              <a:tr h="688193">
                <a:tc>
                  <a:txBody>
                    <a:bodyPr/>
                    <a:lstStyle/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Structured, Thorough</a:t>
                      </a: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8193">
                <a:tc>
                  <a:txBody>
                    <a:bodyPr/>
                    <a:lstStyle/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Easy to Learn</a:t>
                      </a: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73907">
                <a:tc>
                  <a:txBody>
                    <a:bodyPr/>
                    <a:lstStyle/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Uses Group Knowledge</a:t>
                      </a: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73907">
                <a:tc>
                  <a:txBody>
                    <a:bodyPr/>
                    <a:lstStyle/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Requires no special </a:t>
                      </a: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software</a:t>
                      </a:r>
                    </a:p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endParaRPr lang="en-US" sz="24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Excellent for evaluating designs</a:t>
                      </a:r>
                      <a:r>
                        <a:rPr lang="en-US" sz="2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early in the process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379450"/>
              </p:ext>
            </p:extLst>
          </p:nvPr>
        </p:nvGraphicFramePr>
        <p:xfrm>
          <a:off x="4800600" y="1524000"/>
          <a:ext cx="4038600" cy="4316202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813962">
                <a:tc>
                  <a:txBody>
                    <a:bodyPr/>
                    <a:lstStyle/>
                    <a:p>
                      <a:pPr marL="342900" indent="-34290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Tedious, Time Consuming</a:t>
                      </a: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3962">
                <a:tc>
                  <a:txBody>
                    <a:bodyPr/>
                    <a:lstStyle/>
                    <a:p>
                      <a:pPr marL="342900" indent="-34290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Requires robust risk matrix</a:t>
                      </a: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5713">
                <a:tc>
                  <a:txBody>
                    <a:bodyPr/>
                    <a:lstStyle/>
                    <a:p>
                      <a:pPr marL="342900" indent="-34290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Doesn't handle redundancy or multiple failures well</a:t>
                      </a: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3962">
                <a:tc>
                  <a:txBody>
                    <a:bodyPr/>
                    <a:lstStyle/>
                    <a:p>
                      <a:pPr marL="342900" indent="-34290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Doesn't handle dependencies </a:t>
                      </a: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well</a:t>
                      </a:r>
                    </a:p>
                    <a:p>
                      <a:pPr marL="342900" indent="-34290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Doesn’t handle increasing failure rates well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27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Pros / Cons – Bow Tie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396295"/>
              </p:ext>
            </p:extLst>
          </p:nvPr>
        </p:nvGraphicFramePr>
        <p:xfrm>
          <a:off x="609600" y="1600200"/>
          <a:ext cx="3810000" cy="3464707"/>
        </p:xfrm>
        <a:graphic>
          <a:graphicData uri="http://schemas.openxmlformats.org/drawingml/2006/table">
            <a:tbl>
              <a:tblPr/>
              <a:tblGrid>
                <a:gridCol w="3810000"/>
              </a:tblGrid>
              <a:tr h="688193">
                <a:tc>
                  <a:txBody>
                    <a:bodyPr/>
                    <a:lstStyle/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Excellent risk management</a:t>
                      </a:r>
                      <a:r>
                        <a:rPr lang="en-US" sz="2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communication tool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8193">
                <a:tc>
                  <a:txBody>
                    <a:bodyPr/>
                    <a:lstStyle/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Easy to </a:t>
                      </a: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learn and interpret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Uses </a:t>
                      </a: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group knowledge to develop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73907">
                <a:tc>
                  <a:txBody>
                    <a:bodyPr/>
                    <a:lstStyle/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Fairly quick to develop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366101"/>
              </p:ext>
            </p:extLst>
          </p:nvPr>
        </p:nvGraphicFramePr>
        <p:xfrm>
          <a:off x="4800600" y="1524000"/>
          <a:ext cx="4038600" cy="3657599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813962">
                <a:tc>
                  <a:txBody>
                    <a:bodyPr/>
                    <a:lstStyle/>
                    <a:p>
                      <a:pPr marL="342900" indent="-34290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Quantifying risk requires modification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3962">
                <a:tc>
                  <a:txBody>
                    <a:bodyPr/>
                    <a:lstStyle/>
                    <a:p>
                      <a:pPr marL="342900" indent="-34290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Requires robust risk matrix</a:t>
                      </a: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5713">
                <a:tc>
                  <a:txBody>
                    <a:bodyPr/>
                    <a:lstStyle/>
                    <a:p>
                      <a:pPr marL="342900" indent="-34290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Software recommended for good documentation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3962">
                <a:tc>
                  <a:txBody>
                    <a:bodyPr/>
                    <a:lstStyle/>
                    <a:p>
                      <a:pPr marL="342900" indent="-34290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Becomes</a:t>
                      </a:r>
                      <a:r>
                        <a:rPr lang="en-US" sz="2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complex with large systems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31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Pros / Cons – RAM Model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924014"/>
              </p:ext>
            </p:extLst>
          </p:nvPr>
        </p:nvGraphicFramePr>
        <p:xfrm>
          <a:off x="609600" y="1600200"/>
          <a:ext cx="3810000" cy="3409950"/>
        </p:xfrm>
        <a:graphic>
          <a:graphicData uri="http://schemas.openxmlformats.org/drawingml/2006/table">
            <a:tbl>
              <a:tblPr/>
              <a:tblGrid>
                <a:gridCol w="3810000"/>
              </a:tblGrid>
              <a:tr h="688193">
                <a:tc>
                  <a:txBody>
                    <a:bodyPr/>
                    <a:lstStyle/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Quantifies risks for prioritization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8193">
                <a:tc>
                  <a:txBody>
                    <a:bodyPr/>
                    <a:lstStyle/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Estimates risks</a:t>
                      </a:r>
                      <a:r>
                        <a:rPr lang="en-US" sz="2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over time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Handles dependencies, redundancy, special ops rules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73907">
                <a:tc>
                  <a:txBody>
                    <a:bodyPr/>
                    <a:lstStyle/>
                    <a:p>
                      <a:pPr marL="285750" indent="-28575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Evaluating “What Ifs” can</a:t>
                      </a:r>
                      <a:r>
                        <a:rPr lang="en-US" sz="2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be done quickly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983346"/>
              </p:ext>
            </p:extLst>
          </p:nvPr>
        </p:nvGraphicFramePr>
        <p:xfrm>
          <a:off x="4800600" y="1524000"/>
          <a:ext cx="4038600" cy="3950442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813962">
                <a:tc>
                  <a:txBody>
                    <a:bodyPr/>
                    <a:lstStyle/>
                    <a:p>
                      <a:pPr marL="342900" indent="-34290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Can be labor and $$ intensive for large systems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3962">
                <a:tc>
                  <a:txBody>
                    <a:bodyPr/>
                    <a:lstStyle/>
                    <a:p>
                      <a:pPr marL="342900" indent="-34290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Not easily understood by person not trained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5713">
                <a:tc>
                  <a:txBody>
                    <a:bodyPr/>
                    <a:lstStyle/>
                    <a:p>
                      <a:pPr marL="342900" indent="-34290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Requires</a:t>
                      </a:r>
                      <a:r>
                        <a:rPr lang="en-US" sz="2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special analyst skills for model building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3962">
                <a:tc>
                  <a:txBody>
                    <a:bodyPr/>
                    <a:lstStyle/>
                    <a:p>
                      <a:pPr marL="342900" indent="-342900" algn="l" fontAlgn="ctr">
                        <a:buClr>
                          <a:schemeClr val="tx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Quality of model depends on quality of data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105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Final Thoughts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636" y="1143000"/>
            <a:ext cx="818781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tx1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There is NO one best or universal method.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chemeClr val="tx1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Use the simplest method that can help you meet the objective of your assessment with the minimum investment of time and resources.</a:t>
            </a:r>
          </a:p>
          <a:p>
            <a:pPr marL="457200" indent="-457200">
              <a:buClr>
                <a:schemeClr val="tx1"/>
              </a:buClr>
              <a:buSzPct val="150000"/>
              <a:buFont typeface="Arial" panose="020B0604020202020204" pitchFamily="34" charset="0"/>
              <a:buChar char="•"/>
            </a:pP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chemeClr val="tx1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Risk assessment alone is valueless- risks must be managed and that takes action.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2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153400" cy="1524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What are your questions?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45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Risk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057400"/>
            <a:ext cx="8077200" cy="3200400"/>
          </a:xfrm>
        </p:spPr>
        <p:txBody>
          <a:bodyPr>
            <a:normAutofit fontScale="77500" lnSpcReduction="20000"/>
          </a:bodyPr>
          <a:lstStyle/>
          <a:p>
            <a:pPr marL="17462" indent="0">
              <a:buNone/>
            </a:pPr>
            <a:r>
              <a:rPr lang="en-US" sz="38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We Want To</a:t>
            </a:r>
            <a:r>
              <a:rPr lang="en-US" sz="38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…………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3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462" indent="0">
              <a:buSzPct val="90000"/>
              <a:buNone/>
            </a:pP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3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Eliminate Risk?</a:t>
            </a:r>
          </a:p>
          <a:p>
            <a:pPr marL="17462" indent="0">
              <a:buNone/>
            </a:pPr>
            <a:endParaRPr lang="en-US" sz="3800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17462" indent="0">
              <a:buSzPct val="90000"/>
              <a:buNone/>
            </a:pPr>
            <a:r>
              <a:rPr lang="en-US" sz="3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			Reduce Risk?</a:t>
            </a:r>
          </a:p>
          <a:p>
            <a:pPr marL="17462" indent="0">
              <a:buSzPct val="90000"/>
              <a:buNone/>
            </a:pPr>
            <a:endParaRPr lang="en-US" sz="38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17462" indent="0">
              <a:buSzPct val="90000"/>
              <a:buNone/>
            </a:pPr>
            <a:r>
              <a:rPr lang="en-US" sz="3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					Manage Risk?</a:t>
            </a:r>
            <a:endParaRPr lang="en-US" sz="3800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462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92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924800" cy="914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Risk Management Process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752600"/>
            <a:ext cx="8077200" cy="3200400"/>
          </a:xfrm>
        </p:spPr>
        <p:txBody>
          <a:bodyPr>
            <a:normAutofit/>
          </a:bodyPr>
          <a:lstStyle/>
          <a:p>
            <a:pPr marL="17462" indent="0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462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56198728"/>
              </p:ext>
            </p:extLst>
          </p:nvPr>
        </p:nvGraphicFramePr>
        <p:xfrm>
          <a:off x="-457200" y="1371600"/>
          <a:ext cx="65532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354096" y="2257387"/>
            <a:ext cx="2819398" cy="523220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r>
              <a:rPr lang="en-US" sz="2800" dirty="0" smtClean="0">
                <a:latin typeface="Arial Black" panose="020B0A04020102020204" pitchFamily="34" charset="0"/>
              </a:rPr>
              <a:t>Asses</a:t>
            </a:r>
            <a:r>
              <a:rPr lang="en-US" sz="2800" b="1" dirty="0" smtClean="0">
                <a:latin typeface="Arial Black" panose="020B0A04020102020204" pitchFamily="34" charset="0"/>
              </a:rPr>
              <a:t>smen</a:t>
            </a:r>
            <a:r>
              <a:rPr lang="en-US" sz="2800" dirty="0" smtClean="0">
                <a:latin typeface="Arial Black" panose="020B0A04020102020204" pitchFamily="34" charset="0"/>
              </a:rPr>
              <a:t>t</a:t>
            </a:r>
            <a:endParaRPr lang="en-US" sz="2800" dirty="0">
              <a:latin typeface="Arial Black" panose="020B0A04020102020204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3733800" y="1524000"/>
            <a:ext cx="2625212" cy="99499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7" idx="1"/>
          </p:cNvCxnSpPr>
          <p:nvPr/>
        </p:nvCxnSpPr>
        <p:spPr>
          <a:xfrm flipH="1">
            <a:off x="5599472" y="2518997"/>
            <a:ext cx="754624" cy="452803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7" idx="1"/>
          </p:cNvCxnSpPr>
          <p:nvPr/>
        </p:nvCxnSpPr>
        <p:spPr>
          <a:xfrm flipH="1">
            <a:off x="4876800" y="2518997"/>
            <a:ext cx="1477296" cy="2815003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156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Risk Assessment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057400"/>
            <a:ext cx="8077200" cy="3200400"/>
          </a:xfrm>
        </p:spPr>
        <p:txBody>
          <a:bodyPr>
            <a:normAutofit lnSpcReduction="10000"/>
          </a:bodyPr>
          <a:lstStyle/>
          <a:p>
            <a:pPr marL="17462" indent="0">
              <a:spcBef>
                <a:spcPts val="1800"/>
              </a:spcBef>
              <a:buNone/>
            </a:pPr>
            <a:r>
              <a:rPr lang="en-US" sz="4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The process of identifying, analyzing, and evaluating, and prioritizing risks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3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462" indent="0">
              <a:buSzPct val="90000"/>
              <a:buNone/>
            </a:pP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462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prstClr val="white">
                    <a:alpha val="60000"/>
                  </a:prst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prstClr val="white">
                    <a:alpha val="60000"/>
                  </a:prstClr>
                </a:solidFill>
              </a:rPr>
              <a:t>.</a:t>
            </a:r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61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Some Reliability Risk Assessment Methods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419600" y="1676400"/>
            <a:ext cx="4724400" cy="3429000"/>
          </a:xfrm>
        </p:spPr>
        <p:txBody>
          <a:bodyPr>
            <a:normAutofit lnSpcReduction="10000"/>
          </a:bodyPr>
          <a:lstStyle/>
          <a:p>
            <a:pPr marL="17462" indent="0">
              <a:buNone/>
            </a:pPr>
            <a:r>
              <a:rPr lang="en-US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Bow Tie Analysis</a:t>
            </a:r>
          </a:p>
          <a:p>
            <a:pPr marL="17462" indent="0">
              <a:buNone/>
            </a:pPr>
            <a:r>
              <a:rPr lang="en-US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RAM Modeling</a:t>
            </a:r>
          </a:p>
          <a:p>
            <a:pPr marL="17462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Stochastic Life Cycle Cost Concept FMEA</a:t>
            </a:r>
          </a:p>
          <a:p>
            <a:pPr marL="17462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Event Tree Analysis</a:t>
            </a:r>
          </a:p>
          <a:p>
            <a:pPr marL="17462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Layer of Protection Analysis</a:t>
            </a:r>
          </a:p>
          <a:p>
            <a:pPr marL="17462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Markov Analysis</a:t>
            </a:r>
          </a:p>
          <a:p>
            <a:pPr marL="17462" indent="0">
              <a:buNone/>
            </a:pP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533400" y="1676400"/>
            <a:ext cx="3886200" cy="3429000"/>
          </a:xfrm>
        </p:spPr>
        <p:txBody>
          <a:bodyPr>
            <a:normAutofit lnSpcReduction="10000"/>
          </a:bodyPr>
          <a:lstStyle/>
          <a:p>
            <a:pPr marL="17462" indent="0">
              <a:buNone/>
            </a:pPr>
            <a:r>
              <a:rPr lang="en-US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Functional FMEA</a:t>
            </a:r>
          </a:p>
          <a:p>
            <a:pPr marL="17462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Process FMEA</a:t>
            </a:r>
          </a:p>
          <a:p>
            <a:pPr marL="17462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Equipment FMEA</a:t>
            </a:r>
          </a:p>
          <a:p>
            <a:pPr marL="17462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Expected Value FMEA</a:t>
            </a:r>
          </a:p>
          <a:p>
            <a:pPr marL="17462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Fault Tree Analysis</a:t>
            </a:r>
          </a:p>
          <a:p>
            <a:pPr marL="17462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Qualitative Fault Tree</a:t>
            </a:r>
          </a:p>
          <a:p>
            <a:pPr marL="17462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What If Analysis</a:t>
            </a:r>
          </a:p>
          <a:p>
            <a:pPr marL="17462" indent="0">
              <a:buNone/>
            </a:pP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99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3 Reliability RA Tools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7848600" cy="3429000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Functional Failure Mode and Effects Analysis</a:t>
            </a: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Bow Tie Analysis</a:t>
            </a: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Reliability, Availability, Maintainability (RAM) Modeling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64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FMEA</a:t>
            </a:r>
            <a:endParaRPr lang="en-US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8229600" cy="37338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Probably the most common reliability risk assessment tool</a:t>
            </a: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Structured method</a:t>
            </a: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Best using team with diverse backgrounds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81200" y="6492875"/>
            <a:ext cx="5562600" cy="365125"/>
          </a:xfrm>
        </p:spPr>
        <p:txBody>
          <a:bodyPr/>
          <a:lstStyle/>
          <a:p>
            <a:pPr>
              <a:defRPr/>
            </a:pPr>
            <a:r>
              <a:rPr lang="en-US" sz="1800" dirty="0" smtClean="0">
                <a:solidFill>
                  <a:schemeClr val="tx2">
                    <a:lumMod val="75000"/>
                    <a:alpha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Cornerstone Electrical Consultants, Inc</a:t>
            </a:r>
            <a:r>
              <a:rPr lang="en-US" dirty="0" smtClean="0">
                <a:solidFill>
                  <a:schemeClr val="tx2">
                    <a:lumMod val="75000"/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75000"/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81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954</TotalTime>
  <Words>941</Words>
  <Application>Microsoft Office PowerPoint</Application>
  <PresentationFormat>On-screen Show (4:3)</PresentationFormat>
  <Paragraphs>194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Office Theme</vt:lpstr>
      <vt:lpstr>1_Office Theme</vt:lpstr>
      <vt:lpstr>Reliability Risk Assessment</vt:lpstr>
      <vt:lpstr>Safety and Reliability</vt:lpstr>
      <vt:lpstr>Risk</vt:lpstr>
      <vt:lpstr>Risk</vt:lpstr>
      <vt:lpstr>Risk Management Process</vt:lpstr>
      <vt:lpstr>Risk Assessment</vt:lpstr>
      <vt:lpstr>Some Reliability Risk Assessment Methods</vt:lpstr>
      <vt:lpstr>3 Reliability RA Tools</vt:lpstr>
      <vt:lpstr>FMEA</vt:lpstr>
      <vt:lpstr>FMEA</vt:lpstr>
      <vt:lpstr>FMEA-asks the questions</vt:lpstr>
      <vt:lpstr>Common Example</vt:lpstr>
      <vt:lpstr>Common Example</vt:lpstr>
      <vt:lpstr>Common Example</vt:lpstr>
      <vt:lpstr>Risk Rating Factors</vt:lpstr>
      <vt:lpstr>FMEA Worksheet</vt:lpstr>
      <vt:lpstr>Bow Tie Analysis</vt:lpstr>
      <vt:lpstr>Reason’s Swiss Cheese</vt:lpstr>
      <vt:lpstr>Generalized Bow Tie</vt:lpstr>
      <vt:lpstr>Example Risk Matrix</vt:lpstr>
      <vt:lpstr>Bow Tie-Common Example</vt:lpstr>
      <vt:lpstr>RAM Model</vt:lpstr>
      <vt:lpstr>RAM Model</vt:lpstr>
      <vt:lpstr>RAM Model Building Block</vt:lpstr>
      <vt:lpstr>RAM Model Building Block</vt:lpstr>
      <vt:lpstr>RAM Model-Example</vt:lpstr>
      <vt:lpstr>RAM Model-Typical Input</vt:lpstr>
      <vt:lpstr>RAM Model Results</vt:lpstr>
      <vt:lpstr>RAM Model Results</vt:lpstr>
      <vt:lpstr>Pros / Cons - FMEA</vt:lpstr>
      <vt:lpstr>Pros / Cons – Bow Tie</vt:lpstr>
      <vt:lpstr>Pros / Cons – RAM Model</vt:lpstr>
      <vt:lpstr>Final Thoughts</vt:lpstr>
      <vt:lpstr>What are your questions?</vt:lpstr>
    </vt:vector>
  </TitlesOfParts>
  <Company>BP International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Reliability Risk Assessment</dc:title>
  <dc:creator>Ray Barlog (CORNERSTONE ENGINEERING)</dc:creator>
  <cp:lastModifiedBy>Ray Barlog (CORNERSTONE ENGINEERING)</cp:lastModifiedBy>
  <cp:revision>173</cp:revision>
  <dcterms:created xsi:type="dcterms:W3CDTF">2015-01-31T13:40:53Z</dcterms:created>
  <dcterms:modified xsi:type="dcterms:W3CDTF">2015-03-18T16:05:38Z</dcterms:modified>
</cp:coreProperties>
</file>