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6"/>
  </p:notesMasterIdLst>
  <p:handoutMasterIdLst>
    <p:handoutMasterId r:id="rId67"/>
  </p:handoutMasterIdLst>
  <p:sldIdLst>
    <p:sldId id="473" r:id="rId2"/>
    <p:sldId id="475" r:id="rId3"/>
    <p:sldId id="476" r:id="rId4"/>
    <p:sldId id="559" r:id="rId5"/>
    <p:sldId id="560" r:id="rId6"/>
    <p:sldId id="561" r:id="rId7"/>
    <p:sldId id="562" r:id="rId8"/>
    <p:sldId id="566" r:id="rId9"/>
    <p:sldId id="536" r:id="rId10"/>
    <p:sldId id="568" r:id="rId11"/>
    <p:sldId id="503" r:id="rId12"/>
    <p:sldId id="477" r:id="rId13"/>
    <p:sldId id="481" r:id="rId14"/>
    <p:sldId id="482" r:id="rId15"/>
    <p:sldId id="570" r:id="rId16"/>
    <p:sldId id="483" r:id="rId17"/>
    <p:sldId id="484" r:id="rId18"/>
    <p:sldId id="485" r:id="rId19"/>
    <p:sldId id="486" r:id="rId20"/>
    <p:sldId id="487" r:id="rId21"/>
    <p:sldId id="540" r:id="rId22"/>
    <p:sldId id="542" r:id="rId23"/>
    <p:sldId id="543" r:id="rId24"/>
    <p:sldId id="529" r:id="rId25"/>
    <p:sldId id="531" r:id="rId26"/>
    <p:sldId id="533" r:id="rId27"/>
    <p:sldId id="534" r:id="rId28"/>
    <p:sldId id="546" r:id="rId29"/>
    <p:sldId id="535" r:id="rId30"/>
    <p:sldId id="537" r:id="rId31"/>
    <p:sldId id="538" r:id="rId32"/>
    <p:sldId id="545" r:id="rId33"/>
    <p:sldId id="551" r:id="rId34"/>
    <p:sldId id="549" r:id="rId35"/>
    <p:sldId id="547" r:id="rId36"/>
    <p:sldId id="554" r:id="rId37"/>
    <p:sldId id="508" r:id="rId38"/>
    <p:sldId id="522" r:id="rId39"/>
    <p:sldId id="506" r:id="rId40"/>
    <p:sldId id="553" r:id="rId41"/>
    <p:sldId id="495" r:id="rId42"/>
    <p:sldId id="494" r:id="rId43"/>
    <p:sldId id="510" r:id="rId44"/>
    <p:sldId id="511" r:id="rId45"/>
    <p:sldId id="556" r:id="rId46"/>
    <p:sldId id="558" r:id="rId47"/>
    <p:sldId id="496" r:id="rId48"/>
    <p:sldId id="497" r:id="rId49"/>
    <p:sldId id="498" r:id="rId50"/>
    <p:sldId id="499" r:id="rId51"/>
    <p:sldId id="500" r:id="rId52"/>
    <p:sldId id="565" r:id="rId53"/>
    <p:sldId id="512" r:id="rId54"/>
    <p:sldId id="513" r:id="rId55"/>
    <p:sldId id="552" r:id="rId56"/>
    <p:sldId id="514" r:id="rId57"/>
    <p:sldId id="516" r:id="rId58"/>
    <p:sldId id="517" r:id="rId59"/>
    <p:sldId id="519" r:id="rId60"/>
    <p:sldId id="520" r:id="rId61"/>
    <p:sldId id="521" r:id="rId62"/>
    <p:sldId id="523" r:id="rId63"/>
    <p:sldId id="524" r:id="rId64"/>
    <p:sldId id="525" r:id="rId65"/>
  </p:sldIdLst>
  <p:sldSz cx="9144000" cy="6858000" type="screen4x3"/>
  <p:notesSz cx="9236075" cy="7010400"/>
  <p:defaultTextStyle>
    <a:defPPr>
      <a:defRPr lang="en-US"/>
    </a:defPPr>
    <a:lvl1pPr algn="l"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CC3300"/>
    <a:srgbClr val="D432D4"/>
    <a:srgbClr val="951F95"/>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6" autoAdjust="0"/>
    <p:restoredTop sz="94660"/>
  </p:normalViewPr>
  <p:slideViewPr>
    <p:cSldViewPr>
      <p:cViewPr>
        <p:scale>
          <a:sx n="76" d="100"/>
          <a:sy n="76" d="100"/>
        </p:scale>
        <p:origin x="-282" y="1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02299" cy="350520"/>
          </a:xfrm>
          <a:prstGeom prst="rect">
            <a:avLst/>
          </a:prstGeom>
        </p:spPr>
        <p:txBody>
          <a:bodyPr vert="horz" lIns="92817" tIns="46408" rIns="92817" bIns="46408" rtlCol="0"/>
          <a:lstStyle>
            <a:lvl1pPr algn="l">
              <a:defRPr sz="1200"/>
            </a:lvl1pPr>
          </a:lstStyle>
          <a:p>
            <a:endParaRPr lang="en-US" dirty="0"/>
          </a:p>
        </p:txBody>
      </p:sp>
      <p:sp>
        <p:nvSpPr>
          <p:cNvPr id="3" name="Date Placeholder 2"/>
          <p:cNvSpPr>
            <a:spLocks noGrp="1"/>
          </p:cNvSpPr>
          <p:nvPr>
            <p:ph type="dt" sz="quarter" idx="1"/>
          </p:nvPr>
        </p:nvSpPr>
        <p:spPr>
          <a:xfrm>
            <a:off x="5231639" y="0"/>
            <a:ext cx="4002299" cy="350520"/>
          </a:xfrm>
          <a:prstGeom prst="rect">
            <a:avLst/>
          </a:prstGeom>
        </p:spPr>
        <p:txBody>
          <a:bodyPr vert="horz" lIns="92817" tIns="46408" rIns="92817" bIns="46408" rtlCol="0"/>
          <a:lstStyle>
            <a:lvl1pPr algn="r">
              <a:defRPr sz="1200"/>
            </a:lvl1pPr>
          </a:lstStyle>
          <a:p>
            <a:fld id="{871DED09-BCB5-454B-8048-909258C2F280}" type="datetimeFigureOut">
              <a:rPr lang="en-US" smtClean="0"/>
              <a:t>3/19/2015</a:t>
            </a:fld>
            <a:endParaRPr lang="en-US" dirty="0"/>
          </a:p>
        </p:txBody>
      </p:sp>
      <p:sp>
        <p:nvSpPr>
          <p:cNvPr id="4" name="Footer Placeholder 3"/>
          <p:cNvSpPr>
            <a:spLocks noGrp="1"/>
          </p:cNvSpPr>
          <p:nvPr>
            <p:ph type="ftr" sz="quarter" idx="2"/>
          </p:nvPr>
        </p:nvSpPr>
        <p:spPr>
          <a:xfrm>
            <a:off x="0" y="6658664"/>
            <a:ext cx="4002299" cy="350520"/>
          </a:xfrm>
          <a:prstGeom prst="rect">
            <a:avLst/>
          </a:prstGeom>
        </p:spPr>
        <p:txBody>
          <a:bodyPr vert="horz" lIns="92817" tIns="46408" rIns="92817" bIns="46408"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31639" y="6658664"/>
            <a:ext cx="4002299" cy="350520"/>
          </a:xfrm>
          <a:prstGeom prst="rect">
            <a:avLst/>
          </a:prstGeom>
        </p:spPr>
        <p:txBody>
          <a:bodyPr vert="horz" lIns="92817" tIns="46408" rIns="92817" bIns="46408" rtlCol="0" anchor="b"/>
          <a:lstStyle>
            <a:lvl1pPr algn="r">
              <a:defRPr sz="1200"/>
            </a:lvl1pPr>
          </a:lstStyle>
          <a:p>
            <a:fld id="{76DB147C-02C7-45B0-86D2-95D201388C3E}" type="slidenum">
              <a:rPr lang="en-US" smtClean="0"/>
              <a:t>‹#›</a:t>
            </a:fld>
            <a:endParaRPr lang="en-US" dirty="0"/>
          </a:p>
        </p:txBody>
      </p:sp>
    </p:spTree>
    <p:extLst>
      <p:ext uri="{BB962C8B-B14F-4D97-AF65-F5344CB8AC3E}">
        <p14:creationId xmlns:p14="http://schemas.microsoft.com/office/powerpoint/2010/main" val="3575796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4002999" cy="350520"/>
          </a:xfrm>
          <a:prstGeom prst="rect">
            <a:avLst/>
          </a:prstGeom>
        </p:spPr>
        <p:txBody>
          <a:bodyPr vert="horz" lIns="91372" tIns="45686" rIns="91372" bIns="45686" rtlCol="0"/>
          <a:lstStyle>
            <a:lvl1pPr algn="l">
              <a:defRPr sz="1200"/>
            </a:lvl1pPr>
          </a:lstStyle>
          <a:p>
            <a:endParaRPr lang="en-US" dirty="0"/>
          </a:p>
        </p:txBody>
      </p:sp>
      <p:sp>
        <p:nvSpPr>
          <p:cNvPr id="3" name="Date Placeholder 2"/>
          <p:cNvSpPr>
            <a:spLocks noGrp="1"/>
          </p:cNvSpPr>
          <p:nvPr>
            <p:ph type="dt" idx="1"/>
          </p:nvPr>
        </p:nvSpPr>
        <p:spPr>
          <a:xfrm>
            <a:off x="5230979" y="0"/>
            <a:ext cx="4002999" cy="350520"/>
          </a:xfrm>
          <a:prstGeom prst="rect">
            <a:avLst/>
          </a:prstGeom>
        </p:spPr>
        <p:txBody>
          <a:bodyPr vert="horz" lIns="91372" tIns="45686" rIns="91372" bIns="45686" rtlCol="0"/>
          <a:lstStyle>
            <a:lvl1pPr algn="r">
              <a:defRPr sz="1200"/>
            </a:lvl1pPr>
          </a:lstStyle>
          <a:p>
            <a:fld id="{4DB2854E-ACBD-4D39-8C01-41E1303EC679}" type="datetimeFigureOut">
              <a:rPr lang="en-US" smtClean="0"/>
              <a:t>3/19/2015</a:t>
            </a:fld>
            <a:endParaRPr lang="en-US" dirty="0"/>
          </a:p>
        </p:txBody>
      </p:sp>
      <p:sp>
        <p:nvSpPr>
          <p:cNvPr id="4" name="Slide Image Placeholder 3"/>
          <p:cNvSpPr>
            <a:spLocks noGrp="1" noRot="1" noChangeAspect="1"/>
          </p:cNvSpPr>
          <p:nvPr>
            <p:ph type="sldImg" idx="2"/>
          </p:nvPr>
        </p:nvSpPr>
        <p:spPr>
          <a:xfrm>
            <a:off x="2865438" y="525463"/>
            <a:ext cx="3505200" cy="2628900"/>
          </a:xfrm>
          <a:prstGeom prst="rect">
            <a:avLst/>
          </a:prstGeom>
          <a:noFill/>
          <a:ln w="12700">
            <a:solidFill>
              <a:prstClr val="black"/>
            </a:solidFill>
          </a:ln>
        </p:spPr>
        <p:txBody>
          <a:bodyPr vert="horz" lIns="91372" tIns="45686" rIns="91372" bIns="45686" rtlCol="0" anchor="ctr"/>
          <a:lstStyle/>
          <a:p>
            <a:endParaRPr lang="en-US" dirty="0"/>
          </a:p>
        </p:txBody>
      </p:sp>
      <p:sp>
        <p:nvSpPr>
          <p:cNvPr id="5" name="Notes Placeholder 4"/>
          <p:cNvSpPr>
            <a:spLocks noGrp="1"/>
          </p:cNvSpPr>
          <p:nvPr>
            <p:ph type="body" sz="quarter" idx="3"/>
          </p:nvPr>
        </p:nvSpPr>
        <p:spPr>
          <a:xfrm>
            <a:off x="923608" y="3329940"/>
            <a:ext cx="7388860" cy="3154680"/>
          </a:xfrm>
          <a:prstGeom prst="rect">
            <a:avLst/>
          </a:prstGeom>
        </p:spPr>
        <p:txBody>
          <a:bodyPr vert="horz" lIns="91372" tIns="45686" rIns="91372" bIns="456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3" y="6658680"/>
            <a:ext cx="4002999" cy="350520"/>
          </a:xfrm>
          <a:prstGeom prst="rect">
            <a:avLst/>
          </a:prstGeom>
        </p:spPr>
        <p:txBody>
          <a:bodyPr vert="horz" lIns="91372" tIns="45686" rIns="91372" bIns="456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30979" y="6658680"/>
            <a:ext cx="4002999" cy="350520"/>
          </a:xfrm>
          <a:prstGeom prst="rect">
            <a:avLst/>
          </a:prstGeom>
        </p:spPr>
        <p:txBody>
          <a:bodyPr vert="horz" lIns="91372" tIns="45686" rIns="91372" bIns="45686" rtlCol="0" anchor="b"/>
          <a:lstStyle>
            <a:lvl1pPr algn="r">
              <a:defRPr sz="1200"/>
            </a:lvl1pPr>
          </a:lstStyle>
          <a:p>
            <a:fld id="{E1DD0C67-F61A-487F-BA22-96CA0A4B22D0}" type="slidenum">
              <a:rPr lang="en-US" smtClean="0"/>
              <a:t>‹#›</a:t>
            </a:fld>
            <a:endParaRPr lang="en-US" dirty="0"/>
          </a:p>
        </p:txBody>
      </p:sp>
    </p:spTree>
    <p:extLst>
      <p:ext uri="{BB962C8B-B14F-4D97-AF65-F5344CB8AC3E}">
        <p14:creationId xmlns:p14="http://schemas.microsoft.com/office/powerpoint/2010/main" val="3345450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3/19/2015 4:51 PM</a:t>
            </a:fld>
            <a:endParaRPr lang="en-US" dirty="0">
              <a:solidFill>
                <a:prstClr val="black"/>
              </a:solidFill>
            </a:endParaRPr>
          </a:p>
        </p:txBody>
      </p:sp>
      <p:sp>
        <p:nvSpPr>
          <p:cNvPr id="6" name="Footer Placeholder 5"/>
          <p:cNvSpPr>
            <a:spLocks noGrp="1"/>
          </p:cNvSpPr>
          <p:nvPr>
            <p:ph type="ftr" sz="quarter" idx="12"/>
          </p:nvPr>
        </p:nvSpPr>
        <p:spPr>
          <a:xfrm>
            <a:off x="0" y="6658664"/>
            <a:ext cx="8312468" cy="350520"/>
          </a:xfrm>
        </p:spPr>
        <p:txBody>
          <a:bodyPr/>
          <a:lstStyle/>
          <a:p>
            <a:r>
              <a:rPr lang="en-US" sz="500" dirty="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rPr>
            </a:br>
            <a:r>
              <a:rPr lang="en-US" sz="500" dirty="0">
                <a:solidFill>
                  <a:srgbClr val="000000"/>
                </a:solidFill>
              </a:rPr>
              <a:t>MICROSOFT MAKES NO WARRANTIES, EXPRESS, IMPLIED OR STATUTORY, AS TO THE INFORMATION IN THIS PRESENTATION.</a:t>
            </a:r>
          </a:p>
          <a:p>
            <a:endParaRPr lang="en-US" sz="500" dirty="0">
              <a:solidFill>
                <a:prstClr val="black"/>
              </a:solidFill>
            </a:endParaRPr>
          </a:p>
        </p:txBody>
      </p:sp>
      <p:sp>
        <p:nvSpPr>
          <p:cNvPr id="7" name="Slide Number Placeholder 6"/>
          <p:cNvSpPr>
            <a:spLocks noGrp="1"/>
          </p:cNvSpPr>
          <p:nvPr>
            <p:ph type="sldNum" sz="quarter" idx="13"/>
          </p:nvPr>
        </p:nvSpPr>
        <p:spPr>
          <a:xfrm>
            <a:off x="8312467" y="6658664"/>
            <a:ext cx="921470" cy="35052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903992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DD0C67-F61A-487F-BA22-96CA0A4B22D0}" type="slidenum">
              <a:rPr lang="en-US" smtClean="0"/>
              <a:t>6</a:t>
            </a:fld>
            <a:endParaRPr lang="en-US" dirty="0"/>
          </a:p>
        </p:txBody>
      </p:sp>
    </p:spTree>
    <p:extLst>
      <p:ext uri="{BB962C8B-B14F-4D97-AF65-F5344CB8AC3E}">
        <p14:creationId xmlns:p14="http://schemas.microsoft.com/office/powerpoint/2010/main" val="445431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DD0C67-F61A-487F-BA22-96CA0A4B22D0}" type="slidenum">
              <a:rPr lang="en-US" smtClean="0"/>
              <a:t>20</a:t>
            </a:fld>
            <a:endParaRPr lang="en-US" dirty="0"/>
          </a:p>
        </p:txBody>
      </p:sp>
    </p:spTree>
    <p:extLst>
      <p:ext uri="{BB962C8B-B14F-4D97-AF65-F5344CB8AC3E}">
        <p14:creationId xmlns:p14="http://schemas.microsoft.com/office/powerpoint/2010/main" val="3100569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14992768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278166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dirty="0" smtClean="0"/>
              <a:t>Click to edit Master text styles</a:t>
            </a:r>
          </a:p>
        </p:txBody>
      </p:sp>
    </p:spTree>
    <p:extLst>
      <p:ext uri="{BB962C8B-B14F-4D97-AF65-F5344CB8AC3E}">
        <p14:creationId xmlns:p14="http://schemas.microsoft.com/office/powerpoint/2010/main" val="355440849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extLst>
      <p:ext uri="{BB962C8B-B14F-4D97-AF65-F5344CB8AC3E}">
        <p14:creationId xmlns:p14="http://schemas.microsoft.com/office/powerpoint/2010/main" val="279173616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extLst>
      <p:ext uri="{BB962C8B-B14F-4D97-AF65-F5344CB8AC3E}">
        <p14:creationId xmlns:p14="http://schemas.microsoft.com/office/powerpoint/2010/main" val="30925881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401471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739129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84106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541454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8642758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90012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87311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613624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wkxk7nod33o"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google.com/search?hl=en&amp;q=food+matters+trailer&amp;gws_rd=ssl"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3429000"/>
            <a:ext cx="8229600" cy="2362200"/>
          </a:xfrm>
        </p:spPr>
        <p:txBody>
          <a:bodyPr/>
          <a:lstStyle/>
          <a:p>
            <a:r>
              <a:rPr lang="en-US" sz="4800" b="1" dirty="0" smtClean="0">
                <a:solidFill>
                  <a:schemeClr val="tx2">
                    <a:lumMod val="75000"/>
                  </a:schemeClr>
                </a:solidFill>
              </a:rPr>
              <a:t>Sick and Tired</a:t>
            </a:r>
            <a:r>
              <a:rPr lang="en-US" sz="4800" dirty="0" smtClean="0">
                <a:solidFill>
                  <a:schemeClr val="tx2">
                    <a:lumMod val="75000"/>
                  </a:schemeClr>
                </a:solidFill>
              </a:rPr>
              <a:t>: </a:t>
            </a:r>
            <a:br>
              <a:rPr lang="en-US" sz="4800" dirty="0" smtClean="0">
                <a:solidFill>
                  <a:schemeClr val="tx2">
                    <a:lumMod val="75000"/>
                  </a:schemeClr>
                </a:solidFill>
              </a:rPr>
            </a:br>
            <a:r>
              <a:rPr lang="en-US" sz="4000" dirty="0" smtClean="0">
                <a:solidFill>
                  <a:schemeClr val="tx2">
                    <a:lumMod val="75000"/>
                  </a:schemeClr>
                </a:solidFill>
              </a:rPr>
              <a:t>Using Functional Medicine to Reverse Chronic Disease and Restore Vitality</a:t>
            </a:r>
            <a:endParaRPr lang="en-US" sz="4000" dirty="0">
              <a:solidFill>
                <a:schemeClr val="tx2">
                  <a:lumMod val="75000"/>
                </a:schemeClr>
              </a:solidFill>
            </a:endParaRPr>
          </a:p>
        </p:txBody>
      </p:sp>
      <p:sp>
        <p:nvSpPr>
          <p:cNvPr id="3" name="Subtitle 2"/>
          <p:cNvSpPr>
            <a:spLocks noGrp="1"/>
          </p:cNvSpPr>
          <p:nvPr>
            <p:ph type="subTitle" idx="1"/>
          </p:nvPr>
        </p:nvSpPr>
        <p:spPr>
          <a:xfrm>
            <a:off x="457200" y="5867400"/>
            <a:ext cx="7681913" cy="1446212"/>
          </a:xfrm>
        </p:spPr>
        <p:txBody>
          <a:bodyPr>
            <a:normAutofit/>
          </a:bodyPr>
          <a:lstStyle/>
          <a:p>
            <a:r>
              <a:rPr lang="en-US" sz="2800" dirty="0" smtClean="0">
                <a:solidFill>
                  <a:schemeClr val="accent2">
                    <a:lumMod val="60000"/>
                    <a:lumOff val="40000"/>
                  </a:schemeClr>
                </a:solidFill>
              </a:rPr>
              <a:t>By Pamela Johnson, BS, HHP, AADP,</a:t>
            </a:r>
          </a:p>
          <a:p>
            <a:r>
              <a:rPr lang="en-US" sz="2800" dirty="0" smtClean="0">
                <a:solidFill>
                  <a:schemeClr val="accent2">
                    <a:lumMod val="60000"/>
                    <a:lumOff val="40000"/>
                  </a:schemeClr>
                </a:solidFill>
              </a:rPr>
              <a:t>Wellness Champion, Healthy U at Work</a:t>
            </a:r>
          </a:p>
          <a:p>
            <a:endParaRPr lang="en-US" dirty="0">
              <a:solidFill>
                <a:schemeClr val="tx2">
                  <a:lumMod val="75000"/>
                </a:schemeClr>
              </a:solidFill>
            </a:endParaRPr>
          </a:p>
          <a:p>
            <a:endParaRPr lang="en-US" dirty="0">
              <a:solidFill>
                <a:schemeClr val="tx2">
                  <a:lumMod val="75000"/>
                </a:schemeClr>
              </a:solidFill>
            </a:endParaRPr>
          </a:p>
        </p:txBody>
      </p:sp>
      <p:pic>
        <p:nvPicPr>
          <p:cNvPr id="102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2921" y="762000"/>
            <a:ext cx="7315200" cy="16459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131440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smtClean="0">
                <a:solidFill>
                  <a:srgbClr val="002060"/>
                </a:solidFill>
              </a:rPr>
              <a:t>Functional Medicine</a:t>
            </a:r>
            <a:endParaRPr lang="en-US" dirty="0">
              <a:solidFill>
                <a:srgbClr val="002060"/>
              </a:solidFill>
            </a:endParaRPr>
          </a:p>
        </p:txBody>
      </p:sp>
      <p:sp>
        <p:nvSpPr>
          <p:cNvPr id="3" name="Text Placeholder 2"/>
          <p:cNvSpPr>
            <a:spLocks noGrp="1"/>
          </p:cNvSpPr>
          <p:nvPr>
            <p:ph type="body" sz="quarter" idx="10"/>
          </p:nvPr>
        </p:nvSpPr>
        <p:spPr/>
        <p:txBody>
          <a:bodyPr/>
          <a:lstStyle/>
          <a:p>
            <a:endParaRPr lang="en-US" dirty="0"/>
          </a:p>
        </p:txBody>
      </p:sp>
      <p:sp>
        <p:nvSpPr>
          <p:cNvPr id="4" name="Rectangle 3"/>
          <p:cNvSpPr/>
          <p:nvPr/>
        </p:nvSpPr>
        <p:spPr>
          <a:xfrm>
            <a:off x="2286000" y="3105835"/>
            <a:ext cx="4572000" cy="646331"/>
          </a:xfrm>
          <a:prstGeom prst="rect">
            <a:avLst/>
          </a:prstGeom>
        </p:spPr>
        <p:txBody>
          <a:bodyPr>
            <a:spAutoFit/>
          </a:bodyPr>
          <a:lstStyle/>
          <a:p>
            <a:r>
              <a:rPr lang="en-US" dirty="0" smtClean="0">
                <a:hlinkClick r:id="rId2"/>
              </a:rPr>
              <a:t>https://www.youtube.com/watch?v=wkxk7nod33o</a:t>
            </a:r>
            <a:endParaRPr lang="en-US" dirty="0"/>
          </a:p>
        </p:txBody>
      </p:sp>
    </p:spTree>
    <p:extLst>
      <p:ext uri="{BB962C8B-B14F-4D97-AF65-F5344CB8AC3E}">
        <p14:creationId xmlns:p14="http://schemas.microsoft.com/office/powerpoint/2010/main" val="278081936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382000" cy="747897"/>
          </a:xfrm>
        </p:spPr>
        <p:txBody>
          <a:bodyPr/>
          <a:lstStyle/>
          <a:p>
            <a:r>
              <a:rPr lang="en-US" sz="5400" b="1" spc="0" dirty="0">
                <a:ln>
                  <a:noFill/>
                </a:ln>
                <a:solidFill>
                  <a:srgbClr val="002060"/>
                </a:solidFill>
                <a:effectLst/>
                <a:latin typeface="Trebuchet MS" pitchFamily="34" charset="0"/>
                <a:ea typeface="MS PGothic" pitchFamily="34" charset="-128"/>
                <a:cs typeface="+mj-cs"/>
              </a:rPr>
              <a:t>Creating Optimal Health</a:t>
            </a:r>
            <a:endParaRPr lang="en-US" sz="5400" b="1" dirty="0">
              <a:solidFill>
                <a:srgbClr val="002060"/>
              </a:solidFill>
            </a:endParaRPr>
          </a:p>
        </p:txBody>
      </p:sp>
      <p:sp>
        <p:nvSpPr>
          <p:cNvPr id="3" name="Text Placeholder 2"/>
          <p:cNvSpPr>
            <a:spLocks noGrp="1"/>
          </p:cNvSpPr>
          <p:nvPr>
            <p:ph type="body" sz="quarter" idx="10"/>
          </p:nvPr>
        </p:nvSpPr>
        <p:spPr>
          <a:xfrm>
            <a:off x="381000" y="2971800"/>
            <a:ext cx="8382000" cy="3188565"/>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Transformation requires addressing </a:t>
            </a:r>
            <a:r>
              <a:rPr lang="en-US" sz="2800" dirty="0" smtClean="0">
                <a:solidFill>
                  <a:schemeClr val="tx2">
                    <a:lumMod val="75000"/>
                  </a:schemeClr>
                </a:solidFill>
                <a:effectLst/>
                <a:latin typeface="Trebuchet MS" pitchFamily="34" charset="0"/>
                <a:ea typeface="MS PGothic" pitchFamily="34" charset="-128"/>
              </a:rPr>
              <a:t>energy in the form of mindset</a:t>
            </a:r>
            <a:r>
              <a:rPr lang="en-US" sz="2800" dirty="0">
                <a:solidFill>
                  <a:schemeClr val="tx2">
                    <a:lumMod val="75000"/>
                  </a:schemeClr>
                </a:solidFill>
                <a:effectLst/>
                <a:latin typeface="Trebuchet MS" pitchFamily="34" charset="0"/>
                <a:ea typeface="MS PGothic" pitchFamily="34" charset="-128"/>
              </a:rPr>
              <a:t>, stress, fitness and an understanding of nutrition</a:t>
            </a:r>
            <a:r>
              <a:rPr lang="en-US" sz="2800" dirty="0" smtClean="0">
                <a:solidFill>
                  <a:schemeClr val="tx2">
                    <a:lumMod val="75000"/>
                  </a:schemeClr>
                </a:solidFill>
                <a:effectLst/>
                <a:latin typeface="Trebuchet MS" pitchFamily="34" charset="0"/>
                <a:ea typeface="MS PGothic" pitchFamily="34" charset="-128"/>
              </a:rPr>
              <a:t>.</a:t>
            </a:r>
          </a:p>
          <a:p>
            <a:pPr marL="0" lvl="0" indent="0" defTabSz="914400" fontAlgn="base">
              <a:lnSpc>
                <a:spcPct val="100000"/>
              </a:lnSpc>
              <a:spcAft>
                <a:spcPct val="0"/>
              </a:spcAft>
              <a:buNone/>
            </a:pPr>
            <a:r>
              <a:rPr lang="en-US" sz="2800" dirty="0" smtClean="0">
                <a:solidFill>
                  <a:schemeClr val="tx2">
                    <a:lumMod val="75000"/>
                  </a:schemeClr>
                </a:solidFill>
                <a:effectLst/>
                <a:latin typeface="Trebuchet MS" pitchFamily="34" charset="0"/>
                <a:ea typeface="MS PGothic" pitchFamily="34" charset="-128"/>
              </a:rPr>
              <a:t> </a:t>
            </a:r>
            <a:endParaRPr lang="en-US" sz="2800" dirty="0">
              <a:solidFill>
                <a:schemeClr val="tx2">
                  <a:lumMod val="75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These elements work together to enable lasting behavior change, impact chronic disease and maximize energy.</a:t>
            </a:r>
            <a:endParaRPr lang="en-US" sz="2800" dirty="0">
              <a:solidFill>
                <a:schemeClr val="tx2">
                  <a:lumMod val="75000"/>
                </a:schemeClr>
              </a:solidFill>
            </a:endParaRPr>
          </a:p>
        </p:txBody>
      </p:sp>
    </p:spTree>
    <p:extLst>
      <p:ext uri="{BB962C8B-B14F-4D97-AF65-F5344CB8AC3E}">
        <p14:creationId xmlns:p14="http://schemas.microsoft.com/office/powerpoint/2010/main" val="164153755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a:xfrm>
            <a:off x="914400" y="1431233"/>
            <a:ext cx="3429000" cy="3988784"/>
          </a:xfrm>
        </p:spPr>
        <p:txBody>
          <a:bodyPr/>
          <a:lstStyle/>
          <a:p>
            <a:pPr marL="0" indent="0">
              <a:buNone/>
            </a:pPr>
            <a:r>
              <a:rPr lang="en-US" sz="4800" b="1" dirty="0">
                <a:solidFill>
                  <a:srgbClr val="002060"/>
                </a:solidFill>
                <a:effectLst/>
                <a:latin typeface="+mj-lt"/>
                <a:ea typeface="MS PGothic" pitchFamily="34" charset="-128"/>
                <a:cs typeface="+mj-cs"/>
              </a:rPr>
              <a:t>Managing Stress </a:t>
            </a:r>
            <a:br>
              <a:rPr lang="en-US" sz="4800" b="1" dirty="0">
                <a:solidFill>
                  <a:srgbClr val="002060"/>
                </a:solidFill>
                <a:effectLst/>
                <a:latin typeface="+mj-lt"/>
                <a:ea typeface="MS PGothic" pitchFamily="34" charset="-128"/>
                <a:cs typeface="+mj-cs"/>
              </a:rPr>
            </a:br>
            <a:r>
              <a:rPr lang="en-US" sz="4800" b="1" dirty="0">
                <a:solidFill>
                  <a:srgbClr val="FFCCFF"/>
                </a:solidFill>
                <a:effectLst/>
                <a:latin typeface="+mj-lt"/>
                <a:ea typeface="MS PGothic" pitchFamily="34" charset="-128"/>
                <a:cs typeface="+mj-cs"/>
              </a:rPr>
              <a:t>and</a:t>
            </a:r>
            <a:br>
              <a:rPr lang="en-US" sz="4800" b="1" dirty="0">
                <a:solidFill>
                  <a:srgbClr val="FFCCFF"/>
                </a:solidFill>
                <a:effectLst/>
                <a:latin typeface="+mj-lt"/>
                <a:ea typeface="MS PGothic" pitchFamily="34" charset="-128"/>
                <a:cs typeface="+mj-cs"/>
              </a:rPr>
            </a:br>
            <a:r>
              <a:rPr lang="en-US" sz="4800" b="1" dirty="0">
                <a:solidFill>
                  <a:srgbClr val="FFCCFF"/>
                </a:solidFill>
                <a:effectLst/>
                <a:latin typeface="+mj-lt"/>
                <a:ea typeface="MS PGothic" pitchFamily="34" charset="-128"/>
                <a:cs typeface="+mj-cs"/>
              </a:rPr>
              <a:t>the </a:t>
            </a:r>
            <a:br>
              <a:rPr lang="en-US" sz="4800" b="1" dirty="0">
                <a:solidFill>
                  <a:srgbClr val="FFCCFF"/>
                </a:solidFill>
                <a:effectLst/>
                <a:latin typeface="+mj-lt"/>
                <a:ea typeface="MS PGothic" pitchFamily="34" charset="-128"/>
                <a:cs typeface="+mj-cs"/>
              </a:rPr>
            </a:br>
            <a:r>
              <a:rPr lang="en-US" sz="4800" b="1" dirty="0">
                <a:solidFill>
                  <a:srgbClr val="FFCCFF"/>
                </a:solidFill>
                <a:effectLst/>
                <a:latin typeface="+mj-lt"/>
                <a:ea typeface="MS PGothic" pitchFamily="34" charset="-128"/>
                <a:cs typeface="+mj-cs"/>
              </a:rPr>
              <a:t>Energy</a:t>
            </a:r>
            <a:br>
              <a:rPr lang="en-US" sz="4800" b="1" dirty="0">
                <a:solidFill>
                  <a:srgbClr val="FFCCFF"/>
                </a:solidFill>
                <a:effectLst/>
                <a:latin typeface="+mj-lt"/>
                <a:ea typeface="MS PGothic" pitchFamily="34" charset="-128"/>
                <a:cs typeface="+mj-cs"/>
              </a:rPr>
            </a:br>
            <a:r>
              <a:rPr lang="en-US" sz="4800" b="1" dirty="0">
                <a:solidFill>
                  <a:srgbClr val="FFCCFF"/>
                </a:solidFill>
                <a:effectLst/>
                <a:latin typeface="+mj-lt"/>
                <a:ea typeface="MS PGothic" pitchFamily="34" charset="-128"/>
                <a:cs typeface="+mj-cs"/>
              </a:rPr>
              <a:t>Body</a:t>
            </a:r>
            <a:endParaRPr lang="en-US" sz="4800" b="1" dirty="0">
              <a:solidFill>
                <a:srgbClr val="FFCCFF"/>
              </a:solidFill>
              <a:latin typeface="+mj-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95800" y="304800"/>
            <a:ext cx="3800475" cy="5609557"/>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990600"/>
            <a:ext cx="4696216" cy="5393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902468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02003"/>
            <a:ext cx="8382000" cy="664797"/>
          </a:xfrm>
        </p:spPr>
        <p:txBody>
          <a:bodyPr/>
          <a:lstStyle/>
          <a:p>
            <a:pPr algn="ctr"/>
            <a:r>
              <a:rPr lang="en-US" b="1" spc="0" dirty="0">
                <a:ln>
                  <a:noFill/>
                </a:ln>
                <a:solidFill>
                  <a:srgbClr val="FFFF00"/>
                </a:solidFill>
                <a:effectLst/>
                <a:latin typeface="Calibri" pitchFamily="34" charset="0"/>
                <a:ea typeface="MS PGothic" pitchFamily="34" charset="-128"/>
                <a:cs typeface="+mj-cs"/>
              </a:rPr>
              <a:t>Food as Energy</a:t>
            </a:r>
            <a:endParaRPr lang="en-US" dirty="0">
              <a:solidFill>
                <a:srgbClr val="FFFF00"/>
              </a:solidFill>
              <a:latin typeface="Calibri" pitchFamily="34" charset="0"/>
            </a:endParaRPr>
          </a:p>
        </p:txBody>
      </p:sp>
      <p:sp>
        <p:nvSpPr>
          <p:cNvPr id="3" name="Text Placeholder 2"/>
          <p:cNvSpPr>
            <a:spLocks noGrp="1"/>
          </p:cNvSpPr>
          <p:nvPr>
            <p:ph type="body" sz="quarter" idx="10"/>
          </p:nvPr>
        </p:nvSpPr>
        <p:spPr/>
        <p:txBody>
          <a:bodyPr/>
          <a:lstStyle/>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66800"/>
            <a:ext cx="9144000" cy="5791200"/>
          </a:xfrm>
          <a:prstGeom prst="rect">
            <a:avLst/>
          </a:prstGeom>
          <a:ln>
            <a:noFill/>
          </a:ln>
          <a:effectLst>
            <a:softEdge rad="112500"/>
          </a:effectLst>
        </p:spPr>
      </p:pic>
    </p:spTree>
    <p:extLst>
      <p:ext uri="{BB962C8B-B14F-4D97-AF65-F5344CB8AC3E}">
        <p14:creationId xmlns:p14="http://schemas.microsoft.com/office/powerpoint/2010/main" val="422607146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737" y="416106"/>
            <a:ext cx="8382000" cy="2160591"/>
          </a:xfrm>
        </p:spPr>
        <p:txBody>
          <a:bodyPr/>
          <a:lstStyle/>
          <a:p>
            <a:r>
              <a:rPr lang="en-US" sz="5400" b="1" spc="0" dirty="0" smtClean="0">
                <a:ln>
                  <a:noFill/>
                </a:ln>
                <a:solidFill>
                  <a:srgbClr val="002060"/>
                </a:solidFill>
                <a:effectLst/>
                <a:latin typeface="Calibri" pitchFamily="34" charset="0"/>
                <a:ea typeface="MS PGothic" pitchFamily="34" charset="-128"/>
                <a:cs typeface="+mj-cs"/>
              </a:rPr>
              <a:t>Functional Medicine: </a:t>
            </a:r>
            <a:r>
              <a:rPr lang="en-US" sz="5400" b="1" spc="0" dirty="0">
                <a:ln>
                  <a:noFill/>
                </a:ln>
                <a:solidFill>
                  <a:srgbClr val="002060"/>
                </a:solidFill>
                <a:effectLst/>
                <a:latin typeface="Calibri" pitchFamily="34" charset="0"/>
                <a:ea typeface="MS PGothic" pitchFamily="34" charset="-128"/>
                <a:cs typeface="+mj-cs"/>
              </a:rPr>
              <a:t>T</a:t>
            </a:r>
            <a:r>
              <a:rPr lang="en-US" sz="5400" b="1" spc="0" dirty="0" smtClean="0">
                <a:ln>
                  <a:noFill/>
                </a:ln>
                <a:solidFill>
                  <a:srgbClr val="002060"/>
                </a:solidFill>
                <a:effectLst/>
                <a:latin typeface="Calibri" pitchFamily="34" charset="0"/>
                <a:ea typeface="MS PGothic" pitchFamily="34" charset="-128"/>
                <a:cs typeface="+mj-cs"/>
              </a:rPr>
              <a:t>he Holistic </a:t>
            </a:r>
            <a:r>
              <a:rPr lang="en-US" sz="5400" b="1" spc="0" dirty="0">
                <a:ln>
                  <a:noFill/>
                </a:ln>
                <a:solidFill>
                  <a:srgbClr val="002060"/>
                </a:solidFill>
                <a:effectLst/>
                <a:latin typeface="Calibri" pitchFamily="34" charset="0"/>
                <a:ea typeface="MS PGothic" pitchFamily="34" charset="-128"/>
                <a:cs typeface="+mj-cs"/>
              </a:rPr>
              <a:t>Nutrition Model</a:t>
            </a:r>
            <a:r>
              <a:rPr lang="en-US" sz="4000" spc="0" dirty="0">
                <a:ln>
                  <a:noFill/>
                </a:ln>
                <a:solidFill>
                  <a:srgbClr val="92D050"/>
                </a:solidFill>
                <a:effectLst/>
                <a:latin typeface="Trebuchet MS" pitchFamily="34" charset="0"/>
                <a:ea typeface="MS PGothic" pitchFamily="34" charset="-128"/>
                <a:cs typeface="+mj-cs"/>
              </a:rPr>
              <a:t/>
            </a:r>
            <a:br>
              <a:rPr lang="en-US" sz="4000" spc="0" dirty="0">
                <a:ln>
                  <a:noFill/>
                </a:ln>
                <a:solidFill>
                  <a:srgbClr val="92D050"/>
                </a:solidFill>
                <a:effectLst/>
                <a:latin typeface="Trebuchet MS" pitchFamily="34" charset="0"/>
                <a:ea typeface="MS PGothic" pitchFamily="34" charset="-128"/>
                <a:cs typeface="+mj-cs"/>
              </a:rPr>
            </a:br>
            <a:endParaRPr lang="en-US" dirty="0"/>
          </a:p>
        </p:txBody>
      </p:sp>
      <p:sp>
        <p:nvSpPr>
          <p:cNvPr id="3" name="Text Placeholder 2"/>
          <p:cNvSpPr>
            <a:spLocks noGrp="1"/>
          </p:cNvSpPr>
          <p:nvPr>
            <p:ph type="body" sz="quarter" idx="10"/>
          </p:nvPr>
        </p:nvSpPr>
        <p:spPr>
          <a:xfrm>
            <a:off x="304800" y="2879230"/>
            <a:ext cx="5334000" cy="4013406"/>
          </a:xfrm>
        </p:spPr>
        <p:txBody>
          <a:bodyPr/>
          <a:lstStyle/>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Know Your Primary Food</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Eat Whole Foods</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Reduce Toxins</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Identify Nutrient Deficiencies</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Identify Food Sensitivities</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Understand Energy Metabolism</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Regulate Hormones</a:t>
            </a:r>
          </a:p>
          <a:p>
            <a:pPr marL="342900" lvl="0" indent="-342900" defTabSz="914400" fontAlgn="base">
              <a:lnSpc>
                <a:spcPct val="100000"/>
              </a:lnSpc>
              <a:spcAft>
                <a:spcPct val="0"/>
              </a:spcAft>
              <a:buFont typeface="Arial" pitchFamily="34" charset="0"/>
              <a:buChar char="•"/>
            </a:pPr>
            <a:r>
              <a:rPr lang="en-US" sz="2400" dirty="0">
                <a:solidFill>
                  <a:srgbClr val="FFFF00"/>
                </a:solidFill>
                <a:effectLst/>
                <a:latin typeface="Trebuchet MS" pitchFamily="34" charset="0"/>
                <a:ea typeface="MS PGothic" pitchFamily="34" charset="-128"/>
              </a:rPr>
              <a:t>Change your DNA –Epigenetics</a:t>
            </a:r>
          </a:p>
          <a:p>
            <a:endParaRPr lang="en-US" dirty="0">
              <a:solidFill>
                <a:srgbClr val="FFFF00"/>
              </a:solidFill>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278582" y="1828800"/>
            <a:ext cx="3577683" cy="4572000"/>
          </a:xfrm>
          <a:prstGeom prst="rect">
            <a:avLst/>
          </a:prstGeom>
          <a:noFill/>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891039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2060"/>
                </a:solidFill>
              </a:rPr>
              <a:t>Food Matters</a:t>
            </a:r>
            <a:endParaRPr lang="en-US" dirty="0">
              <a:solidFill>
                <a:srgbClr val="002060"/>
              </a:solidFill>
            </a:endParaRPr>
          </a:p>
        </p:txBody>
      </p:sp>
      <p:sp>
        <p:nvSpPr>
          <p:cNvPr id="3" name="Text Placeholder 2"/>
          <p:cNvSpPr>
            <a:spLocks noGrp="1"/>
          </p:cNvSpPr>
          <p:nvPr>
            <p:ph type="body" sz="quarter" idx="10"/>
          </p:nvPr>
        </p:nvSpPr>
        <p:spPr>
          <a:xfrm>
            <a:off x="381000" y="990600"/>
            <a:ext cx="8382000" cy="3053144"/>
          </a:xfrm>
        </p:spPr>
        <p:txBody>
          <a:bodyPr/>
          <a:lstStyle/>
          <a:p>
            <a:endParaRPr lang="en-US" dirty="0" smtClean="0">
              <a:hlinkClick r:id="rId2"/>
            </a:endParaRPr>
          </a:p>
          <a:p>
            <a:endParaRPr lang="en-US" dirty="0">
              <a:hlinkClick r:id="rId2"/>
            </a:endParaRPr>
          </a:p>
          <a:p>
            <a:endParaRPr lang="en-US" dirty="0" smtClean="0">
              <a:hlinkClick r:id="rId2"/>
            </a:endParaRPr>
          </a:p>
          <a:p>
            <a:endParaRPr lang="en-US" dirty="0">
              <a:hlinkClick r:id="rId2"/>
            </a:endParaRPr>
          </a:p>
          <a:p>
            <a:r>
              <a:rPr lang="en-US" dirty="0" smtClean="0">
                <a:hlinkClick r:id="rId2"/>
              </a:rPr>
              <a:t>https://www.google.com/search?hl=en&amp;q=food+matters+trailer&amp;gws_rd=ssl</a:t>
            </a:r>
            <a:endParaRPr lang="en-US" dirty="0"/>
          </a:p>
        </p:txBody>
      </p:sp>
    </p:spTree>
    <p:extLst>
      <p:ext uri="{BB962C8B-B14F-4D97-AF65-F5344CB8AC3E}">
        <p14:creationId xmlns:p14="http://schemas.microsoft.com/office/powerpoint/2010/main" val="190018087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b="1" spc="0" dirty="0">
                <a:ln>
                  <a:noFill/>
                </a:ln>
                <a:solidFill>
                  <a:srgbClr val="002060"/>
                </a:solidFill>
                <a:effectLst/>
                <a:latin typeface="Calibri" pitchFamily="34" charset="0"/>
                <a:ea typeface="MS PGothic" pitchFamily="34" charset="-128"/>
                <a:cs typeface="+mj-cs"/>
              </a:rPr>
              <a:t>Overfed and </a:t>
            </a:r>
            <a:r>
              <a:rPr lang="en-US" b="1" spc="0" dirty="0" smtClean="0">
                <a:ln>
                  <a:noFill/>
                </a:ln>
                <a:solidFill>
                  <a:srgbClr val="002060"/>
                </a:solidFill>
                <a:effectLst/>
                <a:latin typeface="Calibri" pitchFamily="34" charset="0"/>
                <a:ea typeface="MS PGothic" pitchFamily="34" charset="-128"/>
                <a:cs typeface="+mj-cs"/>
              </a:rPr>
              <a:t/>
            </a:r>
            <a:br>
              <a:rPr lang="en-US" b="1" spc="0" dirty="0" smtClean="0">
                <a:ln>
                  <a:noFill/>
                </a:ln>
                <a:solidFill>
                  <a:srgbClr val="002060"/>
                </a:solidFill>
                <a:effectLst/>
                <a:latin typeface="Calibri" pitchFamily="34" charset="0"/>
                <a:ea typeface="MS PGothic" pitchFamily="34" charset="-128"/>
                <a:cs typeface="+mj-cs"/>
              </a:rPr>
            </a:br>
            <a:r>
              <a:rPr lang="en-US" b="1" spc="0" dirty="0" smtClean="0">
                <a:ln>
                  <a:noFill/>
                </a:ln>
                <a:solidFill>
                  <a:srgbClr val="002060"/>
                </a:solidFill>
                <a:effectLst/>
                <a:latin typeface="Calibri" pitchFamily="34" charset="0"/>
                <a:ea typeface="MS PGothic" pitchFamily="34" charset="-128"/>
                <a:cs typeface="+mj-cs"/>
              </a:rPr>
              <a:t>Starving</a:t>
            </a:r>
            <a:r>
              <a:rPr lang="en-US" spc="0" dirty="0" smtClean="0">
                <a:ln>
                  <a:noFill/>
                </a:ln>
                <a:solidFill>
                  <a:srgbClr val="F79646">
                    <a:lumMod val="75000"/>
                  </a:srgbClr>
                </a:solidFill>
                <a:effectLst/>
                <a:latin typeface="Trebuchet MS" pitchFamily="34" charset="0"/>
                <a:ea typeface="MS PGothic" pitchFamily="34" charset="-128"/>
                <a:cs typeface="+mj-cs"/>
              </a:rPr>
              <a:t> </a:t>
            </a:r>
            <a:endParaRPr lang="en-US" dirty="0"/>
          </a:p>
        </p:txBody>
      </p:sp>
      <p:sp>
        <p:nvSpPr>
          <p:cNvPr id="3" name="Text Placeholder 2"/>
          <p:cNvSpPr>
            <a:spLocks noGrp="1"/>
          </p:cNvSpPr>
          <p:nvPr>
            <p:ph type="body" sz="quarter" idx="10"/>
          </p:nvPr>
        </p:nvSpPr>
        <p:spPr>
          <a:xfrm>
            <a:off x="381000" y="1752600"/>
            <a:ext cx="4724400" cy="4973669"/>
          </a:xfrm>
        </p:spPr>
        <p:txBody>
          <a:bodyPr/>
          <a:lstStyle/>
          <a:p>
            <a:pPr marL="342900" lvl="0" indent="-342900" defTabSz="914400" fontAlgn="base">
              <a:lnSpc>
                <a:spcPct val="100000"/>
              </a:lnSpc>
              <a:spcAft>
                <a:spcPct val="0"/>
              </a:spcAft>
              <a:buFont typeface="Arial" pitchFamily="34" charset="0"/>
              <a:buChar char="•"/>
            </a:pPr>
            <a:r>
              <a:rPr lang="en-US" dirty="0">
                <a:solidFill>
                  <a:srgbClr val="D432D4"/>
                </a:solidFill>
                <a:effectLst/>
                <a:latin typeface="Calibri" pitchFamily="34" charset="0"/>
                <a:ea typeface="MS PGothic" pitchFamily="34" charset="-128"/>
              </a:rPr>
              <a:t>Food vs. Food-like Products</a:t>
            </a:r>
          </a:p>
          <a:p>
            <a:pPr marL="342900" lvl="0" indent="-342900" defTabSz="914400" fontAlgn="base">
              <a:lnSpc>
                <a:spcPct val="100000"/>
              </a:lnSpc>
              <a:spcAft>
                <a:spcPct val="0"/>
              </a:spcAft>
              <a:buFont typeface="Arial" pitchFamily="34" charset="0"/>
              <a:buChar char="•"/>
            </a:pPr>
            <a:r>
              <a:rPr lang="en-US" dirty="0">
                <a:solidFill>
                  <a:srgbClr val="FFC000"/>
                </a:solidFill>
                <a:effectLst/>
                <a:latin typeface="Calibri" pitchFamily="34" charset="0"/>
                <a:ea typeface="MS PGothic" pitchFamily="34" charset="-128"/>
              </a:rPr>
              <a:t>Preservatives</a:t>
            </a:r>
          </a:p>
          <a:p>
            <a:pPr marL="342900" lvl="0" indent="-342900" defTabSz="914400" fontAlgn="base">
              <a:lnSpc>
                <a:spcPct val="100000"/>
              </a:lnSpc>
              <a:spcAft>
                <a:spcPct val="0"/>
              </a:spcAft>
              <a:buFont typeface="Arial" pitchFamily="34" charset="0"/>
              <a:buChar char="•"/>
            </a:pPr>
            <a:r>
              <a:rPr lang="en-US" dirty="0">
                <a:solidFill>
                  <a:srgbClr val="CC3300"/>
                </a:solidFill>
                <a:effectLst/>
                <a:latin typeface="Calibri" pitchFamily="34" charset="0"/>
                <a:ea typeface="MS PGothic" pitchFamily="34" charset="-128"/>
              </a:rPr>
              <a:t>Additives</a:t>
            </a:r>
          </a:p>
          <a:p>
            <a:pPr marL="342900" lvl="0" indent="-342900" defTabSz="914400" fontAlgn="base">
              <a:lnSpc>
                <a:spcPct val="100000"/>
              </a:lnSpc>
              <a:spcAft>
                <a:spcPct val="0"/>
              </a:spcAft>
              <a:buFont typeface="Arial" pitchFamily="34" charset="0"/>
              <a:buChar char="•"/>
            </a:pPr>
            <a:r>
              <a:rPr lang="en-US" dirty="0" smtClean="0">
                <a:solidFill>
                  <a:srgbClr val="FFFF00"/>
                </a:solidFill>
                <a:effectLst/>
                <a:latin typeface="Calibri" pitchFamily="34" charset="0"/>
                <a:ea typeface="MS PGothic" pitchFamily="34" charset="-128"/>
              </a:rPr>
              <a:t>Mutated and Genetically </a:t>
            </a:r>
            <a:r>
              <a:rPr lang="en-US" dirty="0">
                <a:solidFill>
                  <a:srgbClr val="FFFF00"/>
                </a:solidFill>
                <a:effectLst/>
                <a:latin typeface="Calibri" pitchFamily="34" charset="0"/>
                <a:ea typeface="MS PGothic" pitchFamily="34" charset="-128"/>
              </a:rPr>
              <a:t>Modified Organisms</a:t>
            </a:r>
          </a:p>
          <a:p>
            <a:pPr marL="342900" lvl="0" indent="-342900" defTabSz="914400" fontAlgn="base">
              <a:lnSpc>
                <a:spcPct val="100000"/>
              </a:lnSpc>
              <a:spcAft>
                <a:spcPct val="0"/>
              </a:spcAft>
              <a:buFont typeface="Arial" pitchFamily="34" charset="0"/>
              <a:buChar char="•"/>
            </a:pPr>
            <a:r>
              <a:rPr lang="en-US" dirty="0">
                <a:solidFill>
                  <a:srgbClr val="00B050"/>
                </a:solidFill>
                <a:effectLst/>
                <a:latin typeface="Calibri" pitchFamily="34" charset="0"/>
                <a:ea typeface="MS PGothic" pitchFamily="34" charset="-128"/>
              </a:rPr>
              <a:t>Hydrogenated Oils</a:t>
            </a:r>
          </a:p>
          <a:p>
            <a:pPr marL="342900" lvl="0" indent="-342900" defTabSz="914400" fontAlgn="base">
              <a:lnSpc>
                <a:spcPct val="100000"/>
              </a:lnSpc>
              <a:spcAft>
                <a:spcPct val="0"/>
              </a:spcAft>
              <a:buFont typeface="Arial" pitchFamily="34" charset="0"/>
              <a:buChar char="•"/>
            </a:pPr>
            <a:r>
              <a:rPr lang="en-US" dirty="0">
                <a:solidFill>
                  <a:schemeClr val="accent6">
                    <a:lumMod val="60000"/>
                    <a:lumOff val="40000"/>
                  </a:schemeClr>
                </a:solidFill>
                <a:effectLst/>
                <a:latin typeface="Calibri" pitchFamily="34" charset="0"/>
                <a:ea typeface="MS PGothic" pitchFamily="34" charset="-128"/>
              </a:rPr>
              <a:t>High Fructose Corn Syrup</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09217" y="3320082"/>
            <a:ext cx="3181350" cy="3204237"/>
          </a:xfrm>
          <a:prstGeom prst="rect">
            <a:avLst/>
          </a:prstGeom>
          <a:ln>
            <a:noFill/>
          </a:ln>
          <a:effectLst>
            <a:softEdge rad="11250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2211" y="76200"/>
            <a:ext cx="3535362" cy="2590800"/>
          </a:xfrm>
          <a:prstGeom prst="rect">
            <a:avLst/>
          </a:prstGeom>
          <a:ln>
            <a:noFill/>
          </a:ln>
          <a:effectLst>
            <a:softEdge rad="112500"/>
          </a:effectLst>
        </p:spPr>
      </p:pic>
    </p:spTree>
    <p:extLst>
      <p:ext uri="{BB962C8B-B14F-4D97-AF65-F5344CB8AC3E}">
        <p14:creationId xmlns:p14="http://schemas.microsoft.com/office/powerpoint/2010/main" val="121198427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382000" cy="1107996"/>
          </a:xfrm>
        </p:spPr>
        <p:txBody>
          <a:bodyPr/>
          <a:lstStyle/>
          <a:p>
            <a:r>
              <a:rPr lang="en-US" sz="8000" b="1" spc="0" dirty="0">
                <a:ln>
                  <a:noFill/>
                </a:ln>
                <a:solidFill>
                  <a:srgbClr val="002060"/>
                </a:solidFill>
                <a:effectLst/>
                <a:latin typeface="Calibri" pitchFamily="34" charset="0"/>
                <a:ea typeface="MS PGothic" pitchFamily="34" charset="-128"/>
                <a:cs typeface="+mj-cs"/>
              </a:rPr>
              <a:t>The Fallout</a:t>
            </a:r>
            <a:endParaRPr lang="en-US" sz="8000" dirty="0">
              <a:solidFill>
                <a:srgbClr val="002060"/>
              </a:solidFill>
              <a:latin typeface="Calibri" pitchFamily="34" charset="0"/>
            </a:endParaRPr>
          </a:p>
        </p:txBody>
      </p:sp>
      <p:sp>
        <p:nvSpPr>
          <p:cNvPr id="3" name="Text Placeholder 2"/>
          <p:cNvSpPr>
            <a:spLocks noGrp="1"/>
          </p:cNvSpPr>
          <p:nvPr>
            <p:ph type="body" sz="quarter" idx="10"/>
          </p:nvPr>
        </p:nvSpPr>
        <p:spPr>
          <a:xfrm>
            <a:off x="304800" y="2895600"/>
            <a:ext cx="8382000" cy="3471720"/>
          </a:xfrm>
        </p:spPr>
        <p:txBody>
          <a:bodyPr/>
          <a:lstStyle/>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Obesity, Heart Disease </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Hypertension</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Depression</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Irritable Bowel Syndrome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Gastrointestinal Reflux Disease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Cancer</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Fatigue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Calibri" pitchFamily="34" charset="0"/>
                <a:ea typeface="MS PGothic" pitchFamily="34" charset="-128"/>
              </a:rPr>
              <a:t>Hormone Damage</a:t>
            </a:r>
            <a:endParaRPr lang="en-US" sz="2400" dirty="0">
              <a:solidFill>
                <a:schemeClr val="tx2">
                  <a:lumMod val="75000"/>
                </a:schemeClr>
              </a:solidFill>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1981200"/>
            <a:ext cx="4514850" cy="2400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4800600"/>
            <a:ext cx="2790825" cy="1638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1887036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382000" cy="830997"/>
          </a:xfrm>
        </p:spPr>
        <p:txBody>
          <a:bodyPr/>
          <a:lstStyle/>
          <a:p>
            <a:r>
              <a:rPr lang="en-US" sz="6000" b="1" spc="0" dirty="0">
                <a:ln>
                  <a:noFill/>
                </a:ln>
                <a:solidFill>
                  <a:srgbClr val="002060"/>
                </a:solidFill>
                <a:effectLst/>
                <a:latin typeface="Calibri" pitchFamily="34" charset="0"/>
                <a:ea typeface="MS PGothic" pitchFamily="34" charset="-128"/>
                <a:cs typeface="+mj-cs"/>
              </a:rPr>
              <a:t>The Safety of Chemicals</a:t>
            </a:r>
            <a:endParaRPr lang="en-US" sz="6000" b="1" dirty="0">
              <a:solidFill>
                <a:srgbClr val="002060"/>
              </a:solidFill>
              <a:latin typeface="Calibri" pitchFamily="34" charset="0"/>
            </a:endParaRPr>
          </a:p>
        </p:txBody>
      </p:sp>
      <p:sp>
        <p:nvSpPr>
          <p:cNvPr id="3" name="Text Placeholder 2"/>
          <p:cNvSpPr>
            <a:spLocks noGrp="1"/>
          </p:cNvSpPr>
          <p:nvPr>
            <p:ph type="body" sz="quarter" idx="10"/>
          </p:nvPr>
        </p:nvSpPr>
        <p:spPr>
          <a:xfrm>
            <a:off x="457200" y="2971800"/>
            <a:ext cx="8382000" cy="4308872"/>
          </a:xfrm>
        </p:spPr>
        <p:txBody>
          <a:bodyPr/>
          <a:lstStyle/>
          <a:p>
            <a:pPr marL="342900" lvl="0" indent="-342900" defTabSz="914400" fontAlgn="base">
              <a:lnSpc>
                <a:spcPct val="100000"/>
              </a:lnSpc>
              <a:spcAft>
                <a:spcPct val="0"/>
              </a:spcAft>
              <a:buFont typeface="Arial" pitchFamily="34" charset="0"/>
              <a:buChar char="•"/>
            </a:pPr>
            <a:r>
              <a:rPr lang="en-US" sz="2800" dirty="0">
                <a:solidFill>
                  <a:srgbClr val="92D050"/>
                </a:solidFill>
                <a:effectLst/>
                <a:latin typeface="Trebuchet MS" pitchFamily="34" charset="0"/>
                <a:ea typeface="MS PGothic" pitchFamily="34" charset="-128"/>
              </a:rPr>
              <a:t>More than 80,000 chemicals permitted in the US have never been fully assessed for toxic impacts on human health and the </a:t>
            </a:r>
            <a:r>
              <a:rPr lang="en-US" sz="2800" dirty="0" smtClean="0">
                <a:solidFill>
                  <a:srgbClr val="92D050"/>
                </a:solidFill>
                <a:effectLst/>
                <a:latin typeface="Trebuchet MS" pitchFamily="34" charset="0"/>
                <a:ea typeface="MS PGothic" pitchFamily="34" charset="-128"/>
              </a:rPr>
              <a:t>environment.</a:t>
            </a:r>
            <a:endParaRPr lang="en-US" sz="2800" dirty="0">
              <a:solidFill>
                <a:srgbClr val="92D05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endParaRPr lang="en-US" sz="2800" dirty="0">
              <a:solidFill>
                <a:srgbClr val="92D05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800" dirty="0">
                <a:solidFill>
                  <a:srgbClr val="92D050"/>
                </a:solidFill>
                <a:effectLst/>
                <a:latin typeface="Trebuchet MS" pitchFamily="34" charset="0"/>
                <a:ea typeface="MS PGothic" pitchFamily="34" charset="-128"/>
              </a:rPr>
              <a:t>Food Manufacturers, not the FDA, have self-approved thousands of food chemicals in use today</a:t>
            </a:r>
            <a:r>
              <a:rPr lang="en-US" dirty="0">
                <a:solidFill>
                  <a:srgbClr val="92D050"/>
                </a:solidFill>
                <a:effectLst/>
                <a:latin typeface="Trebuchet MS" pitchFamily="34" charset="0"/>
                <a:ea typeface="MS PGothic" pitchFamily="34" charset="-128"/>
              </a:rPr>
              <a:t>.</a:t>
            </a:r>
          </a:p>
          <a:p>
            <a:pPr marL="457200" lvl="1" indent="0" defTabSz="914400" fontAlgn="base">
              <a:lnSpc>
                <a:spcPct val="100000"/>
              </a:lnSpc>
              <a:spcAft>
                <a:spcPct val="0"/>
              </a:spcAft>
              <a:buNone/>
            </a:pPr>
            <a:r>
              <a:rPr lang="en-US" dirty="0">
                <a:solidFill>
                  <a:prstClr val="white"/>
                </a:solidFill>
                <a:effectLst/>
                <a:latin typeface="Trebuchet MS" pitchFamily="34" charset="0"/>
                <a:ea typeface="MS PGothic" pitchFamily="34" charset="-128"/>
              </a:rPr>
              <a:t>				-</a:t>
            </a:r>
            <a:r>
              <a:rPr lang="en-US" sz="1600" dirty="0">
                <a:solidFill>
                  <a:prstClr val="white"/>
                </a:solidFill>
                <a:effectLst/>
                <a:latin typeface="Trebuchet MS" pitchFamily="34" charset="0"/>
                <a:ea typeface="MS PGothic" pitchFamily="34" charset="-128"/>
              </a:rPr>
              <a:t>Natural Resources Defense Council</a:t>
            </a:r>
          </a:p>
          <a:p>
            <a:endParaRPr lang="en-US" dirty="0"/>
          </a:p>
        </p:txBody>
      </p:sp>
    </p:spTree>
    <p:extLst>
      <p:ext uri="{BB962C8B-B14F-4D97-AF65-F5344CB8AC3E}">
        <p14:creationId xmlns:p14="http://schemas.microsoft.com/office/powerpoint/2010/main" val="407053479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8985"/>
            <a:ext cx="8382000" cy="1661993"/>
          </a:xfrm>
        </p:spPr>
        <p:txBody>
          <a:bodyPr/>
          <a:lstStyle/>
          <a:p>
            <a:r>
              <a:rPr lang="en-US" sz="6000" b="1" spc="0" dirty="0">
                <a:ln>
                  <a:noFill/>
                </a:ln>
                <a:solidFill>
                  <a:srgbClr val="002060"/>
                </a:solidFill>
                <a:effectLst/>
                <a:latin typeface="Calibri" pitchFamily="34" charset="0"/>
                <a:ea typeface="MS PGothic" pitchFamily="34" charset="-128"/>
                <a:cs typeface="+mj-cs"/>
              </a:rPr>
              <a:t>Synthetic </a:t>
            </a:r>
            <a:r>
              <a:rPr lang="en-US" sz="6000" b="1" spc="0" dirty="0" smtClean="0">
                <a:ln>
                  <a:noFill/>
                </a:ln>
                <a:solidFill>
                  <a:srgbClr val="002060"/>
                </a:solidFill>
                <a:effectLst/>
                <a:latin typeface="Calibri" pitchFamily="34" charset="0"/>
                <a:ea typeface="MS PGothic" pitchFamily="34" charset="-128"/>
                <a:cs typeface="+mj-cs"/>
              </a:rPr>
              <a:t/>
            </a:r>
            <a:br>
              <a:rPr lang="en-US" sz="6000" b="1" spc="0" dirty="0" smtClean="0">
                <a:ln>
                  <a:noFill/>
                </a:ln>
                <a:solidFill>
                  <a:srgbClr val="002060"/>
                </a:solidFill>
                <a:effectLst/>
                <a:latin typeface="Calibri" pitchFamily="34" charset="0"/>
                <a:ea typeface="MS PGothic" pitchFamily="34" charset="-128"/>
                <a:cs typeface="+mj-cs"/>
              </a:rPr>
            </a:br>
            <a:r>
              <a:rPr lang="en-US" sz="6000" b="1" spc="0" dirty="0" smtClean="0">
                <a:ln>
                  <a:noFill/>
                </a:ln>
                <a:solidFill>
                  <a:srgbClr val="002060"/>
                </a:solidFill>
                <a:effectLst/>
                <a:latin typeface="Calibri" pitchFamily="34" charset="0"/>
                <a:ea typeface="MS PGothic" pitchFamily="34" charset="-128"/>
                <a:cs typeface="+mj-cs"/>
              </a:rPr>
              <a:t>Chemicals</a:t>
            </a:r>
            <a:endParaRPr lang="en-US" sz="6000" dirty="0">
              <a:solidFill>
                <a:srgbClr val="002060"/>
              </a:solidFill>
              <a:latin typeface="Calibri" pitchFamily="34" charset="0"/>
            </a:endParaRPr>
          </a:p>
        </p:txBody>
      </p:sp>
      <p:sp>
        <p:nvSpPr>
          <p:cNvPr id="3" name="Text Placeholder 2"/>
          <p:cNvSpPr>
            <a:spLocks noGrp="1"/>
          </p:cNvSpPr>
          <p:nvPr>
            <p:ph type="body" sz="quarter" idx="10"/>
          </p:nvPr>
        </p:nvSpPr>
        <p:spPr>
          <a:xfrm>
            <a:off x="228600" y="3200400"/>
            <a:ext cx="8382000" cy="3188565"/>
          </a:xfrm>
        </p:spPr>
        <p:txBody>
          <a:bodyPr/>
          <a:lstStyle/>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Since 1940 75,000 synthetic chemicals have been released into the food chain.  </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These chemicals are in us and found in the breast milk of new moms</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Body protects us by producing mucus to buffer and by generating/retaining more fat. Chemicals are lipophilic and attach to fat.</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Chemical structure of food is manipulated by identifying what appeals to us and then creating more of it.</a:t>
            </a: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4800" y="228600"/>
            <a:ext cx="4648200" cy="1951434"/>
          </a:xfrm>
          <a:prstGeom prst="rect">
            <a:avLst/>
          </a:prstGeom>
          <a:ln>
            <a:noFill/>
          </a:ln>
          <a:effectLst>
            <a:softEdge rad="112500"/>
          </a:effectLst>
        </p:spPr>
      </p:pic>
    </p:spTree>
    <p:extLst>
      <p:ext uri="{BB962C8B-B14F-4D97-AF65-F5344CB8AC3E}">
        <p14:creationId xmlns:p14="http://schemas.microsoft.com/office/powerpoint/2010/main" val="16799316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1329595"/>
          </a:xfrm>
        </p:spPr>
        <p:txBody>
          <a:bodyPr/>
          <a:lstStyle/>
          <a:p>
            <a:r>
              <a:rPr lang="en-US" sz="9600" dirty="0" smtClean="0">
                <a:solidFill>
                  <a:srgbClr val="002060"/>
                </a:solidFill>
              </a:rPr>
              <a:t>Imagine.. . . . .</a:t>
            </a:r>
            <a:endParaRPr lang="en-US" sz="9600" dirty="0">
              <a:solidFill>
                <a:srgbClr val="002060"/>
              </a:solidFill>
            </a:endParaRPr>
          </a:p>
        </p:txBody>
      </p:sp>
      <p:sp>
        <p:nvSpPr>
          <p:cNvPr id="3" name="Text Placeholder 2"/>
          <p:cNvSpPr>
            <a:spLocks noGrp="1"/>
          </p:cNvSpPr>
          <p:nvPr>
            <p:ph type="body" sz="quarter" idx="10"/>
          </p:nvPr>
        </p:nvSpPr>
        <p:spPr>
          <a:xfrm>
            <a:off x="533400" y="3276600"/>
            <a:ext cx="8382000" cy="5730800"/>
          </a:xfrm>
        </p:spPr>
        <p:txBody>
          <a:bodyPr/>
          <a:lstStyle/>
          <a:p>
            <a:r>
              <a:rPr lang="en-US" sz="2800" dirty="0" smtClean="0">
                <a:solidFill>
                  <a:schemeClr val="tx2">
                    <a:lumMod val="75000"/>
                  </a:schemeClr>
                </a:solidFill>
              </a:rPr>
              <a:t>Awaking with energy and clear mind.</a:t>
            </a:r>
          </a:p>
          <a:p>
            <a:r>
              <a:rPr lang="en-US" sz="2800" dirty="0" smtClean="0">
                <a:solidFill>
                  <a:schemeClr val="tx2">
                    <a:lumMod val="75000"/>
                  </a:schemeClr>
                </a:solidFill>
              </a:rPr>
              <a:t>Being energized without caffeine or sugar</a:t>
            </a:r>
          </a:p>
          <a:p>
            <a:r>
              <a:rPr lang="en-US" sz="2800" dirty="0" smtClean="0">
                <a:solidFill>
                  <a:schemeClr val="tx2">
                    <a:lumMod val="75000"/>
                  </a:schemeClr>
                </a:solidFill>
              </a:rPr>
              <a:t>Being free from aches and pains</a:t>
            </a:r>
          </a:p>
          <a:p>
            <a:r>
              <a:rPr lang="en-US" sz="2800" dirty="0" smtClean="0">
                <a:solidFill>
                  <a:schemeClr val="tx2">
                    <a:lumMod val="75000"/>
                  </a:schemeClr>
                </a:solidFill>
              </a:rPr>
              <a:t>Being centered and able to navigate stress in a healthy way</a:t>
            </a:r>
          </a:p>
          <a:p>
            <a:r>
              <a:rPr lang="en-US" sz="2800" dirty="0" smtClean="0">
                <a:solidFill>
                  <a:schemeClr val="tx2">
                    <a:lumMod val="75000"/>
                  </a:schemeClr>
                </a:solidFill>
              </a:rPr>
              <a:t>Being free of chronic conditions and medications</a:t>
            </a:r>
          </a:p>
          <a:p>
            <a:r>
              <a:rPr lang="en-US" sz="2800" dirty="0" smtClean="0">
                <a:solidFill>
                  <a:schemeClr val="tx2">
                    <a:lumMod val="75000"/>
                  </a:schemeClr>
                </a:solidFill>
              </a:rPr>
              <a:t>Being free from addictions</a:t>
            </a:r>
          </a:p>
          <a:p>
            <a:endParaRPr lang="en-US" sz="2800" b="1" dirty="0" smtClean="0">
              <a:solidFill>
                <a:schemeClr val="accent5">
                  <a:lumMod val="60000"/>
                  <a:lumOff val="40000"/>
                </a:schemeClr>
              </a:solidFill>
            </a:endParaRPr>
          </a:p>
          <a:p>
            <a:r>
              <a:rPr lang="en-US" sz="2800" dirty="0" smtClean="0">
                <a:solidFill>
                  <a:schemeClr val="accent1">
                    <a:lumMod val="60000"/>
                    <a:lumOff val="40000"/>
                  </a:schemeClr>
                </a:solidFill>
              </a:rPr>
              <a:t>The ability to keep employees healthy and happy is now paramount to the success of  every organization.</a:t>
            </a:r>
          </a:p>
          <a:p>
            <a:r>
              <a:rPr lang="en-US" sz="2800" dirty="0" smtClean="0">
                <a:solidFill>
                  <a:schemeClr val="accent1">
                    <a:lumMod val="60000"/>
                    <a:lumOff val="40000"/>
                  </a:schemeClr>
                </a:solidFill>
              </a:rPr>
              <a:t>The cost of unhealthy employees is so great that an effective wellness program is no longer a voluntary benefit, it is an essential business strategy.</a:t>
            </a:r>
            <a:endParaRPr lang="en-US" sz="2800" dirty="0">
              <a:solidFill>
                <a:schemeClr val="accent1">
                  <a:lumMod val="60000"/>
                  <a:lumOff val="40000"/>
                </a:schemeClr>
              </a:solidFill>
            </a:endParaRPr>
          </a:p>
        </p:txBody>
      </p:sp>
    </p:spTree>
    <p:extLst>
      <p:ext uri="{BB962C8B-B14F-4D97-AF65-F5344CB8AC3E}">
        <p14:creationId xmlns:p14="http://schemas.microsoft.com/office/powerpoint/2010/main" val="380277191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57765" cy="6858000"/>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387882" y="533400"/>
            <a:ext cx="8382000" cy="664797"/>
          </a:xfrm>
        </p:spPr>
        <p:txBody>
          <a:bodyPr/>
          <a:lstStyle/>
          <a:p>
            <a:r>
              <a:rPr lang="en-US" dirty="0" smtClean="0">
                <a:solidFill>
                  <a:srgbClr val="002060"/>
                </a:solidFill>
              </a:rPr>
              <a:t>Avoid Food Additives</a:t>
            </a:r>
            <a:endParaRPr lang="en-US" dirty="0">
              <a:solidFill>
                <a:srgbClr val="002060"/>
              </a:solidFill>
            </a:endParaRPr>
          </a:p>
        </p:txBody>
      </p:sp>
      <p:sp>
        <p:nvSpPr>
          <p:cNvPr id="4" name="Rectangle 3"/>
          <p:cNvSpPr/>
          <p:nvPr/>
        </p:nvSpPr>
        <p:spPr>
          <a:xfrm>
            <a:off x="5791200" y="457200"/>
            <a:ext cx="4572000" cy="3724096"/>
          </a:xfrm>
          <a:prstGeom prst="rect">
            <a:avLst/>
          </a:prstGeom>
        </p:spPr>
        <p:txBody>
          <a:bodyPr>
            <a:spAutoFit/>
          </a:bodyPr>
          <a:lstStyle/>
          <a:p>
            <a:pPr marL="342900" lvl="0" indent="-342900">
              <a:spcBef>
                <a:spcPct val="20000"/>
              </a:spcBef>
              <a:buFont typeface="Arial" pitchFamily="34" charset="0"/>
              <a:buChar char="•"/>
            </a:pPr>
            <a:r>
              <a:rPr lang="en-US" sz="2000" dirty="0">
                <a:solidFill>
                  <a:srgbClr val="002060"/>
                </a:solidFill>
                <a:latin typeface="Trebuchet MS" pitchFamily="34" charset="0"/>
              </a:rPr>
              <a:t>Aspartame</a:t>
            </a:r>
          </a:p>
          <a:p>
            <a:pPr marL="342900" lvl="0" indent="-342900">
              <a:spcBef>
                <a:spcPct val="20000"/>
              </a:spcBef>
              <a:buFont typeface="Arial" pitchFamily="34" charset="0"/>
              <a:buChar char="•"/>
            </a:pPr>
            <a:r>
              <a:rPr lang="en-US" sz="2000" dirty="0">
                <a:solidFill>
                  <a:srgbClr val="002060"/>
                </a:solidFill>
                <a:latin typeface="Trebuchet MS" pitchFamily="34" charset="0"/>
              </a:rPr>
              <a:t>HFCS</a:t>
            </a:r>
          </a:p>
          <a:p>
            <a:pPr marL="342900" lvl="0" indent="-342900">
              <a:spcBef>
                <a:spcPct val="20000"/>
              </a:spcBef>
              <a:buFont typeface="Arial" pitchFamily="34" charset="0"/>
              <a:buChar char="•"/>
            </a:pPr>
            <a:r>
              <a:rPr lang="en-US" sz="2000" dirty="0">
                <a:solidFill>
                  <a:srgbClr val="002060"/>
                </a:solidFill>
                <a:latin typeface="Trebuchet MS" pitchFamily="34" charset="0"/>
              </a:rPr>
              <a:t>MSG/E621</a:t>
            </a:r>
          </a:p>
          <a:p>
            <a:pPr marL="342900" lvl="0" indent="-342900">
              <a:spcBef>
                <a:spcPct val="20000"/>
              </a:spcBef>
              <a:buFont typeface="Arial" pitchFamily="34" charset="0"/>
              <a:buChar char="•"/>
            </a:pPr>
            <a:r>
              <a:rPr lang="en-US" sz="2000" dirty="0">
                <a:solidFill>
                  <a:srgbClr val="002060"/>
                </a:solidFill>
                <a:latin typeface="Trebuchet MS" pitchFamily="34" charset="0"/>
              </a:rPr>
              <a:t>Trans Fat</a:t>
            </a:r>
          </a:p>
          <a:p>
            <a:pPr marL="342900" lvl="0" indent="-342900">
              <a:spcBef>
                <a:spcPct val="20000"/>
              </a:spcBef>
              <a:buFont typeface="Arial" pitchFamily="34" charset="0"/>
              <a:buChar char="•"/>
            </a:pPr>
            <a:r>
              <a:rPr lang="en-US" sz="2000" dirty="0">
                <a:solidFill>
                  <a:srgbClr val="002060"/>
                </a:solidFill>
                <a:latin typeface="Trebuchet MS" pitchFamily="34" charset="0"/>
              </a:rPr>
              <a:t>Food Dyes</a:t>
            </a:r>
          </a:p>
          <a:p>
            <a:pPr marL="342900" lvl="0" indent="-342900">
              <a:spcBef>
                <a:spcPct val="20000"/>
              </a:spcBef>
              <a:buFont typeface="Arial" pitchFamily="34" charset="0"/>
              <a:buChar char="•"/>
            </a:pPr>
            <a:r>
              <a:rPr lang="en-US" sz="2000" dirty="0">
                <a:solidFill>
                  <a:srgbClr val="002060"/>
                </a:solidFill>
                <a:latin typeface="Trebuchet MS" pitchFamily="34" charset="0"/>
              </a:rPr>
              <a:t>Sodium Sulphite</a:t>
            </a:r>
          </a:p>
          <a:p>
            <a:pPr marL="342900" lvl="0" indent="-342900">
              <a:spcBef>
                <a:spcPct val="20000"/>
              </a:spcBef>
              <a:buFont typeface="Arial" pitchFamily="34" charset="0"/>
              <a:buChar char="•"/>
            </a:pPr>
            <a:r>
              <a:rPr lang="en-US" sz="2000" dirty="0">
                <a:solidFill>
                  <a:srgbClr val="002060"/>
                </a:solidFill>
                <a:latin typeface="Trebuchet MS" pitchFamily="34" charset="0"/>
              </a:rPr>
              <a:t>Sodium Nitrate</a:t>
            </a:r>
          </a:p>
          <a:p>
            <a:pPr marL="342900" lvl="0" indent="-342900">
              <a:spcBef>
                <a:spcPct val="20000"/>
              </a:spcBef>
              <a:buFont typeface="Arial" pitchFamily="34" charset="0"/>
              <a:buChar char="•"/>
            </a:pPr>
            <a:r>
              <a:rPr lang="en-US" sz="2000" dirty="0">
                <a:solidFill>
                  <a:srgbClr val="002060"/>
                </a:solidFill>
                <a:latin typeface="Trebuchet MS" pitchFamily="34" charset="0"/>
              </a:rPr>
              <a:t>BHA and BHT</a:t>
            </a:r>
          </a:p>
          <a:p>
            <a:pPr marL="342900" lvl="0" indent="-342900">
              <a:spcBef>
                <a:spcPct val="20000"/>
              </a:spcBef>
              <a:buFont typeface="Arial" pitchFamily="34" charset="0"/>
              <a:buChar char="•"/>
            </a:pPr>
            <a:r>
              <a:rPr lang="en-US" sz="2000" dirty="0">
                <a:solidFill>
                  <a:srgbClr val="002060"/>
                </a:solidFill>
                <a:latin typeface="Trebuchet MS" pitchFamily="34" charset="0"/>
              </a:rPr>
              <a:t>Sulphur Dioxide</a:t>
            </a:r>
          </a:p>
          <a:p>
            <a:pPr marL="342900" lvl="0" indent="-342900">
              <a:spcBef>
                <a:spcPct val="20000"/>
              </a:spcBef>
              <a:buFont typeface="Arial" pitchFamily="34" charset="0"/>
              <a:buChar char="•"/>
            </a:pPr>
            <a:r>
              <a:rPr lang="en-US" sz="2000" dirty="0">
                <a:solidFill>
                  <a:srgbClr val="002060"/>
                </a:solidFill>
                <a:latin typeface="Trebuchet MS" pitchFamily="34" charset="0"/>
              </a:rPr>
              <a:t>Potassium Bromate</a:t>
            </a:r>
          </a:p>
        </p:txBody>
      </p:sp>
    </p:spTree>
    <p:extLst>
      <p:ext uri="{BB962C8B-B14F-4D97-AF65-F5344CB8AC3E}">
        <p14:creationId xmlns:p14="http://schemas.microsoft.com/office/powerpoint/2010/main" val="84460441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47897"/>
          </a:xfrm>
        </p:spPr>
        <p:txBody>
          <a:bodyPr/>
          <a:lstStyle/>
          <a:p>
            <a:r>
              <a:rPr lang="en-US" sz="5400" b="1" spc="0" dirty="0">
                <a:ln>
                  <a:noFill/>
                </a:ln>
                <a:solidFill>
                  <a:srgbClr val="002060"/>
                </a:solidFill>
                <a:effectLst/>
                <a:latin typeface="Calibri" pitchFamily="34" charset="0"/>
                <a:ea typeface="MS PGothic" pitchFamily="34" charset="-128"/>
                <a:cs typeface="+mj-cs"/>
              </a:rPr>
              <a:t>Food Dyes</a:t>
            </a:r>
            <a:endParaRPr lang="en-US" sz="5400" b="1" dirty="0">
              <a:solidFill>
                <a:srgbClr val="002060"/>
              </a:solidFill>
              <a:latin typeface="Calibri" pitchFamily="34" charset="0"/>
            </a:endParaRPr>
          </a:p>
        </p:txBody>
      </p:sp>
      <p:sp>
        <p:nvSpPr>
          <p:cNvPr id="3" name="Text Placeholder 2"/>
          <p:cNvSpPr>
            <a:spLocks noGrp="1"/>
          </p:cNvSpPr>
          <p:nvPr>
            <p:ph type="body" sz="quarter" idx="10"/>
          </p:nvPr>
        </p:nvSpPr>
        <p:spPr>
          <a:xfrm>
            <a:off x="381000" y="1411552"/>
            <a:ext cx="8382000" cy="5343001"/>
          </a:xfrm>
        </p:spPr>
        <p:txBody>
          <a:bodyPr/>
          <a:lstStyle/>
          <a:p>
            <a:pPr marL="342900" lvl="0" indent="-342900" defTabSz="914400" fontAlgn="base">
              <a:lnSpc>
                <a:spcPct val="100000"/>
              </a:lnSpc>
              <a:spcAft>
                <a:spcPct val="0"/>
              </a:spcAft>
              <a:buFont typeface="Arial" pitchFamily="34" charset="0"/>
              <a:buChar char="•"/>
            </a:pPr>
            <a:r>
              <a:rPr lang="en-US" sz="2400" b="1" dirty="0">
                <a:solidFill>
                  <a:schemeClr val="accent6">
                    <a:lumMod val="75000"/>
                  </a:schemeClr>
                </a:solidFill>
                <a:effectLst/>
                <a:latin typeface="Trebuchet MS" pitchFamily="34" charset="0"/>
                <a:ea typeface="MS PGothic" pitchFamily="34" charset="-128"/>
              </a:rPr>
              <a:t>Approximately 60%-70% of all dyes used in food and textile manufacturing are what are called azo dyes, processed from industrial waste. </a:t>
            </a:r>
            <a:endParaRPr lang="en-US" sz="2400" b="1" dirty="0" smtClean="0">
              <a:solidFill>
                <a:schemeClr val="accent6">
                  <a:lumMod val="75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endParaRPr lang="en-US" sz="2400" b="1" dirty="0">
              <a:solidFill>
                <a:srgbClr val="FF000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b="1" dirty="0">
                <a:solidFill>
                  <a:srgbClr val="FFFF00"/>
                </a:solidFill>
                <a:effectLst/>
                <a:latin typeface="Trebuchet MS" pitchFamily="34" charset="0"/>
                <a:ea typeface="MS PGothic" pitchFamily="34" charset="-128"/>
              </a:rPr>
              <a:t>The ingredient responsible for the yellow color in many commercial pickles is the azo dye tartrazine, made from coal-tar derivatives</a:t>
            </a:r>
            <a:r>
              <a:rPr lang="en-US" sz="2400" b="1" dirty="0">
                <a:solidFill>
                  <a:srgbClr val="00B050"/>
                </a:solidFill>
                <a:effectLst/>
                <a:latin typeface="Trebuchet MS" pitchFamily="34" charset="0"/>
                <a:ea typeface="MS PGothic" pitchFamily="34" charset="-128"/>
              </a:rPr>
              <a:t>. </a:t>
            </a:r>
            <a:endParaRPr lang="en-US" sz="2400" b="1" dirty="0" smtClean="0">
              <a:solidFill>
                <a:srgbClr val="00B05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endParaRPr lang="en-US" sz="2400" b="1" dirty="0">
              <a:solidFill>
                <a:srgbClr val="00B05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b="1" dirty="0">
                <a:solidFill>
                  <a:srgbClr val="FFC000"/>
                </a:solidFill>
                <a:effectLst/>
                <a:latin typeface="Trebuchet MS" pitchFamily="34" charset="0"/>
                <a:ea typeface="MS PGothic" pitchFamily="34" charset="-128"/>
              </a:rPr>
              <a:t>Many azo dyes are known to be mutagenic, meaning they cause mutations (changes in cell DNA). </a:t>
            </a:r>
          </a:p>
          <a:p>
            <a:pPr marL="342900" lvl="0" indent="-342900" defTabSz="914400" fontAlgn="base">
              <a:lnSpc>
                <a:spcPct val="100000"/>
              </a:lnSpc>
              <a:spcAft>
                <a:spcPct val="0"/>
              </a:spcAft>
              <a:buFont typeface="Arial" pitchFamily="34" charset="0"/>
              <a:buChar char="•"/>
            </a:pPr>
            <a:r>
              <a:rPr lang="en-US" sz="2400" b="1" dirty="0">
                <a:solidFill>
                  <a:srgbClr val="FFC000"/>
                </a:solidFill>
                <a:effectLst/>
                <a:latin typeface="Trebuchet MS" pitchFamily="34" charset="0"/>
                <a:ea typeface="MS PGothic" pitchFamily="34" charset="-128"/>
              </a:rPr>
              <a:t>The National Cancer Institute has stated that mutagenic substances are carcinogens</a:t>
            </a:r>
            <a:r>
              <a:rPr lang="en-US" sz="2400" b="1" dirty="0">
                <a:solidFill>
                  <a:prstClr val="white"/>
                </a:solidFill>
                <a:effectLst/>
                <a:latin typeface="Trebuchet MS" pitchFamily="34" charset="0"/>
                <a:ea typeface="MS PGothic" pitchFamily="34" charset="-128"/>
              </a:rPr>
              <a:t>.</a:t>
            </a:r>
          </a:p>
          <a:p>
            <a:endParaRPr lang="en-US" dirty="0"/>
          </a:p>
        </p:txBody>
      </p:sp>
    </p:spTree>
    <p:extLst>
      <p:ext uri="{BB962C8B-B14F-4D97-AF65-F5344CB8AC3E}">
        <p14:creationId xmlns:p14="http://schemas.microsoft.com/office/powerpoint/2010/main" val="392200881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257" y="457200"/>
            <a:ext cx="8382000" cy="609398"/>
          </a:xfrm>
        </p:spPr>
        <p:txBody>
          <a:bodyPr/>
          <a:lstStyle/>
          <a:p>
            <a:r>
              <a:rPr lang="en-US" sz="4400" b="1" spc="0" dirty="0">
                <a:ln>
                  <a:noFill/>
                </a:ln>
                <a:solidFill>
                  <a:srgbClr val="002060"/>
                </a:solidFill>
                <a:effectLst/>
                <a:latin typeface="Trebuchet MS" pitchFamily="34" charset="0"/>
                <a:ea typeface="MS PGothic" pitchFamily="34" charset="-128"/>
              </a:rPr>
              <a:t>Monosodium </a:t>
            </a:r>
            <a:r>
              <a:rPr lang="en-US" sz="4400" b="1" spc="0" dirty="0" smtClean="0">
                <a:ln>
                  <a:noFill/>
                </a:ln>
                <a:solidFill>
                  <a:srgbClr val="002060"/>
                </a:solidFill>
                <a:effectLst/>
                <a:latin typeface="Trebuchet MS" pitchFamily="34" charset="0"/>
                <a:ea typeface="MS PGothic" pitchFamily="34" charset="-128"/>
              </a:rPr>
              <a:t>Glutamate:</a:t>
            </a:r>
            <a:endParaRPr lang="en-US" sz="4400" dirty="0">
              <a:solidFill>
                <a:srgbClr val="002060"/>
              </a:solidFill>
            </a:endParaRPr>
          </a:p>
        </p:txBody>
      </p:sp>
      <p:sp>
        <p:nvSpPr>
          <p:cNvPr id="3" name="Text Placeholder 2"/>
          <p:cNvSpPr>
            <a:spLocks noGrp="1"/>
          </p:cNvSpPr>
          <p:nvPr>
            <p:ph type="body" sz="quarter" idx="10"/>
          </p:nvPr>
        </p:nvSpPr>
        <p:spPr>
          <a:xfrm>
            <a:off x="426493" y="1066598"/>
            <a:ext cx="8382000" cy="5441490"/>
          </a:xfrm>
        </p:spPr>
        <p:txBody>
          <a:bodyPr/>
          <a:lstStyle/>
          <a:p>
            <a:pPr marL="0" lvl="0" indent="0" defTabSz="914400" fontAlgn="base">
              <a:lnSpc>
                <a:spcPct val="100000"/>
              </a:lnSpc>
              <a:spcAft>
                <a:spcPct val="0"/>
              </a:spcAft>
              <a:buNone/>
            </a:pPr>
            <a:r>
              <a:rPr lang="en-US" sz="2800" dirty="0">
                <a:solidFill>
                  <a:srgbClr val="002060"/>
                </a:solidFill>
                <a:effectLst/>
                <a:latin typeface="Trebuchet MS" pitchFamily="34" charset="0"/>
                <a:ea typeface="MS PGothic" pitchFamily="34" charset="-128"/>
              </a:rPr>
              <a:t>A chemical flavor enhancer found in 80% of all flavored foods</a:t>
            </a:r>
            <a:r>
              <a:rPr lang="en-US" sz="2800" dirty="0" smtClean="0">
                <a:solidFill>
                  <a:srgbClr val="002060"/>
                </a:solidFill>
                <a:effectLst/>
                <a:latin typeface="Trebuchet MS" pitchFamily="34" charset="0"/>
                <a:ea typeface="MS PGothic" pitchFamily="34" charset="-128"/>
              </a:rPr>
              <a:t>.</a:t>
            </a:r>
          </a:p>
          <a:p>
            <a:pPr marL="342900" lvl="0" indent="-342900" defTabSz="914400" fontAlgn="base">
              <a:lnSpc>
                <a:spcPct val="100000"/>
              </a:lnSpc>
              <a:spcAft>
                <a:spcPct val="0"/>
              </a:spcAft>
              <a:buFont typeface="Arial" pitchFamily="34" charset="0"/>
              <a:buChar char="•"/>
            </a:pPr>
            <a:endParaRPr lang="en-US" sz="2800" dirty="0" smtClean="0">
              <a:solidFill>
                <a:srgbClr val="00206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endParaRPr lang="en-US" sz="2800" dirty="0">
              <a:solidFill>
                <a:srgbClr val="00206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dirty="0" smtClean="0">
                <a:solidFill>
                  <a:schemeClr val="accent6">
                    <a:lumMod val="20000"/>
                    <a:lumOff val="80000"/>
                  </a:schemeClr>
                </a:solidFill>
                <a:effectLst/>
                <a:latin typeface="Trebuchet MS" pitchFamily="34" charset="0"/>
                <a:ea typeface="MS PGothic" pitchFamily="34" charset="-128"/>
              </a:rPr>
              <a:t>Ingredients </a:t>
            </a:r>
            <a:r>
              <a:rPr lang="en-US" sz="2400" dirty="0">
                <a:solidFill>
                  <a:schemeClr val="accent6">
                    <a:lumMod val="20000"/>
                    <a:lumOff val="80000"/>
                  </a:schemeClr>
                </a:solidFill>
                <a:effectLst/>
                <a:latin typeface="Trebuchet MS" pitchFamily="34" charset="0"/>
                <a:ea typeface="MS PGothic" pitchFamily="34" charset="-128"/>
              </a:rPr>
              <a:t>that often contain MSG or MSG is created during  processing are: Maltodextrin, malt extract, soy protein isolate, natural pork flavoring, citric acid, barley malt, soy protein, bouillon, natural chicken flavoring, etc.</a:t>
            </a:r>
          </a:p>
          <a:p>
            <a:pPr marL="342900" lvl="0" indent="-342900" defTabSz="914400" fontAlgn="base">
              <a:lnSpc>
                <a:spcPct val="100000"/>
              </a:lnSpc>
              <a:spcAft>
                <a:spcPct val="0"/>
              </a:spcAft>
              <a:buFont typeface="Arial" pitchFamily="34" charset="0"/>
              <a:buChar char="•"/>
            </a:pPr>
            <a:r>
              <a:rPr lang="en-US" sz="2400" dirty="0">
                <a:solidFill>
                  <a:schemeClr val="accent6">
                    <a:lumMod val="20000"/>
                    <a:lumOff val="80000"/>
                  </a:schemeClr>
                </a:solidFill>
                <a:effectLst/>
                <a:latin typeface="Trebuchet MS" pitchFamily="34" charset="0"/>
                <a:ea typeface="MS PGothic" pitchFamily="34" charset="-128"/>
              </a:rPr>
              <a:t>MSG may cause headaches, nausea, and sleep disturbances. Glutamines </a:t>
            </a:r>
            <a:r>
              <a:rPr lang="en-US" sz="2400" dirty="0" smtClean="0">
                <a:solidFill>
                  <a:schemeClr val="accent6">
                    <a:lumMod val="20000"/>
                    <a:lumOff val="80000"/>
                  </a:schemeClr>
                </a:solidFill>
                <a:effectLst/>
                <a:latin typeface="Trebuchet MS" pitchFamily="34" charset="0"/>
                <a:ea typeface="MS PGothic" pitchFamily="34" charset="-128"/>
              </a:rPr>
              <a:t>excite </a:t>
            </a:r>
            <a:r>
              <a:rPr lang="en-US" sz="2400" dirty="0">
                <a:solidFill>
                  <a:schemeClr val="accent6">
                    <a:lumMod val="20000"/>
                    <a:lumOff val="80000"/>
                  </a:schemeClr>
                </a:solidFill>
                <a:effectLst/>
                <a:latin typeface="Trebuchet MS" pitchFamily="34" charset="0"/>
                <a:ea typeface="MS PGothic" pitchFamily="34" charset="-128"/>
              </a:rPr>
              <a:t>the brain and activate the “fat </a:t>
            </a:r>
            <a:r>
              <a:rPr lang="en-US" sz="2400" dirty="0" smtClean="0">
                <a:solidFill>
                  <a:schemeClr val="accent6">
                    <a:lumMod val="20000"/>
                    <a:lumOff val="80000"/>
                  </a:schemeClr>
                </a:solidFill>
                <a:effectLst/>
                <a:latin typeface="Trebuchet MS" pitchFamily="34" charset="0"/>
                <a:ea typeface="MS PGothic" pitchFamily="34" charset="-128"/>
              </a:rPr>
              <a:t>program.”</a:t>
            </a:r>
            <a:endParaRPr lang="en-US" sz="2400" dirty="0">
              <a:solidFill>
                <a:schemeClr val="accent6">
                  <a:lumMod val="20000"/>
                  <a:lumOff val="80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dirty="0">
                <a:solidFill>
                  <a:schemeClr val="accent6">
                    <a:lumMod val="20000"/>
                    <a:lumOff val="80000"/>
                  </a:schemeClr>
                </a:solidFill>
                <a:effectLst/>
                <a:latin typeface="Trebuchet MS" pitchFamily="34" charset="0"/>
                <a:ea typeface="MS PGothic" pitchFamily="34" charset="-128"/>
              </a:rPr>
              <a:t>MSG is addictive and may result in depression, eye damage, headaches, fatigue and disorientation.</a:t>
            </a:r>
          </a:p>
        </p:txBody>
      </p:sp>
    </p:spTree>
    <p:extLst>
      <p:ext uri="{BB962C8B-B14F-4D97-AF65-F5344CB8AC3E}">
        <p14:creationId xmlns:p14="http://schemas.microsoft.com/office/powerpoint/2010/main" val="352122036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382000" cy="553998"/>
          </a:xfrm>
        </p:spPr>
        <p:txBody>
          <a:bodyPr/>
          <a:lstStyle/>
          <a:p>
            <a:r>
              <a:rPr lang="en-US" sz="4000" b="1" spc="0" dirty="0">
                <a:ln>
                  <a:noFill/>
                </a:ln>
                <a:solidFill>
                  <a:srgbClr val="002060"/>
                </a:solidFill>
                <a:effectLst/>
                <a:latin typeface="Trebuchet MS" pitchFamily="34" charset="0"/>
                <a:ea typeface="MS PGothic" pitchFamily="34" charset="-128"/>
                <a:cs typeface="+mj-cs"/>
              </a:rPr>
              <a:t>Artificial S</a:t>
            </a:r>
            <a:r>
              <a:rPr lang="en-US" sz="4000" b="1" spc="0" dirty="0" smtClean="0">
                <a:ln>
                  <a:noFill/>
                </a:ln>
                <a:solidFill>
                  <a:srgbClr val="002060"/>
                </a:solidFill>
                <a:effectLst/>
                <a:latin typeface="Trebuchet MS" pitchFamily="34" charset="0"/>
                <a:ea typeface="MS PGothic" pitchFamily="34" charset="-128"/>
                <a:cs typeface="+mj-cs"/>
              </a:rPr>
              <a:t>weeteners May Cause</a:t>
            </a:r>
            <a:r>
              <a:rPr lang="en-US" sz="4000" b="1" spc="0" dirty="0">
                <a:ln>
                  <a:noFill/>
                </a:ln>
                <a:solidFill>
                  <a:srgbClr val="002060"/>
                </a:solidFill>
                <a:effectLst/>
                <a:latin typeface="Trebuchet MS" pitchFamily="34" charset="0"/>
                <a:ea typeface="MS PGothic" pitchFamily="34" charset="-128"/>
                <a:cs typeface="+mj-cs"/>
              </a:rPr>
              <a:t>:</a:t>
            </a:r>
            <a:endParaRPr lang="en-US" dirty="0">
              <a:solidFill>
                <a:srgbClr val="002060"/>
              </a:solidFill>
            </a:endParaRPr>
          </a:p>
        </p:txBody>
      </p:sp>
      <p:sp>
        <p:nvSpPr>
          <p:cNvPr id="3" name="Text Placeholder 2"/>
          <p:cNvSpPr>
            <a:spLocks noGrp="1"/>
          </p:cNvSpPr>
          <p:nvPr>
            <p:ph type="body" sz="quarter" idx="10"/>
          </p:nvPr>
        </p:nvSpPr>
        <p:spPr>
          <a:xfrm>
            <a:off x="381000" y="2971800"/>
            <a:ext cx="8382000" cy="3557897"/>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Frontal lobe inflammation</a:t>
            </a:r>
          </a:p>
          <a:p>
            <a:pPr marL="342900" lvl="0" indent="-342900" defTabSz="914400" fontAlgn="base">
              <a:lnSpc>
                <a:spcPct val="100000"/>
              </a:lnSpc>
              <a:spcAft>
                <a:spcPct val="0"/>
              </a:spcAft>
              <a:buNone/>
            </a:pPr>
            <a:r>
              <a:rPr lang="en-US" sz="2800" dirty="0">
                <a:solidFill>
                  <a:schemeClr val="tx2">
                    <a:lumMod val="75000"/>
                  </a:schemeClr>
                </a:solidFill>
                <a:effectLst/>
                <a:latin typeface="Trebuchet MS" pitchFamily="34" charset="0"/>
                <a:ea typeface="MS PGothic" pitchFamily="34" charset="-128"/>
              </a:rPr>
              <a:t>	and potential cancers</a:t>
            </a:r>
          </a:p>
          <a:p>
            <a:pPr marL="342900" lvl="0" indent="-342900" defTabSz="914400" fontAlgn="base">
              <a:lnSpc>
                <a:spcPct val="100000"/>
              </a:lnSpc>
              <a:spcAft>
                <a:spcPct val="0"/>
              </a:spcAft>
              <a:buFont typeface="Arial" pitchFamily="34" charset="0"/>
              <a:buChar char="•"/>
            </a:pPr>
            <a:r>
              <a:rPr lang="en-US" sz="2800" dirty="0" smtClean="0">
                <a:solidFill>
                  <a:schemeClr val="tx2">
                    <a:lumMod val="75000"/>
                  </a:schemeClr>
                </a:solidFill>
                <a:effectLst/>
                <a:latin typeface="Trebuchet MS" pitchFamily="34" charset="0"/>
                <a:ea typeface="MS PGothic" pitchFamily="34" charset="-128"/>
              </a:rPr>
              <a:t>Aberrations </a:t>
            </a:r>
            <a:r>
              <a:rPr lang="en-US" sz="2800" dirty="0">
                <a:solidFill>
                  <a:schemeClr val="tx2">
                    <a:lumMod val="75000"/>
                  </a:schemeClr>
                </a:solidFill>
                <a:effectLst/>
                <a:latin typeface="Trebuchet MS" pitchFamily="34" charset="0"/>
                <a:ea typeface="MS PGothic" pitchFamily="34" charset="-128"/>
              </a:rPr>
              <a:t>in vision</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Hormonal imbalances</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Chemical craving for more</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Carbohydrate craving</a:t>
            </a:r>
          </a:p>
          <a:p>
            <a:endParaRPr lang="en-US" dirty="0"/>
          </a:p>
        </p:txBody>
      </p:sp>
      <p:pic>
        <p:nvPicPr>
          <p:cNvPr id="4" name="Picture 3" descr="diet soda.jpg"/>
          <p:cNvPicPr>
            <a:picLocks noChangeAspect="1"/>
          </p:cNvPicPr>
          <p:nvPr/>
        </p:nvPicPr>
        <p:blipFill>
          <a:blip r:embed="rId2" cstate="print"/>
          <a:stretch>
            <a:fillRect/>
          </a:stretch>
        </p:blipFill>
        <p:spPr>
          <a:xfrm>
            <a:off x="5048250" y="1524000"/>
            <a:ext cx="4095750" cy="3276600"/>
          </a:xfrm>
          <a:prstGeom prst="rect">
            <a:avLst/>
          </a:prstGeom>
          <a:ln>
            <a:noFill/>
          </a:ln>
          <a:effectLst>
            <a:softEdge rad="112500"/>
          </a:effectLst>
        </p:spPr>
      </p:pic>
    </p:spTree>
    <p:extLst>
      <p:ext uri="{BB962C8B-B14F-4D97-AF65-F5344CB8AC3E}">
        <p14:creationId xmlns:p14="http://schemas.microsoft.com/office/powerpoint/2010/main" val="319796521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291" y="27709"/>
            <a:ext cx="8382000" cy="664797"/>
          </a:xfrm>
        </p:spPr>
        <p:txBody>
          <a:bodyPr/>
          <a:lstStyle/>
          <a:p>
            <a:endParaRPr lang="en-US" dirty="0"/>
          </a:p>
        </p:txBody>
      </p:sp>
      <p:sp>
        <p:nvSpPr>
          <p:cNvPr id="3" name="Text Placeholder 2"/>
          <p:cNvSpPr>
            <a:spLocks noGrp="1"/>
          </p:cNvSpPr>
          <p:nvPr>
            <p:ph type="body" sz="quarter" idx="10"/>
          </p:nvPr>
        </p:nvSpPr>
        <p:spPr>
          <a:xfrm>
            <a:off x="381000" y="1411552"/>
            <a:ext cx="8382000" cy="3384638"/>
          </a:xfrm>
        </p:spPr>
        <p:txBody>
          <a:bodyPr/>
          <a:lstStyle/>
          <a:p>
            <a:endParaRPr lang="en-US" dirty="0" smtClean="0"/>
          </a:p>
          <a:p>
            <a:endParaRPr lang="en-US" dirty="0" smtClean="0"/>
          </a:p>
          <a:p>
            <a:pPr marL="0" indent="0">
              <a:buNone/>
            </a:pPr>
            <a:endParaRPr lang="en-US" dirty="0"/>
          </a:p>
        </p:txBody>
      </p:sp>
      <p:sp>
        <p:nvSpPr>
          <p:cNvPr id="4" name="Rectangle 3"/>
          <p:cNvSpPr/>
          <p:nvPr/>
        </p:nvSpPr>
        <p:spPr>
          <a:xfrm>
            <a:off x="990600" y="1759527"/>
            <a:ext cx="7467600" cy="3785652"/>
          </a:xfrm>
          <a:prstGeom prst="rect">
            <a:avLst/>
          </a:prstGeom>
          <a:noFill/>
        </p:spPr>
        <p:txBody>
          <a:bodyPr wrap="square">
            <a:spAutoFit/>
          </a:bodyPr>
          <a:lstStyle/>
          <a:p>
            <a:pPr fontAlgn="auto">
              <a:spcBef>
                <a:spcPts val="0"/>
              </a:spcBef>
              <a:spcAft>
                <a:spcPts val="0"/>
              </a:spcAft>
              <a:defRPr/>
            </a:pPr>
            <a:r>
              <a:rPr lang="en-US" sz="6000" b="1" kern="0" dirty="0" smtClean="0">
                <a:solidFill>
                  <a:srgbClr val="002060"/>
                </a:solidFill>
                <a:latin typeface="Trebuchet MS" pitchFamily="34" charset="0"/>
              </a:rPr>
              <a:t>Are My Medications </a:t>
            </a:r>
            <a:endParaRPr lang="en-US" sz="6000" b="1" kern="0" dirty="0">
              <a:solidFill>
                <a:srgbClr val="002060"/>
              </a:solidFill>
              <a:latin typeface="Trebuchet MS" pitchFamily="34" charset="0"/>
            </a:endParaRPr>
          </a:p>
          <a:p>
            <a:pPr fontAlgn="auto">
              <a:spcBef>
                <a:spcPts val="0"/>
              </a:spcBef>
              <a:spcAft>
                <a:spcPts val="0"/>
              </a:spcAft>
              <a:defRPr/>
            </a:pPr>
            <a:r>
              <a:rPr lang="en-US" sz="6000" b="1" kern="0" dirty="0" smtClean="0">
                <a:solidFill>
                  <a:srgbClr val="FFFF00"/>
                </a:solidFill>
                <a:latin typeface="Trebuchet MS" pitchFamily="34" charset="0"/>
              </a:rPr>
              <a:t>Making </a:t>
            </a:r>
          </a:p>
          <a:p>
            <a:pPr fontAlgn="auto">
              <a:spcBef>
                <a:spcPts val="0"/>
              </a:spcBef>
              <a:spcAft>
                <a:spcPts val="0"/>
              </a:spcAft>
              <a:defRPr/>
            </a:pPr>
            <a:r>
              <a:rPr lang="en-US" sz="6000" b="1" kern="0" dirty="0" smtClean="0">
                <a:solidFill>
                  <a:srgbClr val="FFFF00"/>
                </a:solidFill>
                <a:latin typeface="Trebuchet MS" pitchFamily="34" charset="0"/>
              </a:rPr>
              <a:t>me</a:t>
            </a:r>
            <a:br>
              <a:rPr lang="en-US" sz="6000" b="1" kern="0" dirty="0" smtClean="0">
                <a:solidFill>
                  <a:srgbClr val="FFFF00"/>
                </a:solidFill>
                <a:latin typeface="Trebuchet MS" pitchFamily="34" charset="0"/>
              </a:rPr>
            </a:br>
            <a:r>
              <a:rPr lang="en-US" sz="6000" b="1" dirty="0" smtClean="0">
                <a:solidFill>
                  <a:srgbClr val="FFFF00"/>
                </a:solidFill>
                <a:latin typeface="Trebuchet MS" pitchFamily="34" charset="0"/>
              </a:rPr>
              <a:t>Sick</a:t>
            </a:r>
            <a:r>
              <a:rPr lang="en-US" sz="6000" b="1" dirty="0">
                <a:solidFill>
                  <a:srgbClr val="FFFF00"/>
                </a:solidFill>
                <a:latin typeface="Trebuchet MS" pitchFamily="34" charset="0"/>
              </a:rPr>
              <a:t>?</a:t>
            </a:r>
            <a:endParaRPr lang="en-US" sz="6000" kern="0" dirty="0" smtClean="0">
              <a:solidFill>
                <a:srgbClr val="FFFF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2930237"/>
            <a:ext cx="3962400" cy="3718052"/>
          </a:xfrm>
          <a:prstGeom prst="rect">
            <a:avLst/>
          </a:prstGeom>
          <a:ln>
            <a:noFill/>
          </a:ln>
          <a:effectLst>
            <a:softEdge rad="112500"/>
          </a:effectLst>
        </p:spPr>
      </p:pic>
    </p:spTree>
    <p:extLst>
      <p:ext uri="{BB962C8B-B14F-4D97-AF65-F5344CB8AC3E}">
        <p14:creationId xmlns:p14="http://schemas.microsoft.com/office/powerpoint/2010/main" val="253262617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1661993"/>
          </a:xfrm>
        </p:spPr>
        <p:txBody>
          <a:bodyPr/>
          <a:lstStyle/>
          <a:p>
            <a:r>
              <a:rPr lang="en-US" sz="6000" b="1" spc="0" dirty="0">
                <a:ln>
                  <a:noFill/>
                </a:ln>
                <a:solidFill>
                  <a:srgbClr val="002060"/>
                </a:solidFill>
                <a:effectLst/>
                <a:latin typeface="Trebuchet MS" pitchFamily="34" charset="0"/>
                <a:ea typeface="MS PGothic" pitchFamily="34" charset="-128"/>
                <a:cs typeface="+mj-cs"/>
              </a:rPr>
              <a:t>The Nutrient Depletion Effect of Drugs</a:t>
            </a:r>
            <a:endParaRPr lang="en-US" sz="6000" b="1" dirty="0">
              <a:solidFill>
                <a:srgbClr val="002060"/>
              </a:solidFill>
            </a:endParaRPr>
          </a:p>
        </p:txBody>
      </p:sp>
      <p:sp>
        <p:nvSpPr>
          <p:cNvPr id="3" name="Text Placeholder 2"/>
          <p:cNvSpPr>
            <a:spLocks noGrp="1"/>
          </p:cNvSpPr>
          <p:nvPr>
            <p:ph type="body" sz="quarter" idx="10"/>
          </p:nvPr>
        </p:nvSpPr>
        <p:spPr>
          <a:xfrm>
            <a:off x="533400" y="3429000"/>
            <a:ext cx="8382000" cy="2708434"/>
          </a:xfrm>
        </p:spPr>
        <p:txBody>
          <a:bodyPr/>
          <a:lstStyle/>
          <a:p>
            <a:pPr marL="342900" lvl="0" indent="-34290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There is no debate </a:t>
            </a:r>
          </a:p>
          <a:p>
            <a:pPr marL="342900" lvl="0" indent="-34290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Hundreds of published studies regarding depletion by drugs</a:t>
            </a:r>
          </a:p>
          <a:p>
            <a:pPr marL="342900" lvl="0" indent="-34290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This information is not widely disseminated</a:t>
            </a:r>
          </a:p>
          <a:p>
            <a:pPr marL="0" indent="0">
              <a:buNone/>
            </a:pPr>
            <a:endParaRPr lang="en-US" dirty="0"/>
          </a:p>
        </p:txBody>
      </p:sp>
    </p:spTree>
    <p:extLst>
      <p:ext uri="{BB962C8B-B14F-4D97-AF65-F5344CB8AC3E}">
        <p14:creationId xmlns:p14="http://schemas.microsoft.com/office/powerpoint/2010/main" val="415029177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291" y="762000"/>
            <a:ext cx="8382000" cy="914096"/>
          </a:xfrm>
        </p:spPr>
        <p:txBody>
          <a:bodyPr/>
          <a:lstStyle/>
          <a:p>
            <a:r>
              <a:rPr lang="en-US" sz="6600" b="1" spc="0" dirty="0">
                <a:ln>
                  <a:noFill/>
                </a:ln>
                <a:solidFill>
                  <a:srgbClr val="002060"/>
                </a:solidFill>
                <a:effectLst/>
                <a:latin typeface="Trebuchet MS" pitchFamily="34" charset="0"/>
                <a:ea typeface="MS PGothic" pitchFamily="34" charset="-128"/>
                <a:cs typeface="+mj-cs"/>
              </a:rPr>
              <a:t>Fall out</a:t>
            </a:r>
            <a:endParaRPr lang="en-US" sz="6600" b="1" dirty="0">
              <a:solidFill>
                <a:srgbClr val="002060"/>
              </a:solidFill>
            </a:endParaRPr>
          </a:p>
        </p:txBody>
      </p:sp>
      <p:sp>
        <p:nvSpPr>
          <p:cNvPr id="3" name="Text Placeholder 2"/>
          <p:cNvSpPr>
            <a:spLocks noGrp="1"/>
          </p:cNvSpPr>
          <p:nvPr>
            <p:ph type="body" sz="quarter" idx="10"/>
          </p:nvPr>
        </p:nvSpPr>
        <p:spPr>
          <a:xfrm>
            <a:off x="533400" y="2971800"/>
            <a:ext cx="8382000" cy="4838248"/>
          </a:xfrm>
        </p:spPr>
        <p:txBody>
          <a:bodyPr/>
          <a:lstStyle/>
          <a:p>
            <a:pPr marL="342900" lvl="0" indent="-342900" defTabSz="914400" fontAlgn="base">
              <a:lnSpc>
                <a:spcPct val="100000"/>
              </a:lnSpc>
              <a:spcAft>
                <a:spcPct val="0"/>
              </a:spcAft>
              <a:buFont typeface="Arial" pitchFamily="34" charset="0"/>
              <a:buChar char="•"/>
            </a:pPr>
            <a:r>
              <a:rPr lang="en-US" sz="2800" dirty="0">
                <a:solidFill>
                  <a:srgbClr val="FFFF00"/>
                </a:solidFill>
                <a:effectLst/>
                <a:latin typeface="Trebuchet MS" pitchFamily="34" charset="0"/>
                <a:ea typeface="MS PGothic" pitchFamily="34" charset="-128"/>
              </a:rPr>
              <a:t>Drugs are advertised to fix one problem, but often manage to disrupt other aspects of cellular function.</a:t>
            </a:r>
          </a:p>
          <a:p>
            <a:pPr marL="342900" lvl="0" indent="-342900" defTabSz="914400" fontAlgn="base">
              <a:lnSpc>
                <a:spcPct val="100000"/>
              </a:lnSpc>
              <a:spcAft>
                <a:spcPct val="0"/>
              </a:spcAft>
              <a:buFont typeface="Arial" pitchFamily="34" charset="0"/>
              <a:buChar char="•"/>
            </a:pPr>
            <a:r>
              <a:rPr lang="en-US" sz="2800" dirty="0">
                <a:solidFill>
                  <a:srgbClr val="FFFF00"/>
                </a:solidFill>
                <a:effectLst/>
                <a:latin typeface="Trebuchet MS" pitchFamily="34" charset="0"/>
                <a:ea typeface="MS PGothic" pitchFamily="34" charset="-128"/>
              </a:rPr>
              <a:t>Side effects many not show up right </a:t>
            </a:r>
            <a:r>
              <a:rPr lang="en-US" sz="2800" dirty="0" smtClean="0">
                <a:solidFill>
                  <a:srgbClr val="FFFF00"/>
                </a:solidFill>
                <a:effectLst/>
                <a:latin typeface="Trebuchet MS" pitchFamily="34" charset="0"/>
                <a:ea typeface="MS PGothic" pitchFamily="34" charset="-128"/>
              </a:rPr>
              <a:t>away.</a:t>
            </a:r>
            <a:endParaRPr lang="en-US" sz="2800" dirty="0">
              <a:solidFill>
                <a:srgbClr val="FFFF0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800" dirty="0" smtClean="0">
                <a:solidFill>
                  <a:srgbClr val="FFFF00"/>
                </a:solidFill>
                <a:effectLst/>
                <a:latin typeface="Trebuchet MS" pitchFamily="34" charset="0"/>
                <a:ea typeface="MS PGothic" pitchFamily="34" charset="-128"/>
              </a:rPr>
              <a:t>Some </a:t>
            </a:r>
            <a:r>
              <a:rPr lang="en-US" sz="2800" dirty="0">
                <a:solidFill>
                  <a:srgbClr val="FFFF00"/>
                </a:solidFill>
                <a:effectLst/>
                <a:latin typeface="Trebuchet MS" pitchFamily="34" charset="0"/>
                <a:ea typeface="MS PGothic" pitchFamily="34" charset="-128"/>
              </a:rPr>
              <a:t>occur months to years after taking </a:t>
            </a:r>
            <a:r>
              <a:rPr lang="en-US" sz="2800" dirty="0" smtClean="0">
                <a:solidFill>
                  <a:srgbClr val="FFFF00"/>
                </a:solidFill>
                <a:effectLst/>
                <a:latin typeface="Trebuchet MS" pitchFamily="34" charset="0"/>
                <a:ea typeface="MS PGothic" pitchFamily="34" charset="-128"/>
              </a:rPr>
              <a:t>medications.</a:t>
            </a:r>
          </a:p>
          <a:p>
            <a:pPr marL="342900" lvl="0" indent="-342900" defTabSz="914400" fontAlgn="base">
              <a:lnSpc>
                <a:spcPct val="100000"/>
              </a:lnSpc>
              <a:spcAft>
                <a:spcPct val="0"/>
              </a:spcAft>
              <a:buFont typeface="Arial" pitchFamily="34" charset="0"/>
              <a:buChar char="•"/>
            </a:pPr>
            <a:r>
              <a:rPr lang="en-US" sz="2800" dirty="0" smtClean="0">
                <a:solidFill>
                  <a:srgbClr val="FFFF00"/>
                </a:solidFill>
                <a:effectLst/>
                <a:latin typeface="Trebuchet MS" pitchFamily="34" charset="0"/>
                <a:ea typeface="MS PGothic" pitchFamily="34" charset="-128"/>
              </a:rPr>
              <a:t>Result: “Diseases</a:t>
            </a:r>
            <a:r>
              <a:rPr lang="en-US" sz="2800" dirty="0">
                <a:solidFill>
                  <a:srgbClr val="FFFF00"/>
                </a:solidFill>
                <a:effectLst/>
                <a:latin typeface="Trebuchet MS" pitchFamily="34" charset="0"/>
                <a:ea typeface="MS PGothic" pitchFamily="34" charset="-128"/>
              </a:rPr>
              <a:t>” related </a:t>
            </a:r>
            <a:r>
              <a:rPr lang="en-US" sz="2800" dirty="0" smtClean="0">
                <a:solidFill>
                  <a:srgbClr val="FFFF00"/>
                </a:solidFill>
                <a:effectLst/>
                <a:latin typeface="Trebuchet MS" pitchFamily="34" charset="0"/>
                <a:ea typeface="MS PGothic" pitchFamily="34" charset="-128"/>
              </a:rPr>
              <a:t>to deficiencies caused by medications.</a:t>
            </a:r>
            <a:endParaRPr lang="en-US" sz="2800" dirty="0">
              <a:solidFill>
                <a:srgbClr val="FFFF00"/>
              </a:solidFill>
            </a:endParaRPr>
          </a:p>
          <a:p>
            <a:pPr marL="342900" lvl="0" indent="-342900" defTabSz="914400" fontAlgn="base">
              <a:lnSpc>
                <a:spcPct val="100000"/>
              </a:lnSpc>
              <a:spcAft>
                <a:spcPct val="0"/>
              </a:spcAft>
              <a:buFont typeface="Arial" pitchFamily="34" charset="0"/>
              <a:buChar char="•"/>
            </a:pPr>
            <a:endParaRPr lang="en-US" dirty="0">
              <a:solidFill>
                <a:srgbClr val="FFFF00"/>
              </a:solidFill>
              <a:effectLst/>
              <a:latin typeface="Trebuchet MS" pitchFamily="34" charset="0"/>
              <a:ea typeface="MS PGothic" pitchFamily="34" charset="-128"/>
            </a:endParaRPr>
          </a:p>
          <a:p>
            <a:endParaRPr lang="en-US" dirty="0"/>
          </a:p>
        </p:txBody>
      </p:sp>
    </p:spTree>
    <p:extLst>
      <p:ext uri="{BB962C8B-B14F-4D97-AF65-F5344CB8AC3E}">
        <p14:creationId xmlns:p14="http://schemas.microsoft.com/office/powerpoint/2010/main" val="337027962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218795"/>
          </a:xfrm>
        </p:spPr>
        <p:txBody>
          <a:bodyPr/>
          <a:lstStyle/>
          <a:p>
            <a:r>
              <a:rPr lang="en-US" sz="4400" b="1" spc="0" dirty="0">
                <a:ln>
                  <a:noFill/>
                </a:ln>
                <a:solidFill>
                  <a:srgbClr val="002060"/>
                </a:solidFill>
                <a:effectLst/>
                <a:latin typeface="Trebuchet MS" pitchFamily="34" charset="0"/>
                <a:ea typeface="MS PGothic" pitchFamily="34" charset="-128"/>
                <a:cs typeface="+mj-cs"/>
              </a:rPr>
              <a:t>Depression, Osteoporosis, Irregular Heartbeat</a:t>
            </a:r>
            <a:endParaRPr lang="en-US" sz="4400" b="1" dirty="0">
              <a:solidFill>
                <a:srgbClr val="002060"/>
              </a:solidFill>
            </a:endParaRPr>
          </a:p>
        </p:txBody>
      </p:sp>
      <p:sp>
        <p:nvSpPr>
          <p:cNvPr id="3" name="Text Placeholder 2"/>
          <p:cNvSpPr>
            <a:spLocks noGrp="1"/>
          </p:cNvSpPr>
          <p:nvPr>
            <p:ph type="body" sz="quarter" idx="10"/>
          </p:nvPr>
        </p:nvSpPr>
        <p:spPr>
          <a:xfrm>
            <a:off x="381000" y="2133600"/>
            <a:ext cx="8382000" cy="4210383"/>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Deficiency: Magnesium </a:t>
            </a:r>
          </a:p>
          <a:p>
            <a:pPr marL="342900" lvl="0" indent="-342900" defTabSz="914400" fontAlgn="base">
              <a:lnSpc>
                <a:spcPct val="100000"/>
              </a:lnSpc>
              <a:spcAft>
                <a:spcPct val="0"/>
              </a:spcAft>
              <a:buFont typeface="Arial" pitchFamily="34" charset="0"/>
              <a:buChar char="•"/>
            </a:pPr>
            <a:r>
              <a:rPr lang="en-US" b="1" dirty="0">
                <a:solidFill>
                  <a:srgbClr val="FFFF00"/>
                </a:solidFill>
                <a:effectLst/>
                <a:latin typeface="Trebuchet MS" pitchFamily="34" charset="0"/>
                <a:ea typeface="MS PGothic" pitchFamily="34" charset="-128"/>
              </a:rPr>
              <a:t>Cause</a:t>
            </a:r>
          </a:p>
          <a:p>
            <a:pPr marL="742950" lvl="1" indent="-28575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Female Hormones</a:t>
            </a:r>
          </a:p>
          <a:p>
            <a:pPr marL="742950" lvl="1" indent="-28575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Diuretics</a:t>
            </a:r>
          </a:p>
          <a:p>
            <a:pPr marL="742950" lvl="1" indent="-28575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Raloxifene (Evista)</a:t>
            </a:r>
          </a:p>
          <a:p>
            <a:pPr marL="742950" lvl="1" indent="-28575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Anti-Inflammatories</a:t>
            </a:r>
          </a:p>
          <a:p>
            <a:pPr marL="742950" lvl="1" indent="-285750" defTabSz="914400" fontAlgn="base">
              <a:lnSpc>
                <a:spcPct val="100000"/>
              </a:lnSpc>
              <a:spcAft>
                <a:spcPct val="0"/>
              </a:spcAft>
              <a:buFont typeface="Arial" pitchFamily="34" charset="0"/>
              <a:buChar char="–"/>
            </a:pPr>
            <a:r>
              <a:rPr lang="en-US" dirty="0">
                <a:solidFill>
                  <a:srgbClr val="FFFF00"/>
                </a:solidFill>
                <a:effectLst/>
                <a:latin typeface="Trebuchet MS" pitchFamily="34" charset="0"/>
                <a:ea typeface="MS PGothic" pitchFamily="34" charset="-128"/>
              </a:rPr>
              <a:t>Aspirin</a:t>
            </a:r>
          </a:p>
          <a:p>
            <a:endParaRPr lang="en-US" dirty="0"/>
          </a:p>
        </p:txBody>
      </p:sp>
    </p:spTree>
    <p:extLst>
      <p:ext uri="{BB962C8B-B14F-4D97-AF65-F5344CB8AC3E}">
        <p14:creationId xmlns:p14="http://schemas.microsoft.com/office/powerpoint/2010/main" val="19828461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sz="4000" b="1" spc="0" dirty="0">
                <a:ln>
                  <a:noFill/>
                </a:ln>
                <a:solidFill>
                  <a:srgbClr val="002060"/>
                </a:solidFill>
                <a:effectLst/>
                <a:latin typeface="Trebuchet MS" pitchFamily="34" charset="0"/>
                <a:ea typeface="MS PGothic" pitchFamily="34" charset="-128"/>
                <a:cs typeface="+mj-cs"/>
              </a:rPr>
              <a:t>Leg Cramps, Muscle Spasms, Memory Loss, Fatigue</a:t>
            </a:r>
            <a:endParaRPr lang="en-US" b="1" dirty="0">
              <a:solidFill>
                <a:srgbClr val="002060"/>
              </a:solidFill>
            </a:endParaRPr>
          </a:p>
        </p:txBody>
      </p:sp>
      <p:sp>
        <p:nvSpPr>
          <p:cNvPr id="3" name="Text Placeholder 2"/>
          <p:cNvSpPr>
            <a:spLocks noGrp="1"/>
          </p:cNvSpPr>
          <p:nvPr>
            <p:ph type="body" sz="quarter" idx="10"/>
          </p:nvPr>
        </p:nvSpPr>
        <p:spPr>
          <a:xfrm>
            <a:off x="381000" y="1676400"/>
            <a:ext cx="8382000" cy="4702826"/>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Deficiency: CoQ10 (Life- Sustaining Anti-oxidant)</a:t>
            </a:r>
          </a:p>
          <a:p>
            <a:pPr marL="342900" lvl="0" indent="-34290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Cause</a:t>
            </a:r>
          </a:p>
          <a:p>
            <a:pPr marL="742950" lvl="1" indent="-28575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Statin Cholesterol Drugs</a:t>
            </a:r>
          </a:p>
          <a:p>
            <a:pPr marL="742950" lvl="1" indent="-28575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Metformin</a:t>
            </a:r>
          </a:p>
          <a:p>
            <a:pPr marL="742950" lvl="1" indent="-28575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Anti-Depressants</a:t>
            </a:r>
          </a:p>
          <a:p>
            <a:pPr marL="742950" lvl="1" indent="-28575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Beta-Blockers</a:t>
            </a:r>
          </a:p>
          <a:p>
            <a:pPr marL="742950" lvl="1" indent="-28575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Diuretics</a:t>
            </a:r>
          </a:p>
          <a:p>
            <a:endParaRPr lang="en-US" dirty="0"/>
          </a:p>
        </p:txBody>
      </p:sp>
    </p:spTree>
    <p:extLst>
      <p:ext uri="{BB962C8B-B14F-4D97-AF65-F5344CB8AC3E}">
        <p14:creationId xmlns:p14="http://schemas.microsoft.com/office/powerpoint/2010/main" val="267977706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382000" cy="1107996"/>
          </a:xfrm>
        </p:spPr>
        <p:txBody>
          <a:bodyPr/>
          <a:lstStyle/>
          <a:p>
            <a:r>
              <a:rPr lang="en-US" sz="4000" b="1" spc="0" dirty="0">
                <a:ln>
                  <a:noFill/>
                </a:ln>
                <a:solidFill>
                  <a:srgbClr val="002060"/>
                </a:solidFill>
                <a:effectLst/>
                <a:latin typeface="Trebuchet MS" pitchFamily="34" charset="0"/>
                <a:ea typeface="MS PGothic" pitchFamily="34" charset="-128"/>
                <a:cs typeface="+mj-cs"/>
              </a:rPr>
              <a:t>Blood Pressure Medications-Ace Inhibitors</a:t>
            </a:r>
            <a:endParaRPr lang="en-US" b="1" dirty="0">
              <a:solidFill>
                <a:srgbClr val="002060"/>
              </a:solidFill>
            </a:endParaRPr>
          </a:p>
        </p:txBody>
      </p:sp>
      <p:sp>
        <p:nvSpPr>
          <p:cNvPr id="3" name="Text Placeholder 2"/>
          <p:cNvSpPr>
            <a:spLocks noGrp="1"/>
          </p:cNvSpPr>
          <p:nvPr>
            <p:ph type="body" sz="quarter" idx="10"/>
          </p:nvPr>
        </p:nvSpPr>
        <p:spPr>
          <a:xfrm>
            <a:off x="304800" y="1752600"/>
            <a:ext cx="8382000" cy="4678204"/>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Replace: Zinc, Magnesium, potassium, </a:t>
            </a:r>
            <a:r>
              <a:rPr lang="en-US" b="1" dirty="0" smtClean="0">
                <a:solidFill>
                  <a:srgbClr val="FF7C80"/>
                </a:solidFill>
                <a:effectLst/>
                <a:latin typeface="Trebuchet MS" pitchFamily="34" charset="0"/>
                <a:ea typeface="MS PGothic" pitchFamily="34" charset="-128"/>
              </a:rPr>
              <a:t>calcium</a:t>
            </a:r>
          </a:p>
          <a:p>
            <a:pPr marL="342900" lvl="0" indent="-342900" defTabSz="914400" fontAlgn="base">
              <a:lnSpc>
                <a:spcPct val="100000"/>
              </a:lnSpc>
              <a:spcAft>
                <a:spcPct val="0"/>
              </a:spcAft>
              <a:buFont typeface="Arial" pitchFamily="34" charset="0"/>
              <a:buChar char="•"/>
            </a:pPr>
            <a:endParaRPr lang="en-US" dirty="0">
              <a:solidFill>
                <a:srgbClr val="FF7C8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Complications: Loss of sex drive, prostate problems, loss of smell or taste, hair loss, slow healing, frequent infections, increased risk of cancer, leg cramps, high blood pressure, weight gain and bone loss</a:t>
            </a:r>
          </a:p>
          <a:p>
            <a:endParaRPr lang="en-US" dirty="0"/>
          </a:p>
        </p:txBody>
      </p:sp>
    </p:spTree>
    <p:extLst>
      <p:ext uri="{BB962C8B-B14F-4D97-AF65-F5344CB8AC3E}">
        <p14:creationId xmlns:p14="http://schemas.microsoft.com/office/powerpoint/2010/main" val="68337375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382000" cy="1994392"/>
          </a:xfrm>
        </p:spPr>
        <p:txBody>
          <a:bodyPr/>
          <a:lstStyle/>
          <a:p>
            <a:r>
              <a:rPr lang="en-US" sz="7200" b="1" spc="0" dirty="0">
                <a:ln>
                  <a:noFill/>
                </a:ln>
                <a:solidFill>
                  <a:srgbClr val="002060"/>
                </a:solidFill>
                <a:effectLst/>
                <a:ea typeface="MS PGothic" pitchFamily="34" charset="-128"/>
                <a:cs typeface="+mj-cs"/>
              </a:rPr>
              <a:t>Why do I Feel Sick </a:t>
            </a:r>
            <a:r>
              <a:rPr lang="en-US" sz="7200" b="1" spc="0" dirty="0" smtClean="0">
                <a:ln>
                  <a:noFill/>
                </a:ln>
                <a:solidFill>
                  <a:srgbClr val="002060"/>
                </a:solidFill>
                <a:effectLst/>
                <a:ea typeface="MS PGothic" pitchFamily="34" charset="-128"/>
                <a:cs typeface="+mj-cs"/>
              </a:rPr>
              <a:t/>
            </a:r>
            <a:br>
              <a:rPr lang="en-US" sz="7200" b="1" spc="0" dirty="0" smtClean="0">
                <a:ln>
                  <a:noFill/>
                </a:ln>
                <a:solidFill>
                  <a:srgbClr val="002060"/>
                </a:solidFill>
                <a:effectLst/>
                <a:ea typeface="MS PGothic" pitchFamily="34" charset="-128"/>
                <a:cs typeface="+mj-cs"/>
              </a:rPr>
            </a:br>
            <a:r>
              <a:rPr lang="en-US" sz="7200" b="1" spc="0" dirty="0" smtClean="0">
                <a:ln>
                  <a:noFill/>
                </a:ln>
                <a:solidFill>
                  <a:srgbClr val="002060"/>
                </a:solidFill>
                <a:effectLst/>
                <a:ea typeface="MS PGothic" pitchFamily="34" charset="-128"/>
                <a:cs typeface="+mj-cs"/>
              </a:rPr>
              <a:t>and </a:t>
            </a:r>
            <a:r>
              <a:rPr lang="en-US" sz="7200" b="1" spc="0" dirty="0">
                <a:ln>
                  <a:noFill/>
                </a:ln>
                <a:solidFill>
                  <a:srgbClr val="002060"/>
                </a:solidFill>
                <a:effectLst/>
                <a:ea typeface="MS PGothic" pitchFamily="34" charset="-128"/>
                <a:cs typeface="+mj-cs"/>
              </a:rPr>
              <a:t>Tired?</a:t>
            </a:r>
            <a:endParaRPr lang="en-US" sz="7200" b="1" dirty="0">
              <a:solidFill>
                <a:srgbClr val="002060"/>
              </a:solidFill>
            </a:endParaRPr>
          </a:p>
        </p:txBody>
      </p:sp>
      <p:sp>
        <p:nvSpPr>
          <p:cNvPr id="3" name="Text Placeholder 2"/>
          <p:cNvSpPr>
            <a:spLocks noGrp="1"/>
          </p:cNvSpPr>
          <p:nvPr>
            <p:ph type="body" sz="quarter" idx="10"/>
          </p:nvPr>
        </p:nvSpPr>
        <p:spPr>
          <a:xfrm>
            <a:off x="381000" y="3048000"/>
            <a:ext cx="8382000" cy="3447098"/>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accent1">
                    <a:lumMod val="40000"/>
                    <a:lumOff val="60000"/>
                  </a:schemeClr>
                </a:solidFill>
                <a:effectLst/>
                <a:latin typeface="Calibri" pitchFamily="34" charset="0"/>
                <a:ea typeface="MS PGothic" pitchFamily="34" charset="-128"/>
              </a:rPr>
              <a:t>Energy drain from toxic thoughts and emotions</a:t>
            </a:r>
          </a:p>
          <a:p>
            <a:pPr marL="342900" lvl="0" indent="-342900" defTabSz="914400" fontAlgn="base">
              <a:lnSpc>
                <a:spcPct val="100000"/>
              </a:lnSpc>
              <a:spcAft>
                <a:spcPct val="0"/>
              </a:spcAft>
              <a:buFont typeface="Arial" pitchFamily="34" charset="0"/>
              <a:buChar char="•"/>
            </a:pPr>
            <a:r>
              <a:rPr lang="en-US" sz="2800" dirty="0">
                <a:solidFill>
                  <a:srgbClr val="D432D4"/>
                </a:solidFill>
                <a:effectLst/>
                <a:latin typeface="Calibri" pitchFamily="34" charset="0"/>
                <a:ea typeface="MS PGothic" pitchFamily="34" charset="-128"/>
              </a:rPr>
              <a:t>Blocked energy body</a:t>
            </a:r>
          </a:p>
          <a:p>
            <a:pPr marL="342900" lvl="0" indent="-342900" defTabSz="914400" fontAlgn="base">
              <a:lnSpc>
                <a:spcPct val="100000"/>
              </a:lnSpc>
              <a:spcAft>
                <a:spcPct val="0"/>
              </a:spcAft>
              <a:buFont typeface="Arial" pitchFamily="34" charset="0"/>
              <a:buChar char="•"/>
            </a:pPr>
            <a:r>
              <a:rPr lang="en-US" sz="2800" dirty="0">
                <a:solidFill>
                  <a:srgbClr val="FFFF00"/>
                </a:solidFill>
                <a:effectLst/>
                <a:latin typeface="Calibri" pitchFamily="34" charset="0"/>
                <a:ea typeface="MS PGothic" pitchFamily="34" charset="-128"/>
              </a:rPr>
              <a:t>Hidden toxins contribute to weight gain, fatigue, chronic illness, allergies and depression</a:t>
            </a:r>
          </a:p>
          <a:p>
            <a:pPr marL="342900" lvl="0" indent="-342900" defTabSz="914400" fontAlgn="base">
              <a:lnSpc>
                <a:spcPct val="100000"/>
              </a:lnSpc>
              <a:spcAft>
                <a:spcPct val="0"/>
              </a:spcAft>
              <a:buFont typeface="Arial" pitchFamily="34" charset="0"/>
              <a:buChar char="•"/>
            </a:pPr>
            <a:r>
              <a:rPr lang="en-US" sz="2800" dirty="0">
                <a:solidFill>
                  <a:srgbClr val="FFCCFF"/>
                </a:solidFill>
                <a:effectLst/>
                <a:latin typeface="Calibri" pitchFamily="34" charset="0"/>
                <a:ea typeface="MS PGothic" pitchFamily="34" charset="-128"/>
              </a:rPr>
              <a:t>Lack of nutrients</a:t>
            </a:r>
          </a:p>
          <a:p>
            <a:pPr marL="342900" lvl="0" indent="-342900" defTabSz="914400" fontAlgn="base">
              <a:lnSpc>
                <a:spcPct val="100000"/>
              </a:lnSpc>
              <a:spcAft>
                <a:spcPct val="0"/>
              </a:spcAft>
              <a:buFont typeface="Arial" pitchFamily="34" charset="0"/>
              <a:buChar char="•"/>
            </a:pPr>
            <a:r>
              <a:rPr lang="en-US" sz="2800" dirty="0">
                <a:solidFill>
                  <a:srgbClr val="00B0F0"/>
                </a:solidFill>
                <a:effectLst/>
                <a:latin typeface="Calibri" pitchFamily="34" charset="0"/>
                <a:ea typeface="MS PGothic" pitchFamily="34" charset="-128"/>
              </a:rPr>
              <a:t>Lack of fitness/muscle imbalances</a:t>
            </a:r>
          </a:p>
          <a:p>
            <a:pPr marL="342900" lvl="0" indent="-342900" defTabSz="914400" fontAlgn="base">
              <a:lnSpc>
                <a:spcPct val="100000"/>
              </a:lnSpc>
              <a:spcAft>
                <a:spcPct val="0"/>
              </a:spcAft>
              <a:buFont typeface="Arial" pitchFamily="34" charset="0"/>
              <a:buChar char="•"/>
            </a:pPr>
            <a:r>
              <a:rPr lang="en-US" sz="2800" dirty="0">
                <a:solidFill>
                  <a:srgbClr val="CC3300"/>
                </a:solidFill>
                <a:effectLst/>
                <a:latin typeface="Calibri" pitchFamily="34" charset="0"/>
                <a:ea typeface="MS PGothic" pitchFamily="34" charset="-128"/>
              </a:rPr>
              <a:t>Medications</a:t>
            </a:r>
          </a:p>
        </p:txBody>
      </p:sp>
    </p:spTree>
    <p:extLst>
      <p:ext uri="{BB962C8B-B14F-4D97-AF65-F5344CB8AC3E}">
        <p14:creationId xmlns:p14="http://schemas.microsoft.com/office/powerpoint/2010/main" val="278905073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1107996"/>
          </a:xfrm>
        </p:spPr>
        <p:txBody>
          <a:bodyPr/>
          <a:lstStyle/>
          <a:p>
            <a:r>
              <a:rPr lang="en-US" sz="4000" b="1" spc="0" dirty="0">
                <a:ln>
                  <a:noFill/>
                </a:ln>
                <a:solidFill>
                  <a:srgbClr val="002060"/>
                </a:solidFill>
                <a:effectLst/>
                <a:latin typeface="Trebuchet MS" pitchFamily="34" charset="0"/>
                <a:ea typeface="MS PGothic" pitchFamily="34" charset="-128"/>
                <a:cs typeface="+mj-cs"/>
              </a:rPr>
              <a:t>Blood Pressure Medication: Beta-Blockers</a:t>
            </a:r>
            <a:endParaRPr lang="en-US" b="1" dirty="0">
              <a:solidFill>
                <a:srgbClr val="002060"/>
              </a:solidFill>
            </a:endParaRPr>
          </a:p>
        </p:txBody>
      </p:sp>
      <p:sp>
        <p:nvSpPr>
          <p:cNvPr id="3" name="Text Placeholder 2"/>
          <p:cNvSpPr>
            <a:spLocks noGrp="1"/>
          </p:cNvSpPr>
          <p:nvPr>
            <p:ph type="body" sz="quarter" idx="10"/>
          </p:nvPr>
        </p:nvSpPr>
        <p:spPr>
          <a:xfrm>
            <a:off x="457200" y="2209800"/>
            <a:ext cx="7315200" cy="3151632"/>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Replace: CoQ10, </a:t>
            </a:r>
            <a:r>
              <a:rPr lang="en-US" b="1" dirty="0" smtClean="0">
                <a:solidFill>
                  <a:srgbClr val="FF7C80"/>
                </a:solidFill>
                <a:effectLst/>
                <a:latin typeface="Trebuchet MS" pitchFamily="34" charset="0"/>
                <a:ea typeface="MS PGothic" pitchFamily="34" charset="-128"/>
              </a:rPr>
              <a:t>melatonin</a:t>
            </a:r>
          </a:p>
          <a:p>
            <a:pPr marL="342900" lvl="0" indent="-342900" defTabSz="914400" fontAlgn="base">
              <a:lnSpc>
                <a:spcPct val="100000"/>
              </a:lnSpc>
              <a:spcAft>
                <a:spcPct val="0"/>
              </a:spcAft>
              <a:buFont typeface="Arial" pitchFamily="34" charset="0"/>
              <a:buChar char="•"/>
            </a:pPr>
            <a:endParaRPr lang="en-US" b="1" dirty="0">
              <a:solidFill>
                <a:srgbClr val="FF7C8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Complications: Heart disease, irregular heart beat, memory loss, muscle cramps, insomnia, increased risk of cancer, autoimmune disorders</a:t>
            </a:r>
            <a:endParaRPr lang="en-US" dirty="0"/>
          </a:p>
        </p:txBody>
      </p:sp>
    </p:spTree>
    <p:extLst>
      <p:ext uri="{BB962C8B-B14F-4D97-AF65-F5344CB8AC3E}">
        <p14:creationId xmlns:p14="http://schemas.microsoft.com/office/powerpoint/2010/main" val="366529759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lang="en-US" sz="6000" b="1" spc="0" dirty="0">
                <a:ln>
                  <a:noFill/>
                </a:ln>
                <a:solidFill>
                  <a:srgbClr val="002060"/>
                </a:solidFill>
                <a:effectLst/>
                <a:latin typeface="Trebuchet MS" pitchFamily="34" charset="0"/>
                <a:ea typeface="MS PGothic" pitchFamily="34" charset="-128"/>
                <a:cs typeface="+mj-cs"/>
              </a:rPr>
              <a:t>Acid Blockers</a:t>
            </a:r>
            <a:endParaRPr lang="en-US" sz="6000" b="1" dirty="0">
              <a:solidFill>
                <a:srgbClr val="002060"/>
              </a:solidFill>
            </a:endParaRPr>
          </a:p>
        </p:txBody>
      </p:sp>
      <p:sp>
        <p:nvSpPr>
          <p:cNvPr id="3" name="Text Placeholder 2"/>
          <p:cNvSpPr>
            <a:spLocks noGrp="1"/>
          </p:cNvSpPr>
          <p:nvPr>
            <p:ph type="body" sz="quarter" idx="10"/>
          </p:nvPr>
        </p:nvSpPr>
        <p:spPr>
          <a:xfrm>
            <a:off x="381000" y="1411552"/>
            <a:ext cx="8382000" cy="4678204"/>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Replace: All Nutrients needed because these drugs alter the pH of the </a:t>
            </a:r>
            <a:r>
              <a:rPr lang="en-US" b="1" dirty="0" smtClean="0">
                <a:solidFill>
                  <a:srgbClr val="FF7C80"/>
                </a:solidFill>
                <a:effectLst/>
                <a:latin typeface="Trebuchet MS" pitchFamily="34" charset="0"/>
                <a:ea typeface="MS PGothic" pitchFamily="34" charset="-128"/>
              </a:rPr>
              <a:t>gut</a:t>
            </a:r>
          </a:p>
          <a:p>
            <a:pPr marL="342900" lvl="0" indent="-342900" defTabSz="914400" fontAlgn="base">
              <a:lnSpc>
                <a:spcPct val="100000"/>
              </a:lnSpc>
              <a:spcAft>
                <a:spcPct val="0"/>
              </a:spcAft>
              <a:buFont typeface="Arial" pitchFamily="34" charset="0"/>
              <a:buChar char="•"/>
            </a:pPr>
            <a:endParaRPr lang="en-US" b="1" dirty="0">
              <a:solidFill>
                <a:srgbClr val="FF7C8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Complications: Heart disease, high homoscysteine, fatigue, candida, IBS, cancer, vision loss, high BP, anemia, brittle nails, hair loss, tooth decay, risk of gluten sensitivity, hearing loss</a:t>
            </a:r>
          </a:p>
          <a:p>
            <a:endParaRPr lang="en-US" dirty="0"/>
          </a:p>
        </p:txBody>
      </p:sp>
    </p:spTree>
    <p:extLst>
      <p:ext uri="{BB962C8B-B14F-4D97-AF65-F5344CB8AC3E}">
        <p14:creationId xmlns:p14="http://schemas.microsoft.com/office/powerpoint/2010/main" val="6841278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382000" cy="914096"/>
          </a:xfrm>
        </p:spPr>
        <p:txBody>
          <a:bodyPr/>
          <a:lstStyle/>
          <a:p>
            <a:r>
              <a:rPr lang="en-US" sz="6600" b="1" spc="0" dirty="0">
                <a:ln>
                  <a:noFill/>
                </a:ln>
                <a:solidFill>
                  <a:srgbClr val="002060"/>
                </a:solidFill>
                <a:effectLst/>
                <a:latin typeface="Trebuchet MS" pitchFamily="34" charset="0"/>
                <a:ea typeface="MS PGothic" pitchFamily="34" charset="-128"/>
                <a:cs typeface="+mj-cs"/>
              </a:rPr>
              <a:t>Antibiotics</a:t>
            </a:r>
            <a:endParaRPr lang="en-US" sz="6600" b="1" dirty="0">
              <a:solidFill>
                <a:srgbClr val="002060"/>
              </a:solidFill>
            </a:endParaRPr>
          </a:p>
        </p:txBody>
      </p:sp>
      <p:sp>
        <p:nvSpPr>
          <p:cNvPr id="3" name="Text Placeholder 2"/>
          <p:cNvSpPr>
            <a:spLocks noGrp="1"/>
          </p:cNvSpPr>
          <p:nvPr>
            <p:ph type="body" sz="quarter" idx="10"/>
          </p:nvPr>
        </p:nvSpPr>
        <p:spPr>
          <a:xfrm>
            <a:off x="381000" y="1411552"/>
            <a:ext cx="8382000" cy="4185761"/>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Replace: B vitamins, calcium, magnesium, iron, </a:t>
            </a:r>
            <a:r>
              <a:rPr lang="en-US" b="1" dirty="0" smtClean="0">
                <a:solidFill>
                  <a:srgbClr val="FF7C80"/>
                </a:solidFill>
                <a:effectLst/>
                <a:latin typeface="Trebuchet MS" pitchFamily="34" charset="0"/>
                <a:ea typeface="MS PGothic" pitchFamily="34" charset="-128"/>
              </a:rPr>
              <a:t>probiotics</a:t>
            </a:r>
          </a:p>
          <a:p>
            <a:pPr marL="342900" lvl="0" indent="-342900" defTabSz="914400" fontAlgn="base">
              <a:lnSpc>
                <a:spcPct val="100000"/>
              </a:lnSpc>
              <a:spcAft>
                <a:spcPct val="0"/>
              </a:spcAft>
              <a:buFont typeface="Arial" pitchFamily="34" charset="0"/>
              <a:buChar char="•"/>
            </a:pPr>
            <a:endParaRPr lang="en-US" b="1" dirty="0">
              <a:solidFill>
                <a:srgbClr val="FF7C8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Complications: Heart disease, high homocysteine, fatigue, candida, cancer risk, IBS, leg cramps, High BP, fatigue, low thyroid, bone loss, weight gain</a:t>
            </a:r>
          </a:p>
          <a:p>
            <a:endParaRPr lang="en-US" dirty="0"/>
          </a:p>
        </p:txBody>
      </p:sp>
    </p:spTree>
    <p:extLst>
      <p:ext uri="{BB962C8B-B14F-4D97-AF65-F5344CB8AC3E}">
        <p14:creationId xmlns:p14="http://schemas.microsoft.com/office/powerpoint/2010/main" val="24962076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lang="en-US" sz="6000" b="1" spc="0" dirty="0">
                <a:ln>
                  <a:noFill/>
                </a:ln>
                <a:solidFill>
                  <a:srgbClr val="002060"/>
                </a:solidFill>
                <a:effectLst/>
                <a:latin typeface="Trebuchet MS" pitchFamily="34" charset="0"/>
                <a:ea typeface="MS PGothic" pitchFamily="34" charset="-128"/>
                <a:cs typeface="+mj-cs"/>
              </a:rPr>
              <a:t>Salicylates: Aspirin</a:t>
            </a:r>
            <a:endParaRPr lang="en-US" sz="6000" b="1" dirty="0">
              <a:solidFill>
                <a:srgbClr val="002060"/>
              </a:solidFill>
            </a:endParaRPr>
          </a:p>
        </p:txBody>
      </p:sp>
      <p:sp>
        <p:nvSpPr>
          <p:cNvPr id="3" name="Text Placeholder 2"/>
          <p:cNvSpPr>
            <a:spLocks noGrp="1"/>
          </p:cNvSpPr>
          <p:nvPr>
            <p:ph type="body" sz="quarter" idx="10"/>
          </p:nvPr>
        </p:nvSpPr>
        <p:spPr>
          <a:xfrm>
            <a:off x="381000" y="1411552"/>
            <a:ext cx="8382000" cy="4136517"/>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Replace: vitamin C, calcium, iron, folic acid, </a:t>
            </a:r>
            <a:r>
              <a:rPr lang="en-US" b="1" dirty="0" smtClean="0">
                <a:solidFill>
                  <a:srgbClr val="FF7C80"/>
                </a:solidFill>
                <a:effectLst/>
                <a:latin typeface="Trebuchet MS" pitchFamily="34" charset="0"/>
                <a:ea typeface="MS PGothic" pitchFamily="34" charset="-128"/>
              </a:rPr>
              <a:t>protein </a:t>
            </a:r>
          </a:p>
          <a:p>
            <a:pPr marL="342900" lvl="0" indent="-342900" defTabSz="914400" fontAlgn="base">
              <a:lnSpc>
                <a:spcPct val="100000"/>
              </a:lnSpc>
              <a:spcAft>
                <a:spcPct val="0"/>
              </a:spcAft>
              <a:buFont typeface="Arial" pitchFamily="34" charset="0"/>
              <a:buChar char="•"/>
            </a:pPr>
            <a:endParaRPr lang="en-US" b="1" dirty="0">
              <a:solidFill>
                <a:srgbClr val="FF7C8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dirty="0" smtClean="0">
                <a:solidFill>
                  <a:schemeClr val="tx2">
                    <a:lumMod val="75000"/>
                  </a:schemeClr>
                </a:solidFill>
                <a:effectLst/>
                <a:latin typeface="Trebuchet MS" pitchFamily="34" charset="0"/>
                <a:ea typeface="MS PGothic" pitchFamily="34" charset="-128"/>
              </a:rPr>
              <a:t>Complications</a:t>
            </a:r>
            <a:r>
              <a:rPr lang="en-US" dirty="0">
                <a:solidFill>
                  <a:schemeClr val="tx2">
                    <a:lumMod val="75000"/>
                  </a:schemeClr>
                </a:solidFill>
                <a:effectLst/>
                <a:latin typeface="Trebuchet MS" pitchFamily="34" charset="0"/>
                <a:ea typeface="MS PGothic" pitchFamily="34" charset="-128"/>
              </a:rPr>
              <a:t>: Fatigue, depression, osteoporosis, brittle nails, hair loss, edema, high cholesterol, high homocysteine, heart disease and high blood pressure</a:t>
            </a:r>
          </a:p>
        </p:txBody>
      </p:sp>
    </p:spTree>
    <p:extLst>
      <p:ext uri="{BB962C8B-B14F-4D97-AF65-F5344CB8AC3E}">
        <p14:creationId xmlns:p14="http://schemas.microsoft.com/office/powerpoint/2010/main" val="402439679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lang="en-US" sz="6000" b="1" spc="0" dirty="0">
                <a:ln>
                  <a:noFill/>
                </a:ln>
                <a:solidFill>
                  <a:srgbClr val="002060"/>
                </a:solidFill>
                <a:effectLst/>
                <a:latin typeface="Trebuchet MS" pitchFamily="34" charset="0"/>
                <a:ea typeface="MS PGothic" pitchFamily="34" charset="-128"/>
                <a:cs typeface="+mj-cs"/>
              </a:rPr>
              <a:t>Statins</a:t>
            </a:r>
            <a:endParaRPr lang="en-US" sz="6000" b="1" dirty="0">
              <a:solidFill>
                <a:srgbClr val="002060"/>
              </a:solidFill>
            </a:endParaRPr>
          </a:p>
        </p:txBody>
      </p:sp>
      <p:sp>
        <p:nvSpPr>
          <p:cNvPr id="3" name="Text Placeholder 2"/>
          <p:cNvSpPr>
            <a:spLocks noGrp="1"/>
          </p:cNvSpPr>
          <p:nvPr>
            <p:ph type="body" sz="quarter" idx="10"/>
          </p:nvPr>
        </p:nvSpPr>
        <p:spPr>
          <a:xfrm>
            <a:off x="381000" y="2057400"/>
            <a:ext cx="8382000" cy="3693319"/>
          </a:xfrm>
        </p:spPr>
        <p:txBody>
          <a:bodyPr/>
          <a:lstStyle/>
          <a:p>
            <a:pPr marL="342900" lvl="0" indent="-342900" defTabSz="914400" fontAlgn="base">
              <a:lnSpc>
                <a:spcPct val="100000"/>
              </a:lnSpc>
              <a:spcAft>
                <a:spcPct val="0"/>
              </a:spcAft>
              <a:buFont typeface="Arial" pitchFamily="34" charset="0"/>
              <a:buChar char="•"/>
            </a:pPr>
            <a:r>
              <a:rPr lang="en-US" b="1" dirty="0">
                <a:solidFill>
                  <a:srgbClr val="FF7C80"/>
                </a:solidFill>
                <a:effectLst/>
                <a:latin typeface="Trebuchet MS" pitchFamily="34" charset="0"/>
                <a:ea typeface="MS PGothic" pitchFamily="34" charset="-128"/>
              </a:rPr>
              <a:t>Replace: </a:t>
            </a:r>
            <a:r>
              <a:rPr lang="en-US" b="1" dirty="0" smtClean="0">
                <a:solidFill>
                  <a:srgbClr val="FF7C80"/>
                </a:solidFill>
                <a:effectLst/>
                <a:latin typeface="Trebuchet MS" pitchFamily="34" charset="0"/>
                <a:ea typeface="MS PGothic" pitchFamily="34" charset="-128"/>
              </a:rPr>
              <a:t>CoQ10</a:t>
            </a:r>
          </a:p>
          <a:p>
            <a:pPr marL="342900" lvl="0" indent="-342900" defTabSz="914400" fontAlgn="base">
              <a:lnSpc>
                <a:spcPct val="100000"/>
              </a:lnSpc>
              <a:spcAft>
                <a:spcPct val="0"/>
              </a:spcAft>
              <a:buFont typeface="Arial" pitchFamily="34" charset="0"/>
              <a:buChar char="•"/>
            </a:pPr>
            <a:endParaRPr lang="en-US" b="1" dirty="0">
              <a:solidFill>
                <a:srgbClr val="FF7C8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dirty="0">
                <a:solidFill>
                  <a:schemeClr val="tx2">
                    <a:lumMod val="75000"/>
                  </a:schemeClr>
                </a:solidFill>
                <a:effectLst/>
                <a:latin typeface="Trebuchet MS" pitchFamily="34" charset="0"/>
                <a:ea typeface="MS PGothic" pitchFamily="34" charset="-128"/>
              </a:rPr>
              <a:t>Complications: Fatigue, weakness, muscle cramps, memory loss, shortness of breath, increased risk of cancer, frequent infections, liver damage, heart disease.</a:t>
            </a:r>
          </a:p>
          <a:p>
            <a:endParaRPr lang="en-US" dirty="0"/>
          </a:p>
        </p:txBody>
      </p:sp>
    </p:spTree>
    <p:extLst>
      <p:ext uri="{BB962C8B-B14F-4D97-AF65-F5344CB8AC3E}">
        <p14:creationId xmlns:p14="http://schemas.microsoft.com/office/powerpoint/2010/main" val="391998884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382000" cy="664797"/>
          </a:xfrm>
        </p:spPr>
        <p:txBody>
          <a:bodyPr/>
          <a:lstStyle/>
          <a:p>
            <a:r>
              <a:rPr lang="en-US" b="1" spc="0" dirty="0">
                <a:ln>
                  <a:noFill/>
                </a:ln>
                <a:solidFill>
                  <a:srgbClr val="002060"/>
                </a:solidFill>
                <a:effectLst/>
                <a:latin typeface="Trebuchet MS" pitchFamily="34" charset="0"/>
                <a:ea typeface="MS PGothic" pitchFamily="34" charset="-128"/>
                <a:cs typeface="+mj-cs"/>
              </a:rPr>
              <a:t>Magnesium Deficiency (HRT)</a:t>
            </a:r>
            <a:endParaRPr lang="en-US" b="1" dirty="0">
              <a:solidFill>
                <a:srgbClr val="002060"/>
              </a:solidFill>
            </a:endParaRPr>
          </a:p>
        </p:txBody>
      </p:sp>
      <p:sp>
        <p:nvSpPr>
          <p:cNvPr id="3" name="Text Placeholder 2"/>
          <p:cNvSpPr>
            <a:spLocks noGrp="1"/>
          </p:cNvSpPr>
          <p:nvPr>
            <p:ph type="body" sz="quarter" idx="10"/>
          </p:nvPr>
        </p:nvSpPr>
        <p:spPr>
          <a:xfrm>
            <a:off x="304800" y="2895600"/>
            <a:ext cx="8382000" cy="3496342"/>
          </a:xfrm>
        </p:spPr>
        <p:txBody>
          <a:bodyPr/>
          <a:lstStyle/>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Involved in 300 metabolic pathways</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Needed to make serotonin, norepinephrine and dopamine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Causes depression, anxiety and panic attacks</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Brain releases chemicals that cause cravings for sweets and carbohydrates</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Rise in blood pressure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Fibromyalgia or aches, spasms and tenderness in body</a:t>
            </a:r>
          </a:p>
          <a:p>
            <a:endParaRPr lang="en-US" dirty="0"/>
          </a:p>
        </p:txBody>
      </p:sp>
    </p:spTree>
    <p:extLst>
      <p:ext uri="{BB962C8B-B14F-4D97-AF65-F5344CB8AC3E}">
        <p14:creationId xmlns:p14="http://schemas.microsoft.com/office/powerpoint/2010/main" val="367560490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82000" cy="830997"/>
          </a:xfrm>
        </p:spPr>
        <p:txBody>
          <a:bodyPr/>
          <a:lstStyle/>
          <a:p>
            <a:r>
              <a:rPr lang="en-US" sz="6000" b="1" spc="0" dirty="0">
                <a:ln>
                  <a:noFill/>
                </a:ln>
                <a:solidFill>
                  <a:srgbClr val="002060"/>
                </a:solidFill>
                <a:effectLst/>
                <a:latin typeface="Trebuchet MS" pitchFamily="34" charset="0"/>
                <a:ea typeface="MS PGothic" pitchFamily="34" charset="-128"/>
                <a:cs typeface="+mj-cs"/>
              </a:rPr>
              <a:t>Zinc Deficiency (HRT)</a:t>
            </a:r>
            <a:endParaRPr lang="en-US" sz="6000" b="1" dirty="0">
              <a:solidFill>
                <a:srgbClr val="002060"/>
              </a:solidFill>
            </a:endParaRPr>
          </a:p>
        </p:txBody>
      </p:sp>
      <p:sp>
        <p:nvSpPr>
          <p:cNvPr id="3" name="Text Placeholder 2"/>
          <p:cNvSpPr>
            <a:spLocks noGrp="1"/>
          </p:cNvSpPr>
          <p:nvPr>
            <p:ph type="body" sz="quarter" idx="10"/>
          </p:nvPr>
        </p:nvSpPr>
        <p:spPr>
          <a:xfrm>
            <a:off x="304800" y="2971800"/>
            <a:ext cx="8382000" cy="3422475"/>
          </a:xfrm>
        </p:spPr>
        <p:txBody>
          <a:bodyPr/>
          <a:lstStyle/>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Weight Gain</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Hypothyroidism (low thyroid)</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Zinc activates T4, which is a precursor to Active T3 (hair loss, dry skin and brittle hair,  weakness, heart palpitations, insomnia, feeling cold, depression)</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Lose T-helper cells and impaired immune function</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Causes women to stop producing testosterone</a:t>
            </a:r>
          </a:p>
          <a:p>
            <a:endParaRPr lang="en-US" dirty="0"/>
          </a:p>
        </p:txBody>
      </p:sp>
    </p:spTree>
    <p:extLst>
      <p:ext uri="{BB962C8B-B14F-4D97-AF65-F5344CB8AC3E}">
        <p14:creationId xmlns:p14="http://schemas.microsoft.com/office/powerpoint/2010/main" val="322997653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382000" cy="830997"/>
          </a:xfrm>
        </p:spPr>
        <p:txBody>
          <a:bodyPr/>
          <a:lstStyle/>
          <a:p>
            <a:r>
              <a:rPr lang="en-US" sz="6000" b="1" spc="0" dirty="0" smtClean="0">
                <a:ln>
                  <a:noFill/>
                </a:ln>
                <a:solidFill>
                  <a:srgbClr val="002060"/>
                </a:solidFill>
                <a:effectLst/>
                <a:latin typeface="Calibri" pitchFamily="34" charset="0"/>
                <a:ea typeface="MS PGothic" pitchFamily="34" charset="-128"/>
                <a:cs typeface="+mj-cs"/>
              </a:rPr>
              <a:t>High </a:t>
            </a:r>
            <a:r>
              <a:rPr lang="en-US" sz="6000" b="1" spc="0" dirty="0">
                <a:ln>
                  <a:noFill/>
                </a:ln>
                <a:solidFill>
                  <a:srgbClr val="002060"/>
                </a:solidFill>
                <a:effectLst/>
                <a:latin typeface="Calibri" pitchFamily="34" charset="0"/>
                <a:ea typeface="MS PGothic" pitchFamily="34" charset="-128"/>
                <a:cs typeface="+mj-cs"/>
              </a:rPr>
              <a:t>Fructose Corn Syrup</a:t>
            </a:r>
            <a:endParaRPr lang="en-US" sz="6000" b="1" dirty="0">
              <a:solidFill>
                <a:srgbClr val="002060"/>
              </a:solidFill>
              <a:latin typeface="Calibri" pitchFamily="34" charset="0"/>
            </a:endParaRPr>
          </a:p>
        </p:txBody>
      </p:sp>
      <p:sp>
        <p:nvSpPr>
          <p:cNvPr id="3" name="Text Placeholder 2"/>
          <p:cNvSpPr>
            <a:spLocks noGrp="1"/>
          </p:cNvSpPr>
          <p:nvPr>
            <p:ph type="body" sz="quarter" idx="10"/>
          </p:nvPr>
        </p:nvSpPr>
        <p:spPr>
          <a:xfrm>
            <a:off x="381000" y="2667000"/>
            <a:ext cx="8382000" cy="3447098"/>
          </a:xfrm>
        </p:spPr>
        <p:txBody>
          <a:bodyPr/>
          <a:lstStyle/>
          <a:p>
            <a:pPr marL="0" lvl="0" indent="0" defTabSz="914400" fontAlgn="base">
              <a:lnSpc>
                <a:spcPct val="100000"/>
              </a:lnSpc>
              <a:spcAft>
                <a:spcPct val="0"/>
              </a:spcAft>
              <a:buNone/>
            </a:pPr>
            <a:endParaRPr lang="en-US" sz="2000" dirty="0" smtClean="0">
              <a:solidFill>
                <a:srgbClr val="92D05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000" dirty="0">
                <a:solidFill>
                  <a:schemeClr val="tx2">
                    <a:lumMod val="75000"/>
                  </a:schemeClr>
                </a:solidFill>
                <a:effectLst/>
                <a:latin typeface="Trebuchet MS" pitchFamily="34" charset="0"/>
                <a:ea typeface="MS PGothic" pitchFamily="34" charset="-128"/>
              </a:rPr>
              <a:t>N</a:t>
            </a:r>
            <a:r>
              <a:rPr lang="en-US" sz="2000" dirty="0" smtClean="0">
                <a:solidFill>
                  <a:schemeClr val="tx2">
                    <a:lumMod val="75000"/>
                  </a:schemeClr>
                </a:solidFill>
                <a:effectLst/>
                <a:latin typeface="Trebuchet MS" pitchFamily="34" charset="0"/>
                <a:ea typeface="MS PGothic" pitchFamily="34" charset="-128"/>
              </a:rPr>
              <a:t>ot processed the same way as cane sugar and is major cause of liver damage in this country.</a:t>
            </a:r>
          </a:p>
          <a:p>
            <a:pPr marL="342900" lvl="0" indent="-342900" defTabSz="914400" fontAlgn="base">
              <a:lnSpc>
                <a:spcPct val="100000"/>
              </a:lnSpc>
              <a:spcAft>
                <a:spcPct val="0"/>
              </a:spcAft>
              <a:buFont typeface="Arial" pitchFamily="34" charset="0"/>
              <a:buChar char="•"/>
            </a:pPr>
            <a:r>
              <a:rPr lang="en-US" sz="2000" dirty="0">
                <a:solidFill>
                  <a:schemeClr val="tx2">
                    <a:lumMod val="75000"/>
                  </a:schemeClr>
                </a:solidFill>
                <a:effectLst/>
                <a:latin typeface="Trebuchet MS" pitchFamily="34" charset="0"/>
                <a:ea typeface="MS PGothic" pitchFamily="34" charset="-128"/>
              </a:rPr>
              <a:t>S</a:t>
            </a:r>
            <a:r>
              <a:rPr lang="en-US" sz="2000" dirty="0" smtClean="0">
                <a:solidFill>
                  <a:schemeClr val="tx2">
                    <a:lumMod val="75000"/>
                  </a:schemeClr>
                </a:solidFill>
                <a:effectLst/>
                <a:latin typeface="Trebuchet MS" pitchFamily="34" charset="0"/>
                <a:ea typeface="MS PGothic" pitchFamily="34" charset="-128"/>
              </a:rPr>
              <a:t>pikes insulin and is the direct cause of metabolic disturbances, diabetes, heart disease, cancer, dementia, leaky gut and inflammation.</a:t>
            </a:r>
            <a:endParaRPr lang="en-US" sz="2000" dirty="0">
              <a:solidFill>
                <a:schemeClr val="tx2">
                  <a:lumMod val="75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Contains contaminants including mercury not regulated by FDA. </a:t>
            </a: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HFCS in foods from 55 major manufactures contained mercury</a:t>
            </a:r>
            <a:endParaRPr lang="en-US" sz="2000" dirty="0">
              <a:solidFill>
                <a:schemeClr val="tx2">
                  <a:lumMod val="75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000" dirty="0">
                <a:solidFill>
                  <a:schemeClr val="tx2">
                    <a:lumMod val="75000"/>
                  </a:schemeClr>
                </a:solidFill>
                <a:effectLst/>
                <a:latin typeface="Trebuchet MS" pitchFamily="34" charset="0"/>
                <a:ea typeface="MS PGothic" pitchFamily="34" charset="-128"/>
              </a:rPr>
              <a:t>An individual consumes </a:t>
            </a:r>
            <a:r>
              <a:rPr lang="en-US" sz="2000" dirty="0" smtClean="0">
                <a:solidFill>
                  <a:schemeClr val="tx2">
                    <a:lumMod val="75000"/>
                  </a:schemeClr>
                </a:solidFill>
                <a:effectLst/>
                <a:latin typeface="Trebuchet MS" pitchFamily="34" charset="0"/>
                <a:ea typeface="MS PGothic" pitchFamily="34" charset="-128"/>
              </a:rPr>
              <a:t>140 </a:t>
            </a:r>
            <a:r>
              <a:rPr lang="en-US" sz="2000" dirty="0">
                <a:solidFill>
                  <a:schemeClr val="tx2">
                    <a:lumMod val="75000"/>
                  </a:schemeClr>
                </a:solidFill>
                <a:effectLst/>
                <a:latin typeface="Trebuchet MS" pitchFamily="34" charset="0"/>
                <a:ea typeface="MS PGothic" pitchFamily="34" charset="-128"/>
              </a:rPr>
              <a:t>pounds per year.</a:t>
            </a: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Marker for nutrient deficient, processed foods.</a:t>
            </a:r>
            <a:endParaRPr lang="en-US" sz="2000" dirty="0">
              <a:solidFill>
                <a:schemeClr val="tx2">
                  <a:lumMod val="75000"/>
                </a:schemeClr>
              </a:solidFill>
              <a:effectLst/>
              <a:latin typeface="Trebuchet MS" pitchFamily="34" charset="0"/>
              <a:ea typeface="MS PGothic" pitchFamily="34" charset="-128"/>
            </a:endParaRPr>
          </a:p>
        </p:txBody>
      </p:sp>
    </p:spTree>
    <p:extLst>
      <p:ext uri="{BB962C8B-B14F-4D97-AF65-F5344CB8AC3E}">
        <p14:creationId xmlns:p14="http://schemas.microsoft.com/office/powerpoint/2010/main" val="74989722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664797"/>
          </a:xfrm>
        </p:spPr>
        <p:txBody>
          <a:bodyPr/>
          <a:lstStyle/>
          <a:p>
            <a:r>
              <a:rPr lang="en-US" b="1" spc="0" dirty="0">
                <a:ln>
                  <a:noFill/>
                </a:ln>
                <a:solidFill>
                  <a:srgbClr val="002060"/>
                </a:solidFill>
                <a:effectLst/>
                <a:latin typeface="Trebuchet MS" pitchFamily="34" charset="0"/>
                <a:ea typeface="MS PGothic" pitchFamily="34" charset="-128"/>
                <a:cs typeface="+mj-cs"/>
              </a:rPr>
              <a:t>HFCS Products with Mercury</a:t>
            </a:r>
            <a:endParaRPr lang="en-US" b="1" dirty="0">
              <a:solidFill>
                <a:srgbClr val="002060"/>
              </a:solidFill>
            </a:endParaRPr>
          </a:p>
        </p:txBody>
      </p:sp>
      <p:sp>
        <p:nvSpPr>
          <p:cNvPr id="3" name="Text Placeholder 2"/>
          <p:cNvSpPr>
            <a:spLocks noGrp="1"/>
          </p:cNvSpPr>
          <p:nvPr>
            <p:ph type="body" sz="quarter" idx="10"/>
          </p:nvPr>
        </p:nvSpPr>
        <p:spPr>
          <a:xfrm>
            <a:off x="533400" y="2819400"/>
            <a:ext cx="8382000" cy="4475071"/>
          </a:xfrm>
        </p:spPr>
        <p:txBody>
          <a:bodyPr/>
          <a:lstStyle/>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Quaker Oatmeal TO GO Bars</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Jack Daniels Barbecue Sauce</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Hershey’s Chocolate Syrup</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Kraft Original Barbecue Sauce</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Nutri Grain Strawberry Cereal bars</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Manwich Gold Sloppy Joe</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Smucker Strawberry Jelly</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Pop Tarts Frosted Blueberry</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Hunts Tomato Ketchup</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Yoplait Strawberry Yogurt</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Minute Maid Berry Punch</a:t>
            </a:r>
          </a:p>
          <a:p>
            <a:pPr marL="342900" lvl="0" indent="-342900" defTabSz="914400" fontAlgn="base">
              <a:lnSpc>
                <a:spcPct val="100000"/>
              </a:lnSpc>
              <a:spcAft>
                <a:spcPct val="0"/>
              </a:spcAft>
              <a:buFont typeface="Arial" pitchFamily="34" charset="0"/>
              <a:buChar char="•"/>
            </a:pPr>
            <a:r>
              <a:rPr lang="en-US" sz="1800" dirty="0">
                <a:solidFill>
                  <a:schemeClr val="tx2">
                    <a:lumMod val="75000"/>
                  </a:schemeClr>
                </a:solidFill>
                <a:effectLst/>
                <a:latin typeface="Trebuchet MS" pitchFamily="34" charset="0"/>
                <a:ea typeface="MS PGothic" pitchFamily="34" charset="-128"/>
              </a:rPr>
              <a:t>Naquin Chocolate Milk</a:t>
            </a:r>
          </a:p>
          <a:p>
            <a:endParaRPr lang="en-US" dirty="0"/>
          </a:p>
        </p:txBody>
      </p:sp>
    </p:spTree>
    <p:extLst>
      <p:ext uri="{BB962C8B-B14F-4D97-AF65-F5344CB8AC3E}">
        <p14:creationId xmlns:p14="http://schemas.microsoft.com/office/powerpoint/2010/main" val="351843947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0"/>
            <a:ext cx="8382000" cy="1218795"/>
          </a:xfrm>
        </p:spPr>
        <p:txBody>
          <a:bodyPr/>
          <a:lstStyle/>
          <a:p>
            <a:r>
              <a:rPr lang="en-US" sz="4400" b="1" spc="0" dirty="0">
                <a:ln>
                  <a:noFill/>
                </a:ln>
                <a:solidFill>
                  <a:srgbClr val="002060"/>
                </a:solidFill>
                <a:effectLst/>
                <a:latin typeface="Trebuchet MS" pitchFamily="34" charset="0"/>
                <a:ea typeface="MS PGothic" pitchFamily="34" charset="-128"/>
              </a:rPr>
              <a:t>The White foods: </a:t>
            </a:r>
            <a:br>
              <a:rPr lang="en-US" sz="4400" b="1" spc="0" dirty="0">
                <a:ln>
                  <a:noFill/>
                </a:ln>
                <a:solidFill>
                  <a:srgbClr val="002060"/>
                </a:solidFill>
                <a:effectLst/>
                <a:latin typeface="Trebuchet MS" pitchFamily="34" charset="0"/>
                <a:ea typeface="MS PGothic" pitchFamily="34" charset="-128"/>
              </a:rPr>
            </a:br>
            <a:r>
              <a:rPr lang="en-US" sz="4400" b="1" spc="0" dirty="0">
                <a:ln>
                  <a:noFill/>
                </a:ln>
                <a:solidFill>
                  <a:srgbClr val="002060"/>
                </a:solidFill>
                <a:effectLst/>
                <a:latin typeface="Trebuchet MS" pitchFamily="34" charset="0"/>
                <a:ea typeface="MS PGothic" pitchFamily="34" charset="-128"/>
              </a:rPr>
              <a:t>Dangers of  Isolated Nutrients</a:t>
            </a:r>
            <a:endParaRPr lang="en-US" sz="4400" dirty="0">
              <a:solidFill>
                <a:srgbClr val="002060"/>
              </a:solidFill>
            </a:endParaRPr>
          </a:p>
        </p:txBody>
      </p:sp>
      <p:sp>
        <p:nvSpPr>
          <p:cNvPr id="3" name="Text Placeholder 2"/>
          <p:cNvSpPr>
            <a:spLocks noGrp="1"/>
          </p:cNvSpPr>
          <p:nvPr>
            <p:ph type="body" sz="quarter" idx="10"/>
          </p:nvPr>
        </p:nvSpPr>
        <p:spPr>
          <a:xfrm>
            <a:off x="110319" y="3124200"/>
            <a:ext cx="8382000" cy="3557897"/>
          </a:xfrm>
        </p:spPr>
        <p:txBody>
          <a:bodyPr/>
          <a:lstStyle/>
          <a:p>
            <a:pPr marL="342900" lvl="0" indent="-342900" defTabSz="914400" fontAlgn="base">
              <a:lnSpc>
                <a:spcPct val="100000"/>
              </a:lnSpc>
              <a:spcAft>
                <a:spcPct val="0"/>
              </a:spcAft>
              <a:buFont typeface="Arial" pitchFamily="34" charset="0"/>
              <a:buChar char="•"/>
            </a:pPr>
            <a:r>
              <a:rPr lang="en-US" sz="2800" dirty="0">
                <a:solidFill>
                  <a:srgbClr val="FFFF99"/>
                </a:solidFill>
                <a:effectLst/>
                <a:latin typeface="Trebuchet MS" pitchFamily="34" charset="0"/>
                <a:ea typeface="MS PGothic" pitchFamily="34" charset="-128"/>
              </a:rPr>
              <a:t>High Fructose Corn Syrup</a:t>
            </a:r>
          </a:p>
          <a:p>
            <a:pPr marL="342900" lvl="0" indent="-342900" defTabSz="914400" fontAlgn="base">
              <a:lnSpc>
                <a:spcPct val="100000"/>
              </a:lnSpc>
              <a:spcAft>
                <a:spcPct val="0"/>
              </a:spcAft>
              <a:buFont typeface="Arial" pitchFamily="34" charset="0"/>
              <a:buChar char="•"/>
            </a:pPr>
            <a:r>
              <a:rPr lang="en-US" sz="2800" dirty="0">
                <a:solidFill>
                  <a:srgbClr val="FFFF99"/>
                </a:solidFill>
                <a:effectLst/>
                <a:latin typeface="Trebuchet MS" pitchFamily="34" charset="0"/>
                <a:ea typeface="MS PGothic" pitchFamily="34" charset="-128"/>
              </a:rPr>
              <a:t>Soy isolate</a:t>
            </a:r>
          </a:p>
          <a:p>
            <a:pPr marL="342900" lvl="0" indent="-342900" defTabSz="914400" fontAlgn="base">
              <a:lnSpc>
                <a:spcPct val="100000"/>
              </a:lnSpc>
              <a:spcAft>
                <a:spcPct val="0"/>
              </a:spcAft>
              <a:buFont typeface="Arial" pitchFamily="34" charset="0"/>
              <a:buChar char="•"/>
            </a:pPr>
            <a:r>
              <a:rPr lang="en-US" sz="2800" dirty="0">
                <a:solidFill>
                  <a:srgbClr val="FFFF99"/>
                </a:solidFill>
                <a:effectLst/>
                <a:latin typeface="Trebuchet MS" pitchFamily="34" charset="0"/>
                <a:ea typeface="MS PGothic" pitchFamily="34" charset="-128"/>
              </a:rPr>
              <a:t>White flour </a:t>
            </a:r>
          </a:p>
          <a:p>
            <a:pPr marL="342900" lvl="0" indent="-342900" defTabSz="914400" fontAlgn="base">
              <a:lnSpc>
                <a:spcPct val="100000"/>
              </a:lnSpc>
              <a:spcAft>
                <a:spcPct val="0"/>
              </a:spcAft>
              <a:buFont typeface="Arial" pitchFamily="34" charset="0"/>
              <a:buChar char="•"/>
            </a:pPr>
            <a:r>
              <a:rPr lang="en-US" sz="2800" dirty="0">
                <a:solidFill>
                  <a:srgbClr val="FFFF99"/>
                </a:solidFill>
                <a:effectLst/>
                <a:latin typeface="Trebuchet MS" pitchFamily="34" charset="0"/>
                <a:ea typeface="MS PGothic" pitchFamily="34" charset="-128"/>
              </a:rPr>
              <a:t>White sugar</a:t>
            </a:r>
          </a:p>
          <a:p>
            <a:pPr marL="342900" lvl="0" indent="-342900" defTabSz="914400" fontAlgn="base">
              <a:lnSpc>
                <a:spcPct val="100000"/>
              </a:lnSpc>
              <a:spcAft>
                <a:spcPct val="0"/>
              </a:spcAft>
              <a:buFont typeface="Arial" pitchFamily="34" charset="0"/>
              <a:buChar char="•"/>
            </a:pPr>
            <a:r>
              <a:rPr lang="en-US" sz="2800" dirty="0">
                <a:solidFill>
                  <a:srgbClr val="FFFF99"/>
                </a:solidFill>
                <a:effectLst/>
                <a:latin typeface="Trebuchet MS" pitchFamily="34" charset="0"/>
                <a:ea typeface="MS PGothic" pitchFamily="34" charset="-128"/>
              </a:rPr>
              <a:t>Processed salt vs. sea salt</a:t>
            </a:r>
          </a:p>
          <a:p>
            <a:pPr marL="342900" lvl="0" indent="-342900" defTabSz="914400" fontAlgn="base">
              <a:lnSpc>
                <a:spcPct val="100000"/>
              </a:lnSpc>
              <a:spcAft>
                <a:spcPct val="0"/>
              </a:spcAft>
              <a:buFont typeface="Arial" pitchFamily="34" charset="0"/>
              <a:buChar char="•"/>
            </a:pPr>
            <a:r>
              <a:rPr lang="en-US" sz="2800" dirty="0">
                <a:solidFill>
                  <a:srgbClr val="FFFF99"/>
                </a:solidFill>
                <a:effectLst/>
                <a:latin typeface="Trebuchet MS" pitchFamily="34" charset="0"/>
                <a:ea typeface="MS PGothic" pitchFamily="34" charset="-128"/>
              </a:rPr>
              <a:t>Synthetic vitamins (isolates)</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078" y="2891895"/>
            <a:ext cx="3048000" cy="3764044"/>
          </a:xfrm>
          <a:prstGeom prst="rect">
            <a:avLst/>
          </a:prstGeom>
          <a:ln>
            <a:noFill/>
          </a:ln>
          <a:effectLst>
            <a:softEdge rad="112500"/>
          </a:effectLst>
        </p:spPr>
      </p:pic>
    </p:spTree>
    <p:extLst>
      <p:ext uri="{BB962C8B-B14F-4D97-AF65-F5344CB8AC3E}">
        <p14:creationId xmlns:p14="http://schemas.microsoft.com/office/powerpoint/2010/main" val="52773813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945" y="304800"/>
            <a:ext cx="8382000" cy="1994392"/>
          </a:xfrm>
        </p:spPr>
        <p:txBody>
          <a:bodyPr/>
          <a:lstStyle/>
          <a:p>
            <a:r>
              <a:rPr lang="en-US" sz="7200" b="1" dirty="0" smtClean="0">
                <a:solidFill>
                  <a:srgbClr val="002060"/>
                </a:solidFill>
              </a:rPr>
              <a:t>How Poor Health Impacts Safety</a:t>
            </a:r>
            <a:endParaRPr lang="en-US" sz="7200" b="1" dirty="0">
              <a:solidFill>
                <a:srgbClr val="002060"/>
              </a:solidFill>
            </a:endParaRPr>
          </a:p>
        </p:txBody>
      </p:sp>
      <p:sp>
        <p:nvSpPr>
          <p:cNvPr id="3" name="Text Placeholder 2"/>
          <p:cNvSpPr>
            <a:spLocks noGrp="1"/>
          </p:cNvSpPr>
          <p:nvPr>
            <p:ph type="body" sz="quarter" idx="10"/>
          </p:nvPr>
        </p:nvSpPr>
        <p:spPr>
          <a:xfrm>
            <a:off x="457200" y="3156466"/>
            <a:ext cx="8382000" cy="2991588"/>
          </a:xfrm>
        </p:spPr>
        <p:txBody>
          <a:bodyPr/>
          <a:lstStyle/>
          <a:p>
            <a:pPr marL="0" lvl="0" indent="0" defTabSz="914400" fontAlgn="base">
              <a:lnSpc>
                <a:spcPct val="100000"/>
              </a:lnSpc>
              <a:spcBef>
                <a:spcPct val="0"/>
              </a:spcBef>
              <a:spcAft>
                <a:spcPct val="0"/>
              </a:spcAft>
              <a:buNone/>
            </a:pPr>
            <a:r>
              <a:rPr lang="en-US" sz="2400" dirty="0" smtClean="0">
                <a:solidFill>
                  <a:schemeClr val="tx2">
                    <a:lumMod val="75000"/>
                  </a:schemeClr>
                </a:solidFill>
                <a:effectLst/>
                <a:latin typeface="Calibri" pitchFamily="34" charset="0"/>
                <a:ea typeface="MS PGothic" pitchFamily="34" charset="-128"/>
              </a:rPr>
              <a:t>According </a:t>
            </a:r>
            <a:r>
              <a:rPr lang="en-US" sz="2400" dirty="0">
                <a:solidFill>
                  <a:schemeClr val="tx2">
                    <a:lumMod val="75000"/>
                  </a:schemeClr>
                </a:solidFill>
                <a:effectLst/>
                <a:latin typeface="Calibri" pitchFamily="34" charset="0"/>
                <a:ea typeface="MS PGothic" pitchFamily="34" charset="-128"/>
              </a:rPr>
              <a:t>to the </a:t>
            </a:r>
            <a:r>
              <a:rPr lang="en-US" sz="2400" dirty="0" smtClean="0">
                <a:solidFill>
                  <a:schemeClr val="tx2">
                    <a:lumMod val="75000"/>
                  </a:schemeClr>
                </a:solidFill>
                <a:effectLst/>
                <a:latin typeface="Calibri" pitchFamily="34" charset="0"/>
                <a:ea typeface="MS PGothic" pitchFamily="34" charset="-128"/>
              </a:rPr>
              <a:t>U.S. Bureau </a:t>
            </a:r>
            <a:r>
              <a:rPr lang="en-US" sz="2400" dirty="0">
                <a:solidFill>
                  <a:schemeClr val="tx2">
                    <a:lumMod val="75000"/>
                  </a:schemeClr>
                </a:solidFill>
                <a:effectLst/>
                <a:latin typeface="Calibri" pitchFamily="34" charset="0"/>
                <a:ea typeface="MS PGothic" pitchFamily="34" charset="-128"/>
              </a:rPr>
              <a:t>of Labor Statistics: the median days</a:t>
            </a:r>
          </a:p>
          <a:p>
            <a:pPr marL="0" lvl="0" indent="0" defTabSz="914400" fontAlgn="base">
              <a:lnSpc>
                <a:spcPct val="100000"/>
              </a:lnSpc>
              <a:spcBef>
                <a:spcPct val="0"/>
              </a:spcBef>
              <a:spcAft>
                <a:spcPct val="0"/>
              </a:spcAft>
              <a:buNone/>
            </a:pPr>
            <a:r>
              <a:rPr lang="en-US" sz="2400" dirty="0">
                <a:solidFill>
                  <a:schemeClr val="tx2">
                    <a:lumMod val="75000"/>
                  </a:schemeClr>
                </a:solidFill>
                <a:effectLst/>
                <a:latin typeface="Calibri" pitchFamily="34" charset="0"/>
                <a:ea typeface="MS PGothic" pitchFamily="34" charset="-128"/>
              </a:rPr>
              <a:t>away from work—a key measure of severity of injuries and illnesses—was 9 days </a:t>
            </a:r>
            <a:r>
              <a:rPr lang="en-US" sz="2400" dirty="0" smtClean="0">
                <a:solidFill>
                  <a:schemeClr val="tx2">
                    <a:lumMod val="75000"/>
                  </a:schemeClr>
                </a:solidFill>
                <a:latin typeface="Calibri" pitchFamily="34" charset="0"/>
              </a:rPr>
              <a:t>In 2012.</a:t>
            </a:r>
          </a:p>
          <a:p>
            <a:pPr marL="0" lvl="0" indent="0" defTabSz="914400" fontAlgn="base">
              <a:lnSpc>
                <a:spcPct val="100000"/>
              </a:lnSpc>
              <a:spcBef>
                <a:spcPct val="0"/>
              </a:spcBef>
              <a:spcAft>
                <a:spcPct val="0"/>
              </a:spcAft>
              <a:buNone/>
            </a:pPr>
            <a:endParaRPr lang="en-US" sz="2400" dirty="0" smtClean="0">
              <a:solidFill>
                <a:schemeClr val="tx2">
                  <a:lumMod val="75000"/>
                </a:schemeClr>
              </a:solidFill>
              <a:latin typeface="Calibri" pitchFamily="34" charset="0"/>
            </a:endParaRPr>
          </a:p>
          <a:p>
            <a:pPr marL="0" lvl="0" indent="0" defTabSz="914400" fontAlgn="base">
              <a:lnSpc>
                <a:spcPct val="100000"/>
              </a:lnSpc>
              <a:spcBef>
                <a:spcPct val="0"/>
              </a:spcBef>
              <a:spcAft>
                <a:spcPct val="0"/>
              </a:spcAft>
              <a:buNone/>
            </a:pPr>
            <a:r>
              <a:rPr lang="en-US" sz="2400" dirty="0" smtClean="0">
                <a:solidFill>
                  <a:schemeClr val="tx2">
                    <a:lumMod val="75000"/>
                  </a:schemeClr>
                </a:solidFill>
                <a:latin typeface="Calibri" pitchFamily="34" charset="0"/>
              </a:rPr>
              <a:t>Sprains</a:t>
            </a:r>
            <a:r>
              <a:rPr lang="en-US" sz="2400" dirty="0">
                <a:solidFill>
                  <a:schemeClr val="tx2">
                    <a:lumMod val="75000"/>
                  </a:schemeClr>
                </a:solidFill>
                <a:latin typeface="Calibri" pitchFamily="34" charset="0"/>
              </a:rPr>
              <a:t>, strains, and tears was the leading nature of injury and</a:t>
            </a:r>
          </a:p>
          <a:p>
            <a:pPr marL="0" indent="0">
              <a:buNone/>
            </a:pPr>
            <a:r>
              <a:rPr lang="en-US" sz="2400" dirty="0">
                <a:solidFill>
                  <a:schemeClr val="tx2">
                    <a:lumMod val="75000"/>
                  </a:schemeClr>
                </a:solidFill>
                <a:latin typeface="Calibri" pitchFamily="34" charset="0"/>
              </a:rPr>
              <a:t>illness and accounted for 38 percent of the total injury and illness cases requiring days away from </a:t>
            </a:r>
            <a:r>
              <a:rPr lang="en-US" sz="2400" dirty="0" smtClean="0">
                <a:solidFill>
                  <a:schemeClr val="tx2">
                    <a:lumMod val="75000"/>
                  </a:schemeClr>
                </a:solidFill>
                <a:latin typeface="Calibri" pitchFamily="34" charset="0"/>
              </a:rPr>
              <a:t>work.</a:t>
            </a:r>
            <a:endParaRPr lang="en-US" sz="2400" dirty="0">
              <a:solidFill>
                <a:schemeClr val="tx2">
                  <a:lumMod val="75000"/>
                </a:schemeClr>
              </a:solidFill>
              <a:latin typeface="Calibri" pitchFamily="34" charset="0"/>
            </a:endParaRPr>
          </a:p>
          <a:p>
            <a:pPr marL="0" indent="0">
              <a:buNone/>
            </a:pPr>
            <a:endParaRPr lang="en-US" sz="2400" dirty="0">
              <a:solidFill>
                <a:schemeClr val="tx2">
                  <a:lumMod val="75000"/>
                </a:schemeClr>
              </a:solidFill>
              <a:latin typeface="Calibri" pitchFamily="34" charset="0"/>
            </a:endParaRPr>
          </a:p>
        </p:txBody>
      </p:sp>
      <p:sp>
        <p:nvSpPr>
          <p:cNvPr id="4" name="Rectangle 3"/>
          <p:cNvSpPr/>
          <p:nvPr/>
        </p:nvSpPr>
        <p:spPr>
          <a:xfrm>
            <a:off x="685800" y="2971800"/>
            <a:ext cx="8153400" cy="369332"/>
          </a:xfrm>
          <a:prstGeom prst="rect">
            <a:avLst/>
          </a:prstGeom>
        </p:spPr>
        <p:txBody>
          <a:bodyPr wrap="square">
            <a:spAutoFit/>
          </a:bodyPr>
          <a:lstStyle/>
          <a:p>
            <a:r>
              <a:rPr lang="en-US" dirty="0" smtClean="0">
                <a:latin typeface="Times New Roman"/>
              </a:rPr>
              <a:t>.</a:t>
            </a:r>
            <a:endParaRPr lang="en-US" dirty="0"/>
          </a:p>
        </p:txBody>
      </p:sp>
    </p:spTree>
    <p:extLst>
      <p:ext uri="{BB962C8B-B14F-4D97-AF65-F5344CB8AC3E}">
        <p14:creationId xmlns:p14="http://schemas.microsoft.com/office/powerpoint/2010/main" val="76452841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lang="en-US" sz="6600" b="1" spc="0" dirty="0">
                <a:ln>
                  <a:noFill/>
                </a:ln>
                <a:solidFill>
                  <a:srgbClr val="002060"/>
                </a:solidFill>
                <a:effectLst/>
                <a:latin typeface="Trebuchet MS" pitchFamily="34" charset="0"/>
                <a:ea typeface="MS PGothic" pitchFamily="34" charset="-128"/>
                <a:cs typeface="+mj-cs"/>
              </a:rPr>
              <a:t>Diabetes and Diet Recommendations</a:t>
            </a:r>
            <a:endParaRPr lang="en-US" sz="6600" b="1" dirty="0">
              <a:solidFill>
                <a:srgbClr val="002060"/>
              </a:solidFill>
            </a:endParaRPr>
          </a:p>
        </p:txBody>
      </p:sp>
      <p:sp>
        <p:nvSpPr>
          <p:cNvPr id="3" name="Text Placeholder 2"/>
          <p:cNvSpPr>
            <a:spLocks noGrp="1"/>
          </p:cNvSpPr>
          <p:nvPr>
            <p:ph type="body" sz="quarter" idx="10"/>
          </p:nvPr>
        </p:nvSpPr>
        <p:spPr>
          <a:xfrm>
            <a:off x="381000" y="2849383"/>
            <a:ext cx="8382000" cy="3988784"/>
          </a:xfrm>
        </p:spPr>
        <p:txBody>
          <a:bodyPr/>
          <a:lstStyle/>
          <a:p>
            <a:pPr marL="0" lvl="0" indent="-342900" defTabSz="914400" fontAlgn="base">
              <a:lnSpc>
                <a:spcPct val="100000"/>
              </a:lnSpc>
              <a:spcBef>
                <a:spcPts val="0"/>
              </a:spcBef>
              <a:buFont typeface="Arial" pitchFamily="34" charset="0"/>
              <a:buChar char="•"/>
            </a:pPr>
            <a:r>
              <a:rPr lang="en-US" sz="1600" dirty="0">
                <a:solidFill>
                  <a:schemeClr val="tx2">
                    <a:lumMod val="75000"/>
                  </a:schemeClr>
                </a:solidFill>
                <a:effectLst/>
                <a:latin typeface="Trebuchet MS" pitchFamily="34" charset="0"/>
                <a:ea typeface="MS PGothic" pitchFamily="34" charset="-128"/>
              </a:rPr>
              <a:t>ConAgra’s petition proposed that the following two model health claims be allowed on the labels or in the labeling of whole grains and food containing whole grains:</a:t>
            </a:r>
          </a:p>
          <a:p>
            <a:pPr marL="0" lvl="0" indent="-342900" defTabSz="914400" fontAlgn="base">
              <a:lnSpc>
                <a:spcPct val="100000"/>
              </a:lnSpc>
              <a:spcBef>
                <a:spcPts val="0"/>
              </a:spcBef>
              <a:buFont typeface="Arial" pitchFamily="34" charset="0"/>
              <a:buChar char="•"/>
            </a:pPr>
            <a:r>
              <a:rPr lang="en-US" sz="1600" dirty="0">
                <a:solidFill>
                  <a:schemeClr val="tx2">
                    <a:lumMod val="75000"/>
                  </a:schemeClr>
                </a:solidFill>
                <a:effectLst/>
                <a:latin typeface="Trebuchet MS" pitchFamily="34" charset="0"/>
                <a:ea typeface="MS PGothic" pitchFamily="34" charset="-128"/>
              </a:rPr>
              <a:t>(1)    Scientific evidence suggests, but does not prove, that </a:t>
            </a:r>
            <a:r>
              <a:rPr lang="en-US" sz="1600" dirty="0">
                <a:solidFill>
                  <a:srgbClr val="FFCCFF"/>
                </a:solidFill>
                <a:effectLst/>
                <a:latin typeface="Trebuchet MS" pitchFamily="34" charset="0"/>
                <a:ea typeface="MS PGothic" pitchFamily="34" charset="-128"/>
              </a:rPr>
              <a:t>diets low in saturated fat </a:t>
            </a:r>
            <a:r>
              <a:rPr lang="en-US" sz="1600" dirty="0">
                <a:solidFill>
                  <a:schemeClr val="tx2">
                    <a:lumMod val="75000"/>
                  </a:schemeClr>
                </a:solidFill>
                <a:effectLst/>
                <a:latin typeface="Trebuchet MS" pitchFamily="34" charset="0"/>
                <a:ea typeface="MS PGothic" pitchFamily="34" charset="-128"/>
              </a:rPr>
              <a:t>and cholesterol that include three servings (48 grams) of whole grains per day may reduce the risk of diabetes mellitus type 2.</a:t>
            </a:r>
          </a:p>
          <a:p>
            <a:pPr marL="0" lvl="0" indent="-342900" defTabSz="914400" fontAlgn="base">
              <a:lnSpc>
                <a:spcPct val="100000"/>
              </a:lnSpc>
              <a:spcBef>
                <a:spcPts val="0"/>
              </a:spcBef>
              <a:buFont typeface="Arial" pitchFamily="34" charset="0"/>
              <a:buChar char="•"/>
            </a:pPr>
            <a:r>
              <a:rPr lang="en-US" sz="1600" dirty="0">
                <a:solidFill>
                  <a:schemeClr val="tx2">
                    <a:lumMod val="75000"/>
                  </a:schemeClr>
                </a:solidFill>
                <a:effectLst/>
                <a:latin typeface="Trebuchet MS" pitchFamily="34" charset="0"/>
                <a:ea typeface="MS PGothic" pitchFamily="34" charset="-128"/>
              </a:rPr>
              <a:t>(2)    Scientific evidence suggests, but does not prove, that </a:t>
            </a:r>
            <a:r>
              <a:rPr lang="en-US" sz="1600" dirty="0">
                <a:solidFill>
                  <a:srgbClr val="FFCCFF"/>
                </a:solidFill>
                <a:effectLst/>
                <a:latin typeface="Trebuchet MS" pitchFamily="34" charset="0"/>
                <a:ea typeface="MS PGothic" pitchFamily="34" charset="-128"/>
              </a:rPr>
              <a:t>whole grains </a:t>
            </a:r>
            <a:r>
              <a:rPr lang="en-US" sz="1600" dirty="0">
                <a:solidFill>
                  <a:schemeClr val="tx2">
                    <a:lumMod val="75000"/>
                  </a:schemeClr>
                </a:solidFill>
                <a:effectLst/>
                <a:latin typeface="Trebuchet MS" pitchFamily="34" charset="0"/>
                <a:ea typeface="MS PGothic" pitchFamily="34" charset="-128"/>
              </a:rPr>
              <a:t>(three servings or 48 grams per day), as part of a low saturated fat, low cholesterol diet, may reduce the risk of diabetes mellitus type 2.</a:t>
            </a:r>
          </a:p>
          <a:p>
            <a:pPr marL="0" lvl="0" indent="-342900" defTabSz="914400" fontAlgn="base">
              <a:lnSpc>
                <a:spcPct val="100000"/>
              </a:lnSpc>
              <a:spcBef>
                <a:spcPts val="0"/>
              </a:spcBef>
              <a:buFont typeface="Arial" pitchFamily="34" charset="0"/>
              <a:buChar char="•"/>
            </a:pPr>
            <a:r>
              <a:rPr lang="en-US" sz="1600" dirty="0">
                <a:solidFill>
                  <a:srgbClr val="FFCCFF"/>
                </a:solidFill>
                <a:effectLst/>
                <a:latin typeface="Trebuchet MS" pitchFamily="34" charset="0"/>
                <a:ea typeface="MS PGothic" pitchFamily="34" charset="-128"/>
              </a:rPr>
              <a:t>FDA concluded that the proposed model claims must be further qualified to prevent them from misleading consumers</a:t>
            </a:r>
            <a:r>
              <a:rPr lang="en-US" sz="1600" dirty="0">
                <a:solidFill>
                  <a:schemeClr val="tx2">
                    <a:lumMod val="75000"/>
                  </a:schemeClr>
                </a:solidFill>
                <a:effectLst/>
                <a:latin typeface="Trebuchet MS" pitchFamily="34" charset="0"/>
                <a:ea typeface="MS PGothic" pitchFamily="34" charset="-128"/>
              </a:rPr>
              <a:t>.   The agency revised the claims to state as follows:</a:t>
            </a:r>
          </a:p>
          <a:p>
            <a:pPr marL="0" lvl="0" indent="-342900" defTabSz="914400" fontAlgn="base">
              <a:lnSpc>
                <a:spcPct val="100000"/>
              </a:lnSpc>
              <a:spcBef>
                <a:spcPts val="0"/>
              </a:spcBef>
              <a:buFont typeface="Arial" pitchFamily="34" charset="0"/>
              <a:buChar char="•"/>
            </a:pPr>
            <a:r>
              <a:rPr lang="en-US" sz="1600" dirty="0">
                <a:solidFill>
                  <a:schemeClr val="tx2">
                    <a:lumMod val="75000"/>
                  </a:schemeClr>
                </a:solidFill>
                <a:effectLst/>
                <a:latin typeface="Trebuchet MS" pitchFamily="34" charset="0"/>
                <a:ea typeface="MS PGothic" pitchFamily="34" charset="-128"/>
              </a:rPr>
              <a:t>(1)    Whole grains may reduce the risk of type 2 diabetes, although the FDA has concluded that there is </a:t>
            </a:r>
            <a:r>
              <a:rPr lang="en-US" sz="1600" dirty="0">
                <a:solidFill>
                  <a:srgbClr val="FFCCFF"/>
                </a:solidFill>
                <a:effectLst/>
                <a:latin typeface="Trebuchet MS" pitchFamily="34" charset="0"/>
                <a:ea typeface="MS PGothic" pitchFamily="34" charset="-128"/>
              </a:rPr>
              <a:t>very limited scientific evidence for this claim</a:t>
            </a:r>
            <a:r>
              <a:rPr lang="en-US" sz="1600" dirty="0">
                <a:solidFill>
                  <a:schemeClr val="tx2">
                    <a:lumMod val="75000"/>
                  </a:schemeClr>
                </a:solidFill>
                <a:effectLst/>
                <a:latin typeface="Trebuchet MS" pitchFamily="34" charset="0"/>
                <a:ea typeface="MS PGothic" pitchFamily="34" charset="-128"/>
              </a:rPr>
              <a:t>.</a:t>
            </a:r>
          </a:p>
          <a:p>
            <a:pPr marL="0" lvl="0" indent="-342900" defTabSz="914400" fontAlgn="base">
              <a:lnSpc>
                <a:spcPct val="100000"/>
              </a:lnSpc>
              <a:spcBef>
                <a:spcPts val="0"/>
              </a:spcBef>
              <a:buFont typeface="Arial" pitchFamily="34" charset="0"/>
              <a:buChar char="•"/>
            </a:pPr>
            <a:r>
              <a:rPr lang="en-US" sz="1600" dirty="0">
                <a:solidFill>
                  <a:schemeClr val="tx2">
                    <a:lumMod val="75000"/>
                  </a:schemeClr>
                </a:solidFill>
                <a:effectLst/>
                <a:latin typeface="Trebuchet MS" pitchFamily="34" charset="0"/>
                <a:ea typeface="MS PGothic" pitchFamily="34" charset="-128"/>
              </a:rPr>
              <a:t>(2)     Whole grains may reduce the risk of type 2 diabetes. FDA has concluded that there is very limited scientific evidence for this claim.</a:t>
            </a:r>
          </a:p>
          <a:p>
            <a:endParaRPr lang="en-US" dirty="0">
              <a:solidFill>
                <a:schemeClr val="tx2">
                  <a:lumMod val="75000"/>
                </a:schemeClr>
              </a:solidFill>
            </a:endParaRPr>
          </a:p>
        </p:txBody>
      </p:sp>
    </p:spTree>
    <p:extLst>
      <p:ext uri="{BB962C8B-B14F-4D97-AF65-F5344CB8AC3E}">
        <p14:creationId xmlns:p14="http://schemas.microsoft.com/office/powerpoint/2010/main" val="251828533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528" y="838200"/>
            <a:ext cx="8382000" cy="914096"/>
          </a:xfrm>
        </p:spPr>
        <p:txBody>
          <a:bodyPr/>
          <a:lstStyle/>
          <a:p>
            <a:r>
              <a:rPr lang="en-US" sz="6600" b="1" spc="0" dirty="0">
                <a:ln>
                  <a:noFill/>
                </a:ln>
                <a:solidFill>
                  <a:srgbClr val="002060"/>
                </a:solidFill>
                <a:effectLst/>
                <a:latin typeface="Trebuchet MS" pitchFamily="34" charset="0"/>
                <a:ea typeface="MS PGothic" pitchFamily="34" charset="-128"/>
              </a:rPr>
              <a:t>Gluten Sensitivity</a:t>
            </a:r>
            <a:endParaRPr lang="en-US" sz="6600" dirty="0">
              <a:solidFill>
                <a:srgbClr val="002060"/>
              </a:solidFill>
            </a:endParaRPr>
          </a:p>
        </p:txBody>
      </p:sp>
      <p:sp>
        <p:nvSpPr>
          <p:cNvPr id="3" name="Text Placeholder 2"/>
          <p:cNvSpPr>
            <a:spLocks noGrp="1"/>
          </p:cNvSpPr>
          <p:nvPr>
            <p:ph type="body" sz="quarter" idx="10"/>
          </p:nvPr>
        </p:nvSpPr>
        <p:spPr>
          <a:xfrm>
            <a:off x="381000" y="2897688"/>
            <a:ext cx="8382000" cy="3533275"/>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Allergies</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Autism</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Ulcerative Colitis</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Depression</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Constipation</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IBS</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Fibromyalgia</a:t>
            </a:r>
            <a:endParaRPr lang="en-US" dirty="0">
              <a:solidFill>
                <a:schemeClr val="tx2">
                  <a:lumMod val="75000"/>
                </a:schemeClr>
              </a:solidFill>
            </a:endParaRPr>
          </a:p>
        </p:txBody>
      </p:sp>
      <p:sp>
        <p:nvSpPr>
          <p:cNvPr id="4" name="Rectangle 3"/>
          <p:cNvSpPr/>
          <p:nvPr/>
        </p:nvSpPr>
        <p:spPr>
          <a:xfrm>
            <a:off x="5181600" y="2832970"/>
            <a:ext cx="4572000" cy="3108543"/>
          </a:xfrm>
          <a:prstGeom prst="rect">
            <a:avLst/>
          </a:prstGeom>
        </p:spPr>
        <p:txBody>
          <a:bodyPr>
            <a:spAutoFit/>
          </a:bodyPr>
          <a:lstStyle/>
          <a:p>
            <a:pPr marL="342900" lvl="0" indent="-342900">
              <a:spcBef>
                <a:spcPct val="20000"/>
              </a:spcBef>
              <a:buFont typeface="Arial" pitchFamily="34" charset="0"/>
              <a:buChar char="•"/>
            </a:pPr>
            <a:r>
              <a:rPr lang="en-US" sz="2800" dirty="0">
                <a:solidFill>
                  <a:schemeClr val="tx2">
                    <a:lumMod val="75000"/>
                  </a:schemeClr>
                </a:solidFill>
                <a:latin typeface="Trebuchet MS" pitchFamily="34" charset="0"/>
              </a:rPr>
              <a:t>Diabetes</a:t>
            </a:r>
          </a:p>
          <a:p>
            <a:pPr marL="342900" lvl="0" indent="-342900">
              <a:spcBef>
                <a:spcPct val="20000"/>
              </a:spcBef>
              <a:buFont typeface="Arial" pitchFamily="34" charset="0"/>
              <a:buChar char="•"/>
            </a:pPr>
            <a:r>
              <a:rPr lang="en-US" sz="2800" dirty="0">
                <a:solidFill>
                  <a:schemeClr val="tx2">
                    <a:lumMod val="75000"/>
                  </a:schemeClr>
                </a:solidFill>
                <a:latin typeface="Trebuchet MS" pitchFamily="34" charset="0"/>
              </a:rPr>
              <a:t>Obesity</a:t>
            </a:r>
          </a:p>
          <a:p>
            <a:pPr marL="342900" lvl="0" indent="-342900">
              <a:spcBef>
                <a:spcPct val="20000"/>
              </a:spcBef>
              <a:buFont typeface="Arial" pitchFamily="34" charset="0"/>
              <a:buChar char="•"/>
            </a:pPr>
            <a:r>
              <a:rPr lang="en-US" sz="2800" dirty="0">
                <a:solidFill>
                  <a:schemeClr val="tx2">
                    <a:lumMod val="75000"/>
                  </a:schemeClr>
                </a:solidFill>
                <a:latin typeface="Trebuchet MS" pitchFamily="34" charset="0"/>
              </a:rPr>
              <a:t>Rheumatoid Arthritis</a:t>
            </a:r>
          </a:p>
          <a:p>
            <a:pPr marL="342900" lvl="0" indent="-342900">
              <a:spcBef>
                <a:spcPct val="20000"/>
              </a:spcBef>
              <a:buFont typeface="Arial" pitchFamily="34" charset="0"/>
              <a:buChar char="•"/>
            </a:pPr>
            <a:r>
              <a:rPr lang="en-US" sz="2800" dirty="0">
                <a:solidFill>
                  <a:schemeClr val="tx2">
                    <a:lumMod val="75000"/>
                  </a:schemeClr>
                </a:solidFill>
                <a:latin typeface="Trebuchet MS" pitchFamily="34" charset="0"/>
              </a:rPr>
              <a:t>Premature aging</a:t>
            </a:r>
          </a:p>
          <a:p>
            <a:pPr marL="342900" lvl="0" indent="-342900">
              <a:spcBef>
                <a:spcPct val="20000"/>
              </a:spcBef>
              <a:buFont typeface="Arial" pitchFamily="34" charset="0"/>
              <a:buChar char="•"/>
            </a:pPr>
            <a:r>
              <a:rPr lang="en-US" sz="2800" dirty="0">
                <a:solidFill>
                  <a:schemeClr val="tx2">
                    <a:lumMod val="75000"/>
                  </a:schemeClr>
                </a:solidFill>
                <a:latin typeface="Trebuchet MS" pitchFamily="34" charset="0"/>
              </a:rPr>
              <a:t>Heart Disease</a:t>
            </a:r>
          </a:p>
          <a:p>
            <a:pPr marL="342900" lvl="0" indent="-342900">
              <a:spcBef>
                <a:spcPct val="20000"/>
              </a:spcBef>
              <a:buFont typeface="Arial" pitchFamily="34" charset="0"/>
              <a:buChar char="•"/>
            </a:pPr>
            <a:r>
              <a:rPr lang="en-US" sz="2800" dirty="0">
                <a:solidFill>
                  <a:schemeClr val="tx2">
                    <a:lumMod val="75000"/>
                  </a:schemeClr>
                </a:solidFill>
                <a:latin typeface="Trebuchet MS" pitchFamily="34" charset="0"/>
              </a:rPr>
              <a:t>Dementia</a:t>
            </a:r>
          </a:p>
        </p:txBody>
      </p:sp>
    </p:spTree>
    <p:extLst>
      <p:ext uri="{BB962C8B-B14F-4D97-AF65-F5344CB8AC3E}">
        <p14:creationId xmlns:p14="http://schemas.microsoft.com/office/powerpoint/2010/main" val="55128682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096" y="284404"/>
            <a:ext cx="8382000" cy="3434786"/>
          </a:xfrm>
        </p:spPr>
        <p:txBody>
          <a:bodyPr/>
          <a:lstStyle/>
          <a:p>
            <a:r>
              <a:rPr lang="en-US" sz="4000" b="1" spc="0" dirty="0">
                <a:ln>
                  <a:noFill/>
                </a:ln>
                <a:solidFill>
                  <a:srgbClr val="002060"/>
                </a:solidFill>
                <a:effectLst/>
                <a:latin typeface="Trebuchet MS" pitchFamily="34" charset="0"/>
                <a:ea typeface="MS PGothic" pitchFamily="34" charset="-128"/>
              </a:rPr>
              <a:t>What is not listed on your Food </a:t>
            </a:r>
            <a:r>
              <a:rPr lang="en-US" sz="4000" b="1" spc="0" dirty="0" smtClean="0">
                <a:ln>
                  <a:noFill/>
                </a:ln>
                <a:solidFill>
                  <a:srgbClr val="002060"/>
                </a:solidFill>
                <a:effectLst/>
                <a:latin typeface="Trebuchet MS" pitchFamily="34" charset="0"/>
                <a:ea typeface="MS PGothic" pitchFamily="34" charset="-128"/>
              </a:rPr>
              <a:t>Labels</a:t>
            </a:r>
            <a:r>
              <a:rPr lang="en-US" sz="4000" spc="0" dirty="0">
                <a:ln>
                  <a:noFill/>
                </a:ln>
                <a:solidFill>
                  <a:srgbClr val="002060"/>
                </a:solidFill>
                <a:effectLst/>
                <a:latin typeface="Trebuchet MS" pitchFamily="34" charset="0"/>
                <a:ea typeface="MS PGothic" pitchFamily="34" charset="-128"/>
              </a:rPr>
              <a:t/>
            </a:r>
            <a:br>
              <a:rPr lang="en-US" sz="4000" spc="0" dirty="0">
                <a:ln>
                  <a:noFill/>
                </a:ln>
                <a:solidFill>
                  <a:srgbClr val="002060"/>
                </a:solidFill>
                <a:effectLst/>
                <a:latin typeface="Trebuchet MS" pitchFamily="34" charset="0"/>
                <a:ea typeface="MS PGothic" pitchFamily="34" charset="-128"/>
              </a:rPr>
            </a:br>
            <a:r>
              <a:rPr lang="en-US" sz="4000" spc="0" dirty="0" smtClean="0">
                <a:ln>
                  <a:noFill/>
                </a:ln>
                <a:solidFill>
                  <a:srgbClr val="002060"/>
                </a:solidFill>
                <a:effectLst/>
                <a:latin typeface="Trebuchet MS" pitchFamily="34" charset="0"/>
                <a:ea typeface="MS PGothic" pitchFamily="34" charset="-128"/>
              </a:rPr>
              <a:t/>
            </a:r>
            <a:br>
              <a:rPr lang="en-US" sz="4000" spc="0" dirty="0" smtClean="0">
                <a:ln>
                  <a:noFill/>
                </a:ln>
                <a:solidFill>
                  <a:srgbClr val="002060"/>
                </a:solidFill>
                <a:effectLst/>
                <a:latin typeface="Trebuchet MS" pitchFamily="34" charset="0"/>
                <a:ea typeface="MS PGothic" pitchFamily="34" charset="-128"/>
              </a:rPr>
            </a:br>
            <a:r>
              <a:rPr lang="en-US" sz="4000" spc="0" dirty="0">
                <a:ln>
                  <a:noFill/>
                </a:ln>
                <a:solidFill>
                  <a:srgbClr val="002060"/>
                </a:solidFill>
                <a:effectLst/>
                <a:latin typeface="Trebuchet MS" pitchFamily="34" charset="0"/>
                <a:ea typeface="MS PGothic" pitchFamily="34" charset="-128"/>
              </a:rPr>
              <a:t/>
            </a:r>
            <a:br>
              <a:rPr lang="en-US" sz="4000" spc="0" dirty="0">
                <a:ln>
                  <a:noFill/>
                </a:ln>
                <a:solidFill>
                  <a:srgbClr val="002060"/>
                </a:solidFill>
                <a:effectLst/>
                <a:latin typeface="Trebuchet MS" pitchFamily="34" charset="0"/>
                <a:ea typeface="MS PGothic" pitchFamily="34" charset="-128"/>
              </a:rPr>
            </a:br>
            <a:r>
              <a:rPr lang="en-US" sz="4000" spc="0" dirty="0" smtClean="0">
                <a:ln>
                  <a:noFill/>
                </a:ln>
                <a:solidFill>
                  <a:srgbClr val="002060"/>
                </a:solidFill>
                <a:effectLst/>
                <a:latin typeface="Trebuchet MS" pitchFamily="34" charset="0"/>
                <a:ea typeface="MS PGothic" pitchFamily="34" charset="-128"/>
              </a:rPr>
              <a:t/>
            </a:r>
            <a:br>
              <a:rPr lang="en-US" sz="4000" spc="0" dirty="0" smtClean="0">
                <a:ln>
                  <a:noFill/>
                </a:ln>
                <a:solidFill>
                  <a:srgbClr val="002060"/>
                </a:solidFill>
                <a:effectLst/>
                <a:latin typeface="Trebuchet MS" pitchFamily="34" charset="0"/>
                <a:ea typeface="MS PGothic" pitchFamily="34" charset="-128"/>
              </a:rPr>
            </a:br>
            <a:endParaRPr lang="en-US" dirty="0">
              <a:solidFill>
                <a:srgbClr val="002060"/>
              </a:solidFill>
            </a:endParaRPr>
          </a:p>
        </p:txBody>
      </p:sp>
      <p:sp>
        <p:nvSpPr>
          <p:cNvPr id="3" name="Text Placeholder 2"/>
          <p:cNvSpPr>
            <a:spLocks noGrp="1"/>
          </p:cNvSpPr>
          <p:nvPr>
            <p:ph type="body" sz="quarter" idx="10"/>
          </p:nvPr>
        </p:nvSpPr>
        <p:spPr>
          <a:xfrm>
            <a:off x="609600" y="1447800"/>
            <a:ext cx="8382000" cy="443198"/>
          </a:xfrm>
        </p:spPr>
        <p:txBody>
          <a:bodyPr/>
          <a:lstStyle/>
          <a:p>
            <a:r>
              <a:rPr lang="en-US" dirty="0" smtClean="0"/>
              <a:t>Genetically Modified Foods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4078" y="3204713"/>
            <a:ext cx="3468215" cy="2814783"/>
          </a:xfrm>
          <a:prstGeom prst="rect">
            <a:avLst/>
          </a:prstGeom>
          <a:ln>
            <a:noFill/>
          </a:ln>
          <a:effectLst>
            <a:softEdge rad="112500"/>
          </a:effectLst>
        </p:spPr>
      </p:pic>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15119" y="2966661"/>
            <a:ext cx="4320085" cy="3290888"/>
          </a:xfrm>
          <a:prstGeom prst="rect">
            <a:avLst/>
          </a:prstGeom>
          <a:noFill/>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977791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664797"/>
          </a:xfrm>
        </p:spPr>
        <p:txBody>
          <a:bodyPr/>
          <a:lstStyle/>
          <a:p>
            <a:r>
              <a:rPr lang="en-US" b="1" spc="0" dirty="0" smtClean="0">
                <a:ln>
                  <a:noFill/>
                </a:ln>
                <a:solidFill>
                  <a:srgbClr val="002060"/>
                </a:solidFill>
                <a:effectLst/>
                <a:latin typeface="Trebuchet MS" pitchFamily="34" charset="0"/>
                <a:ea typeface="MS PGothic" pitchFamily="34" charset="-128"/>
              </a:rPr>
              <a:t>Genetically Modified Foods</a:t>
            </a:r>
            <a:endParaRPr lang="en-US" dirty="0"/>
          </a:p>
        </p:txBody>
      </p:sp>
      <p:sp>
        <p:nvSpPr>
          <p:cNvPr id="3" name="Text Placeholder 2"/>
          <p:cNvSpPr>
            <a:spLocks noGrp="1"/>
          </p:cNvSpPr>
          <p:nvPr>
            <p:ph type="body" sz="quarter" idx="10"/>
          </p:nvPr>
        </p:nvSpPr>
        <p:spPr>
          <a:xfrm>
            <a:off x="457200" y="2819400"/>
            <a:ext cx="8382000" cy="3834896"/>
          </a:xfrm>
        </p:spPr>
        <p:txBody>
          <a:bodyPr/>
          <a:lstStyle/>
          <a:p>
            <a:r>
              <a:rPr lang="en-US" sz="2400" b="1" dirty="0">
                <a:solidFill>
                  <a:schemeClr val="tx2">
                    <a:lumMod val="75000"/>
                  </a:schemeClr>
                </a:solidFill>
              </a:rPr>
              <a:t>The American Academy of Environmental Medicine (AAEM)</a:t>
            </a:r>
            <a:r>
              <a:rPr lang="en-US" sz="2400" dirty="0">
                <a:solidFill>
                  <a:schemeClr val="tx2">
                    <a:lumMod val="75000"/>
                  </a:schemeClr>
                </a:solidFill>
              </a:rPr>
              <a:t> </a:t>
            </a:r>
            <a:r>
              <a:rPr lang="en-US" sz="2400" dirty="0" smtClean="0">
                <a:solidFill>
                  <a:schemeClr val="tx2">
                    <a:lumMod val="75000"/>
                  </a:schemeClr>
                </a:solidFill>
              </a:rPr>
              <a:t>reported </a:t>
            </a:r>
            <a:r>
              <a:rPr lang="en-US" sz="2400" dirty="0">
                <a:solidFill>
                  <a:schemeClr val="tx2">
                    <a:lumMod val="75000"/>
                  </a:schemeClr>
                </a:solidFill>
              </a:rPr>
              <a:t>that “Several animal studies indicate serious health risks associated with GM </a:t>
            </a:r>
            <a:r>
              <a:rPr lang="en-US" sz="2400" dirty="0" smtClean="0">
                <a:solidFill>
                  <a:schemeClr val="tx2">
                    <a:lumMod val="75000"/>
                  </a:schemeClr>
                </a:solidFill>
              </a:rPr>
              <a:t>food:</a:t>
            </a:r>
          </a:p>
          <a:p>
            <a:pPr lvl="1"/>
            <a:r>
              <a:rPr lang="en-US" sz="2000" dirty="0">
                <a:solidFill>
                  <a:schemeClr val="tx2">
                    <a:lumMod val="75000"/>
                  </a:schemeClr>
                </a:solidFill>
              </a:rPr>
              <a:t>I</a:t>
            </a:r>
            <a:r>
              <a:rPr lang="en-US" sz="2000" dirty="0" smtClean="0">
                <a:solidFill>
                  <a:schemeClr val="tx2">
                    <a:lumMod val="75000"/>
                  </a:schemeClr>
                </a:solidFill>
              </a:rPr>
              <a:t>nfertility</a:t>
            </a:r>
            <a:r>
              <a:rPr lang="en-US" sz="2000" dirty="0">
                <a:solidFill>
                  <a:schemeClr val="tx2">
                    <a:lumMod val="75000"/>
                  </a:schemeClr>
                </a:solidFill>
              </a:rPr>
              <a:t>, </a:t>
            </a:r>
            <a:endParaRPr lang="en-US" sz="2000" dirty="0" smtClean="0">
              <a:solidFill>
                <a:schemeClr val="tx2">
                  <a:lumMod val="75000"/>
                </a:schemeClr>
              </a:solidFill>
            </a:endParaRPr>
          </a:p>
          <a:p>
            <a:pPr lvl="1"/>
            <a:r>
              <a:rPr lang="en-US" sz="2000" dirty="0">
                <a:solidFill>
                  <a:schemeClr val="tx2">
                    <a:lumMod val="75000"/>
                  </a:schemeClr>
                </a:solidFill>
              </a:rPr>
              <a:t>I</a:t>
            </a:r>
            <a:r>
              <a:rPr lang="en-US" sz="2000" dirty="0" smtClean="0">
                <a:solidFill>
                  <a:schemeClr val="tx2">
                    <a:lumMod val="75000"/>
                  </a:schemeClr>
                </a:solidFill>
              </a:rPr>
              <a:t>mmune </a:t>
            </a:r>
            <a:r>
              <a:rPr lang="en-US" sz="2000" dirty="0">
                <a:solidFill>
                  <a:schemeClr val="tx2">
                    <a:lumMod val="75000"/>
                  </a:schemeClr>
                </a:solidFill>
              </a:rPr>
              <a:t>problems</a:t>
            </a:r>
            <a:r>
              <a:rPr lang="en-US" sz="2000" dirty="0" smtClean="0">
                <a:solidFill>
                  <a:schemeClr val="tx2">
                    <a:lumMod val="75000"/>
                  </a:schemeClr>
                </a:solidFill>
              </a:rPr>
              <a:t>,</a:t>
            </a:r>
          </a:p>
          <a:p>
            <a:pPr lvl="1"/>
            <a:r>
              <a:rPr lang="en-US" sz="2000" dirty="0">
                <a:solidFill>
                  <a:schemeClr val="tx2">
                    <a:lumMod val="75000"/>
                  </a:schemeClr>
                </a:solidFill>
              </a:rPr>
              <a:t>A</a:t>
            </a:r>
            <a:r>
              <a:rPr lang="en-US" sz="2000" dirty="0" smtClean="0">
                <a:solidFill>
                  <a:schemeClr val="tx2">
                    <a:lumMod val="75000"/>
                  </a:schemeClr>
                </a:solidFill>
              </a:rPr>
              <a:t>ccelerated aging, </a:t>
            </a:r>
          </a:p>
          <a:p>
            <a:pPr lvl="1"/>
            <a:r>
              <a:rPr lang="en-US" sz="2000" dirty="0">
                <a:solidFill>
                  <a:schemeClr val="tx2">
                    <a:lumMod val="75000"/>
                  </a:schemeClr>
                </a:solidFill>
              </a:rPr>
              <a:t>F</a:t>
            </a:r>
            <a:r>
              <a:rPr lang="en-US" sz="2000" dirty="0" smtClean="0">
                <a:solidFill>
                  <a:schemeClr val="tx2">
                    <a:lumMod val="75000"/>
                  </a:schemeClr>
                </a:solidFill>
              </a:rPr>
              <a:t>aulty </a:t>
            </a:r>
            <a:r>
              <a:rPr lang="en-US" sz="2000" dirty="0">
                <a:solidFill>
                  <a:schemeClr val="tx2">
                    <a:lumMod val="75000"/>
                  </a:schemeClr>
                </a:solidFill>
              </a:rPr>
              <a:t>insulin </a:t>
            </a:r>
            <a:r>
              <a:rPr lang="en-US" sz="2000" dirty="0" smtClean="0">
                <a:solidFill>
                  <a:schemeClr val="tx2">
                    <a:lumMod val="75000"/>
                  </a:schemeClr>
                </a:solidFill>
              </a:rPr>
              <a:t>regulation</a:t>
            </a:r>
            <a:endParaRPr lang="en-US" sz="2000" dirty="0">
              <a:solidFill>
                <a:schemeClr val="tx2">
                  <a:lumMod val="75000"/>
                </a:schemeClr>
              </a:solidFill>
            </a:endParaRPr>
          </a:p>
          <a:p>
            <a:pPr lvl="1"/>
            <a:r>
              <a:rPr lang="en-US" sz="2000" dirty="0" smtClean="0">
                <a:solidFill>
                  <a:schemeClr val="tx2">
                    <a:lumMod val="75000"/>
                  </a:schemeClr>
                </a:solidFill>
              </a:rPr>
              <a:t>Changes </a:t>
            </a:r>
            <a:r>
              <a:rPr lang="en-US" sz="2000" dirty="0">
                <a:solidFill>
                  <a:schemeClr val="tx2">
                    <a:lumMod val="75000"/>
                  </a:schemeClr>
                </a:solidFill>
              </a:rPr>
              <a:t>in major organs and the gastrointestinal system. </a:t>
            </a:r>
            <a:endParaRPr lang="en-US" sz="2000" dirty="0" smtClean="0">
              <a:solidFill>
                <a:schemeClr val="tx2">
                  <a:lumMod val="75000"/>
                </a:schemeClr>
              </a:solidFill>
            </a:endParaRPr>
          </a:p>
          <a:p>
            <a:endParaRPr lang="en-US" sz="2400" dirty="0" smtClean="0">
              <a:solidFill>
                <a:schemeClr val="tx2">
                  <a:lumMod val="75000"/>
                </a:schemeClr>
              </a:solidFill>
            </a:endParaRPr>
          </a:p>
          <a:p>
            <a:r>
              <a:rPr lang="en-US" sz="2400" dirty="0" smtClean="0">
                <a:solidFill>
                  <a:schemeClr val="tx2">
                    <a:lumMod val="75000"/>
                  </a:schemeClr>
                </a:solidFill>
              </a:rPr>
              <a:t>The </a:t>
            </a:r>
            <a:r>
              <a:rPr lang="en-US" sz="2400" dirty="0">
                <a:solidFill>
                  <a:schemeClr val="tx2">
                    <a:lumMod val="75000"/>
                  </a:schemeClr>
                </a:solidFill>
              </a:rPr>
              <a:t>AAEM asked physicians to advise patients to avoid GM foods. </a:t>
            </a:r>
          </a:p>
        </p:txBody>
      </p:sp>
    </p:spTree>
    <p:extLst>
      <p:ext uri="{BB962C8B-B14F-4D97-AF65-F5344CB8AC3E}">
        <p14:creationId xmlns:p14="http://schemas.microsoft.com/office/powerpoint/2010/main" val="251112465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82000" cy="664797"/>
          </a:xfrm>
        </p:spPr>
        <p:txBody>
          <a:bodyPr/>
          <a:lstStyle/>
          <a:p>
            <a:r>
              <a:rPr lang="en-US" b="1" spc="0" dirty="0">
                <a:ln>
                  <a:noFill/>
                </a:ln>
                <a:solidFill>
                  <a:srgbClr val="002060"/>
                </a:solidFill>
                <a:effectLst/>
                <a:latin typeface="Trebuchet MS" pitchFamily="34" charset="0"/>
                <a:ea typeface="MS PGothic" pitchFamily="34" charset="-128"/>
              </a:rPr>
              <a:t>Genetically Modified Foods</a:t>
            </a:r>
            <a:endParaRPr lang="en-US" dirty="0"/>
          </a:p>
        </p:txBody>
      </p:sp>
      <p:sp>
        <p:nvSpPr>
          <p:cNvPr id="3" name="Text Placeholder 2"/>
          <p:cNvSpPr>
            <a:spLocks noGrp="1"/>
          </p:cNvSpPr>
          <p:nvPr>
            <p:ph type="body" sz="quarter" idx="10"/>
          </p:nvPr>
        </p:nvSpPr>
        <p:spPr>
          <a:xfrm>
            <a:off x="228600" y="3124200"/>
            <a:ext cx="8382000" cy="3884140"/>
          </a:xfrm>
        </p:spPr>
        <p:txBody>
          <a:bodyPr/>
          <a:lstStyle/>
          <a:p>
            <a:r>
              <a:rPr lang="en-US" sz="2800" b="1" dirty="0">
                <a:solidFill>
                  <a:schemeClr val="tx2">
                    <a:lumMod val="75000"/>
                  </a:schemeClr>
                </a:solidFill>
              </a:rPr>
              <a:t>FDA scientists</a:t>
            </a:r>
            <a:r>
              <a:rPr lang="en-US" sz="2800" dirty="0">
                <a:solidFill>
                  <a:schemeClr val="tx2">
                    <a:lumMod val="75000"/>
                  </a:schemeClr>
                </a:solidFill>
              </a:rPr>
              <a:t> had repeatedly warned that GM foods can create unpredictable, hard-to-detect side effects, including allergies, toxins, new diseases, and nutritional </a:t>
            </a:r>
            <a:r>
              <a:rPr lang="en-US" sz="2800" dirty="0" smtClean="0">
                <a:solidFill>
                  <a:schemeClr val="tx2">
                    <a:lumMod val="75000"/>
                  </a:schemeClr>
                </a:solidFill>
              </a:rPr>
              <a:t>problems.</a:t>
            </a:r>
          </a:p>
          <a:p>
            <a:r>
              <a:rPr lang="en-US" sz="2800" dirty="0" smtClean="0">
                <a:solidFill>
                  <a:schemeClr val="tx2">
                    <a:lumMod val="75000"/>
                  </a:schemeClr>
                </a:solidFill>
              </a:rPr>
              <a:t>There is evidence that reveals GMOs have a role in Gastrointestinal problems, gluten sensitivity, autism and more. </a:t>
            </a:r>
          </a:p>
          <a:p>
            <a:pPr marL="0" indent="0">
              <a:buNone/>
            </a:pPr>
            <a:endParaRPr lang="en-US" dirty="0" smtClean="0"/>
          </a:p>
          <a:p>
            <a:endParaRPr lang="en-US" dirty="0"/>
          </a:p>
        </p:txBody>
      </p:sp>
    </p:spTree>
    <p:extLst>
      <p:ext uri="{BB962C8B-B14F-4D97-AF65-F5344CB8AC3E}">
        <p14:creationId xmlns:p14="http://schemas.microsoft.com/office/powerpoint/2010/main" val="421215270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45178"/>
            <a:ext cx="8382000" cy="997196"/>
          </a:xfrm>
        </p:spPr>
        <p:txBody>
          <a:bodyPr/>
          <a:lstStyle/>
          <a:p>
            <a:r>
              <a:rPr lang="en-US" sz="7200" b="1" dirty="0" smtClean="0">
                <a:solidFill>
                  <a:srgbClr val="002060"/>
                </a:solidFill>
              </a:rPr>
              <a:t>Factory Farming</a:t>
            </a:r>
            <a:endParaRPr lang="en-US" sz="7200" b="1" dirty="0">
              <a:solidFill>
                <a:srgbClr val="002060"/>
              </a:solidFill>
            </a:endParaRPr>
          </a:p>
        </p:txBody>
      </p:sp>
      <p:sp>
        <p:nvSpPr>
          <p:cNvPr id="3" name="Text Placeholder 2"/>
          <p:cNvSpPr>
            <a:spLocks noGrp="1"/>
          </p:cNvSpPr>
          <p:nvPr>
            <p:ph type="body" sz="quarter" idx="10"/>
          </p:nvPr>
        </p:nvSpPr>
        <p:spPr/>
        <p:txBody>
          <a:bodyPr/>
          <a:lstStyle/>
          <a:p>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1342374"/>
            <a:ext cx="7543800" cy="5308092"/>
          </a:xfrm>
          <a:prstGeom prst="rect">
            <a:avLst/>
          </a:prstGeom>
          <a:ln>
            <a:noFill/>
          </a:ln>
          <a:effectLst>
            <a:softEdge rad="112500"/>
          </a:effectLst>
        </p:spPr>
      </p:pic>
    </p:spTree>
    <p:extLst>
      <p:ext uri="{BB962C8B-B14F-4D97-AF65-F5344CB8AC3E}">
        <p14:creationId xmlns:p14="http://schemas.microsoft.com/office/powerpoint/2010/main" val="121395254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322049"/>
            <a:ext cx="8382000" cy="1107996"/>
          </a:xfrm>
        </p:spPr>
        <p:txBody>
          <a:bodyPr/>
          <a:lstStyle/>
          <a:p>
            <a:r>
              <a:rPr lang="en-US" sz="8000" b="1" dirty="0" smtClean="0">
                <a:solidFill>
                  <a:srgbClr val="002060"/>
                </a:solidFill>
              </a:rPr>
              <a:t>What’s This?</a:t>
            </a:r>
            <a:endParaRPr lang="en-US" sz="8000" b="1" dirty="0">
              <a:solidFill>
                <a:srgbClr val="002060"/>
              </a:solidFill>
            </a:endParaRPr>
          </a:p>
        </p:txBody>
      </p:sp>
      <p:sp>
        <p:nvSpPr>
          <p:cNvPr id="3" name="Text Placeholder 2"/>
          <p:cNvSpPr>
            <a:spLocks noGrp="1"/>
          </p:cNvSpPr>
          <p:nvPr>
            <p:ph type="body" sz="quarter" idx="10"/>
          </p:nvPr>
        </p:nvSpPr>
        <p:spPr>
          <a:xfrm>
            <a:off x="381000" y="4267200"/>
            <a:ext cx="8382000" cy="2210862"/>
          </a:xfrm>
        </p:spPr>
        <p:txBody>
          <a:bodyPr/>
          <a:lstStyle/>
          <a:p>
            <a:endParaRPr lang="en-US" dirty="0"/>
          </a:p>
        </p:txBody>
      </p:sp>
      <p:pic>
        <p:nvPicPr>
          <p:cNvPr id="4" name="Picture 5" descr="Mechanically Separated Chicken"/>
          <p:cNvPicPr>
            <a:picLocks noGrp="1" noChangeAspect="1" noChangeArrowheads="1"/>
          </p:cNvPicPr>
          <p:nvPr>
            <p:ph idx="4294967295"/>
          </p:nvPr>
        </p:nvPicPr>
        <p:blipFill>
          <a:blip r:embed="rId2"/>
          <a:srcRect/>
          <a:stretch>
            <a:fillRect/>
          </a:stretch>
        </p:blipFill>
        <p:spPr bwMode="auto">
          <a:xfrm>
            <a:off x="497006" y="1430045"/>
            <a:ext cx="8001000" cy="5427955"/>
          </a:xfrm>
          <a:prstGeom prst="rect">
            <a:avLst/>
          </a:prstGeom>
          <a:ln>
            <a:noFill/>
          </a:ln>
          <a:effectLst>
            <a:softEdge rad="112500"/>
          </a:effectLst>
        </p:spPr>
      </p:pic>
    </p:spTree>
    <p:extLst>
      <p:ext uri="{BB962C8B-B14F-4D97-AF65-F5344CB8AC3E}">
        <p14:creationId xmlns:p14="http://schemas.microsoft.com/office/powerpoint/2010/main" val="27632715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352" y="523220"/>
            <a:ext cx="8382000" cy="1495794"/>
          </a:xfrm>
        </p:spPr>
        <p:txBody>
          <a:bodyPr/>
          <a:lstStyle/>
          <a:p>
            <a:r>
              <a:rPr lang="en-US" sz="5400" b="1" spc="0" dirty="0">
                <a:ln>
                  <a:noFill/>
                </a:ln>
                <a:solidFill>
                  <a:srgbClr val="002060"/>
                </a:solidFill>
                <a:effectLst/>
                <a:latin typeface="Trebuchet MS" pitchFamily="34" charset="0"/>
                <a:ea typeface="MS PGothic" pitchFamily="34" charset="-128"/>
              </a:rPr>
              <a:t>Inflammation and </a:t>
            </a:r>
            <a:r>
              <a:rPr lang="en-US" sz="5400" b="1" spc="0" dirty="0" smtClean="0">
                <a:ln>
                  <a:noFill/>
                </a:ln>
                <a:solidFill>
                  <a:srgbClr val="002060"/>
                </a:solidFill>
                <a:effectLst/>
                <a:latin typeface="Trebuchet MS" pitchFamily="34" charset="0"/>
                <a:ea typeface="MS PGothic" pitchFamily="34" charset="-128"/>
              </a:rPr>
              <a:t/>
            </a:r>
            <a:br>
              <a:rPr lang="en-US" sz="5400" b="1" spc="0" dirty="0" smtClean="0">
                <a:ln>
                  <a:noFill/>
                </a:ln>
                <a:solidFill>
                  <a:srgbClr val="002060"/>
                </a:solidFill>
                <a:effectLst/>
                <a:latin typeface="Trebuchet MS" pitchFamily="34" charset="0"/>
                <a:ea typeface="MS PGothic" pitchFamily="34" charset="-128"/>
              </a:rPr>
            </a:br>
            <a:r>
              <a:rPr lang="en-US" sz="5400" b="1" spc="0" dirty="0" smtClean="0">
                <a:ln>
                  <a:noFill/>
                </a:ln>
                <a:solidFill>
                  <a:srgbClr val="002060"/>
                </a:solidFill>
                <a:effectLst/>
                <a:latin typeface="Trebuchet MS" pitchFamily="34" charset="0"/>
                <a:ea typeface="MS PGothic" pitchFamily="34" charset="-128"/>
              </a:rPr>
              <a:t>Chronic </a:t>
            </a:r>
            <a:r>
              <a:rPr lang="en-US" sz="5400" b="1" spc="0" dirty="0">
                <a:ln>
                  <a:noFill/>
                </a:ln>
                <a:solidFill>
                  <a:srgbClr val="002060"/>
                </a:solidFill>
                <a:effectLst/>
                <a:latin typeface="Trebuchet MS" pitchFamily="34" charset="0"/>
                <a:ea typeface="MS PGothic" pitchFamily="34" charset="-128"/>
              </a:rPr>
              <a:t>Disease</a:t>
            </a:r>
            <a:endParaRPr lang="en-US" sz="5400" dirty="0">
              <a:solidFill>
                <a:srgbClr val="002060"/>
              </a:solidFill>
            </a:endParaRPr>
          </a:p>
        </p:txBody>
      </p:sp>
      <p:sp>
        <p:nvSpPr>
          <p:cNvPr id="3" name="Text Placeholder 2"/>
          <p:cNvSpPr>
            <a:spLocks noGrp="1"/>
          </p:cNvSpPr>
          <p:nvPr>
            <p:ph type="body" sz="quarter" idx="10"/>
          </p:nvPr>
        </p:nvSpPr>
        <p:spPr>
          <a:xfrm>
            <a:off x="381000" y="2971800"/>
            <a:ext cx="8382000" cy="4161139"/>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Sugar, processed foods, inflammatory fats, toxins, food allergens, overgrowth of bad gut bacteria all cause inflammation.</a:t>
            </a:r>
          </a:p>
          <a:p>
            <a:pPr marL="342900" lvl="0" indent="-342900" defTabSz="914400" fontAlgn="base">
              <a:lnSpc>
                <a:spcPct val="100000"/>
              </a:lnSpc>
              <a:spcAft>
                <a:spcPct val="0"/>
              </a:spcAft>
              <a:buFont typeface="Arial" pitchFamily="34" charset="0"/>
              <a:buChar char="•"/>
            </a:pPr>
            <a:endParaRPr lang="en-US" sz="2800" dirty="0">
              <a:solidFill>
                <a:schemeClr val="tx2">
                  <a:lumMod val="75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Significant medical discovery: Inflammation is the cause of both autoimmune/allergic diseases, and also heart disease, diabetes, cancer, dementia and depression.</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3650" y="156037"/>
            <a:ext cx="2419350" cy="2230160"/>
          </a:xfrm>
          <a:prstGeom prst="rect">
            <a:avLst/>
          </a:prstGeom>
          <a:ln>
            <a:noFill/>
          </a:ln>
          <a:effectLst>
            <a:softEdge rad="112500"/>
          </a:effectLst>
        </p:spPr>
      </p:pic>
    </p:spTree>
    <p:extLst>
      <p:ext uri="{BB962C8B-B14F-4D97-AF65-F5344CB8AC3E}">
        <p14:creationId xmlns:p14="http://schemas.microsoft.com/office/powerpoint/2010/main" val="427479609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1661993"/>
          </a:xfrm>
        </p:spPr>
        <p:txBody>
          <a:bodyPr/>
          <a:lstStyle/>
          <a:p>
            <a:r>
              <a:rPr lang="en-US" sz="6000" b="1" spc="0" dirty="0">
                <a:ln>
                  <a:noFill/>
                </a:ln>
                <a:solidFill>
                  <a:srgbClr val="002060"/>
                </a:solidFill>
                <a:effectLst/>
                <a:latin typeface="Trebuchet MS" pitchFamily="34" charset="0"/>
                <a:ea typeface="MS PGothic" pitchFamily="34" charset="-128"/>
              </a:rPr>
              <a:t>Understanding Thyroid Dysfunction</a:t>
            </a:r>
            <a:endParaRPr lang="en-US" sz="6000" dirty="0">
              <a:solidFill>
                <a:srgbClr val="002060"/>
              </a:solidFill>
            </a:endParaRPr>
          </a:p>
        </p:txBody>
      </p:sp>
      <p:sp>
        <p:nvSpPr>
          <p:cNvPr id="3" name="Text Placeholder 2"/>
          <p:cNvSpPr>
            <a:spLocks noGrp="1"/>
          </p:cNvSpPr>
          <p:nvPr>
            <p:ph type="body" sz="quarter" idx="10"/>
          </p:nvPr>
        </p:nvSpPr>
        <p:spPr>
          <a:xfrm>
            <a:off x="381000" y="2895600"/>
            <a:ext cx="8382000" cy="3791807"/>
          </a:xfrm>
        </p:spPr>
        <p:txBody>
          <a:bodyPr/>
          <a:lstStyle/>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Controls metabolism</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Sensitive to environmental toxins and nutritional deficiencies: iodine, selenium and zinc</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Worsens insulin resistance</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50 Percent are undiagnosed</a:t>
            </a:r>
          </a:p>
          <a:p>
            <a:endParaRPr lang="en-US" dirty="0"/>
          </a:p>
        </p:txBody>
      </p:sp>
    </p:spTree>
    <p:extLst>
      <p:ext uri="{BB962C8B-B14F-4D97-AF65-F5344CB8AC3E}">
        <p14:creationId xmlns:p14="http://schemas.microsoft.com/office/powerpoint/2010/main" val="236290069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69" y="1957931"/>
            <a:ext cx="9289589" cy="4953000"/>
          </a:xfrm>
          <a:prstGeom prst="rect">
            <a:avLst/>
          </a:prstGeom>
          <a:ln>
            <a:noFill/>
          </a:ln>
          <a:effectLst>
            <a:softEdge rad="112500"/>
          </a:effectLst>
        </p:spPr>
      </p:pic>
      <p:sp>
        <p:nvSpPr>
          <p:cNvPr id="5" name="Rectangle 4"/>
          <p:cNvSpPr/>
          <p:nvPr/>
        </p:nvSpPr>
        <p:spPr>
          <a:xfrm>
            <a:off x="48320" y="2516983"/>
            <a:ext cx="9144000" cy="3834896"/>
          </a:xfrm>
          <a:prstGeom prst="rect">
            <a:avLst/>
          </a:prstGeom>
        </p:spPr>
        <p:txBody>
          <a:bodyPr wrap="square">
            <a:spAutoFit/>
          </a:bodyPr>
          <a:lstStyle/>
          <a:p>
            <a:pPr marL="342900" lvl="0" indent="-342900">
              <a:spcBef>
                <a:spcPct val="20000"/>
              </a:spcBef>
              <a:buFont typeface="Arial" pitchFamily="34" charset="0"/>
              <a:buChar char="•"/>
            </a:pPr>
            <a:r>
              <a:rPr lang="en-US" sz="3200" dirty="0">
                <a:solidFill>
                  <a:schemeClr val="accent4">
                    <a:lumMod val="50000"/>
                  </a:schemeClr>
                </a:solidFill>
                <a:latin typeface="Trebuchet MS" pitchFamily="34" charset="0"/>
              </a:rPr>
              <a:t>Energy is made from Mitochondria. </a:t>
            </a:r>
          </a:p>
          <a:p>
            <a:pPr marL="342900" lvl="0" indent="-342900">
              <a:spcBef>
                <a:spcPct val="20000"/>
              </a:spcBef>
              <a:buFont typeface="Arial" pitchFamily="34" charset="0"/>
              <a:buChar char="•"/>
            </a:pPr>
            <a:r>
              <a:rPr lang="en-US" sz="3200" dirty="0">
                <a:solidFill>
                  <a:schemeClr val="accent4">
                    <a:lumMod val="50000"/>
                  </a:schemeClr>
                </a:solidFill>
                <a:latin typeface="Trebuchet MS" pitchFamily="34" charset="0"/>
              </a:rPr>
              <a:t>Cellular energy factories are easily damaged by sugar, toxins, processed foods and anything causing inflammation.</a:t>
            </a:r>
          </a:p>
          <a:p>
            <a:pPr marL="342900" lvl="0" indent="-342900">
              <a:spcBef>
                <a:spcPct val="20000"/>
              </a:spcBef>
              <a:buFont typeface="Arial" pitchFamily="34" charset="0"/>
              <a:buChar char="•"/>
            </a:pPr>
            <a:r>
              <a:rPr lang="en-US" sz="3200" dirty="0">
                <a:solidFill>
                  <a:schemeClr val="accent4">
                    <a:lumMod val="50000"/>
                  </a:schemeClr>
                </a:solidFill>
                <a:latin typeface="Trebuchet MS" pitchFamily="34" charset="0"/>
              </a:rPr>
              <a:t>Damage is from oxidative stress.</a:t>
            </a:r>
          </a:p>
          <a:p>
            <a:pPr marL="342900" lvl="0" indent="-342900">
              <a:spcBef>
                <a:spcPct val="20000"/>
              </a:spcBef>
              <a:buFont typeface="Arial" pitchFamily="34" charset="0"/>
              <a:buChar char="•"/>
            </a:pPr>
            <a:r>
              <a:rPr lang="en-US" sz="3200" dirty="0">
                <a:solidFill>
                  <a:schemeClr val="accent4">
                    <a:lumMod val="50000"/>
                  </a:schemeClr>
                </a:solidFill>
                <a:latin typeface="Trebuchet MS" pitchFamily="34" charset="0"/>
              </a:rPr>
              <a:t>Damaged mitochondria causes fatigue, weight gain, memory loss, pain and rapid aging.</a:t>
            </a:r>
          </a:p>
        </p:txBody>
      </p:sp>
      <p:sp>
        <p:nvSpPr>
          <p:cNvPr id="6" name="Rectangle 5"/>
          <p:cNvSpPr/>
          <p:nvPr/>
        </p:nvSpPr>
        <p:spPr>
          <a:xfrm>
            <a:off x="200720" y="690321"/>
            <a:ext cx="8839200" cy="101566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dirty="0" smtClean="0">
                <a:ln>
                  <a:noFill/>
                </a:ln>
                <a:solidFill>
                  <a:schemeClr val="accent1">
                    <a:lumMod val="60000"/>
                    <a:lumOff val="40000"/>
                  </a:schemeClr>
                </a:solidFill>
                <a:effectLst/>
                <a:uLnTx/>
                <a:uFillTx/>
                <a:latin typeface="Trebuchet MS" pitchFamily="34" charset="0"/>
              </a:rPr>
              <a:t>Energy Metabolism</a:t>
            </a:r>
            <a:endParaRPr kumimoji="0" lang="en-US" sz="6000" b="0" i="0" u="none" strike="noStrike" kern="0" cap="none" spc="0" normalizeH="0" baseline="0" noProof="0" dirty="0" smtClean="0">
              <a:ln>
                <a:noFill/>
              </a:ln>
              <a:solidFill>
                <a:schemeClr val="accent1">
                  <a:lumMod val="60000"/>
                  <a:lumOff val="40000"/>
                </a:schemeClr>
              </a:solidFill>
              <a:effectLst/>
              <a:uLnTx/>
              <a:uFillTx/>
            </a:endParaRPr>
          </a:p>
        </p:txBody>
      </p:sp>
    </p:spTree>
    <p:extLst>
      <p:ext uri="{BB962C8B-B14F-4D97-AF65-F5344CB8AC3E}">
        <p14:creationId xmlns:p14="http://schemas.microsoft.com/office/powerpoint/2010/main" val="382395761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382000" cy="2215991"/>
          </a:xfrm>
        </p:spPr>
        <p:txBody>
          <a:bodyPr/>
          <a:lstStyle/>
          <a:p>
            <a:r>
              <a:rPr lang="en-US" sz="3200" b="1" dirty="0">
                <a:solidFill>
                  <a:srgbClr val="002060"/>
                </a:solidFill>
              </a:rPr>
              <a:t>Work-Related Stress Emerging as Major Global Occupational Health </a:t>
            </a:r>
            <a:r>
              <a:rPr lang="en-US" sz="3200" b="1" dirty="0" smtClean="0">
                <a:solidFill>
                  <a:srgbClr val="002060"/>
                </a:solidFill>
              </a:rPr>
              <a:t>Hazard:</a:t>
            </a:r>
            <a:br>
              <a:rPr lang="en-US" sz="3200" b="1" dirty="0" smtClean="0">
                <a:solidFill>
                  <a:srgbClr val="002060"/>
                </a:solidFill>
              </a:rPr>
            </a:br>
            <a:r>
              <a:rPr lang="en-US" sz="3200" b="1" dirty="0" smtClean="0">
                <a:solidFill>
                  <a:srgbClr val="002060"/>
                </a:solidFill>
              </a:rPr>
              <a:t/>
            </a:r>
            <a:br>
              <a:rPr lang="en-US" sz="3200" b="1" dirty="0" smtClean="0">
                <a:solidFill>
                  <a:srgbClr val="002060"/>
                </a:solidFill>
              </a:rPr>
            </a:br>
            <a:r>
              <a:rPr lang="en-US" sz="3200" b="1" dirty="0" smtClean="0">
                <a:solidFill>
                  <a:srgbClr val="002060"/>
                </a:solidFill>
              </a:rPr>
              <a:t>Stress </a:t>
            </a:r>
            <a:r>
              <a:rPr lang="en-US" sz="3200" b="1" dirty="0">
                <a:solidFill>
                  <a:srgbClr val="002060"/>
                </a:solidFill>
              </a:rPr>
              <a:t>Creating Workplace Hazard as Damaging as Chemical and Biological </a:t>
            </a:r>
            <a:r>
              <a:rPr lang="en-US" sz="3200" b="1" dirty="0" smtClean="0">
                <a:solidFill>
                  <a:srgbClr val="002060"/>
                </a:solidFill>
              </a:rPr>
              <a:t>Hazards </a:t>
            </a:r>
            <a:r>
              <a:rPr lang="en-US" sz="3200" dirty="0" smtClean="0">
                <a:solidFill>
                  <a:srgbClr val="002060"/>
                </a:solidFill>
              </a:rPr>
              <a:t>–</a:t>
            </a:r>
            <a:r>
              <a:rPr lang="en-US" sz="2000" dirty="0" smtClean="0">
                <a:solidFill>
                  <a:srgbClr val="002060"/>
                </a:solidFill>
              </a:rPr>
              <a:t>National Safety Council </a:t>
            </a:r>
            <a:endParaRPr lang="en-US" sz="2000" dirty="0">
              <a:solidFill>
                <a:srgbClr val="002060"/>
              </a:solidFill>
            </a:endParaRPr>
          </a:p>
        </p:txBody>
      </p:sp>
      <p:sp>
        <p:nvSpPr>
          <p:cNvPr id="3" name="Text Placeholder 2"/>
          <p:cNvSpPr>
            <a:spLocks noGrp="1"/>
          </p:cNvSpPr>
          <p:nvPr>
            <p:ph type="body" sz="quarter" idx="10"/>
          </p:nvPr>
        </p:nvSpPr>
        <p:spPr>
          <a:xfrm>
            <a:off x="533400" y="2667000"/>
            <a:ext cx="8382000" cy="5564600"/>
          </a:xfrm>
        </p:spPr>
        <p:txBody>
          <a:bodyPr/>
          <a:lstStyle/>
          <a:p>
            <a:pPr marL="0" indent="0">
              <a:buNone/>
            </a:pPr>
            <a:endParaRPr lang="en-US" dirty="0"/>
          </a:p>
          <a:p>
            <a:r>
              <a:rPr lang="en-US" sz="2400" dirty="0" smtClean="0">
                <a:solidFill>
                  <a:schemeClr val="tx2">
                    <a:lumMod val="75000"/>
                  </a:schemeClr>
                </a:solidFill>
              </a:rPr>
              <a:t>Growing </a:t>
            </a:r>
            <a:r>
              <a:rPr lang="en-US" sz="2400" dirty="0">
                <a:solidFill>
                  <a:schemeClr val="tx2">
                    <a:lumMod val="75000"/>
                  </a:schemeClr>
                </a:solidFill>
              </a:rPr>
              <a:t>Need for Risk Assessment, Prevention Strategies </a:t>
            </a:r>
            <a:endParaRPr lang="en-US" sz="2400" dirty="0" smtClean="0">
              <a:solidFill>
                <a:schemeClr val="tx2">
                  <a:lumMod val="75000"/>
                </a:schemeClr>
              </a:solidFill>
            </a:endParaRPr>
          </a:p>
          <a:p>
            <a:pPr marL="0" indent="0">
              <a:buNone/>
            </a:pPr>
            <a:endParaRPr lang="en-US" sz="2400" dirty="0">
              <a:solidFill>
                <a:schemeClr val="tx2">
                  <a:lumMod val="75000"/>
                </a:schemeClr>
              </a:solidFill>
            </a:endParaRPr>
          </a:p>
          <a:p>
            <a:pPr lvl="0"/>
            <a:r>
              <a:rPr lang="en-US" sz="2400" dirty="0">
                <a:solidFill>
                  <a:schemeClr val="tx2">
                    <a:lumMod val="75000"/>
                  </a:schemeClr>
                </a:solidFill>
              </a:rPr>
              <a:t>Work-related stress has only recently been recognized as one of the major causes of some of the most costly, time-robbing health problems for business: of 40.2 million working days lost by illness and injury, 13.4 million are from stress, anxiety, and </a:t>
            </a:r>
            <a:r>
              <a:rPr lang="en-US" sz="2400" dirty="0" smtClean="0">
                <a:solidFill>
                  <a:schemeClr val="tx2">
                    <a:lumMod val="75000"/>
                  </a:schemeClr>
                </a:solidFill>
              </a:rPr>
              <a:t>depression</a:t>
            </a:r>
          </a:p>
          <a:p>
            <a:pPr marL="0" lvl="0" indent="0">
              <a:buNone/>
            </a:pPr>
            <a:r>
              <a:rPr lang="en-US" sz="2400" dirty="0" smtClean="0">
                <a:solidFill>
                  <a:schemeClr val="tx2">
                    <a:lumMod val="75000"/>
                  </a:schemeClr>
                </a:solidFill>
              </a:rPr>
              <a:t>	--</a:t>
            </a:r>
            <a:r>
              <a:rPr lang="en-US" sz="2400" i="1" dirty="0" smtClean="0">
                <a:solidFill>
                  <a:schemeClr val="tx2">
                    <a:lumMod val="75000"/>
                  </a:schemeClr>
                </a:solidFill>
              </a:rPr>
              <a:t>The </a:t>
            </a:r>
            <a:r>
              <a:rPr lang="en-US" sz="2400" i="1" dirty="0">
                <a:solidFill>
                  <a:schemeClr val="tx2">
                    <a:lumMod val="75000"/>
                  </a:schemeClr>
                </a:solidFill>
              </a:rPr>
              <a:t>17th World Congress on Health and Safety at Work</a:t>
            </a:r>
            <a:r>
              <a:rPr lang="en-US" sz="2400" dirty="0">
                <a:solidFill>
                  <a:schemeClr val="tx2">
                    <a:lumMod val="75000"/>
                  </a:schemeClr>
                </a:solidFill>
              </a:rPr>
              <a:t>.</a:t>
            </a:r>
          </a:p>
          <a:p>
            <a:pPr lvl="0"/>
            <a:endParaRPr lang="en-US" dirty="0">
              <a:solidFill>
                <a:srgbClr val="FFFFFF"/>
              </a:solidFill>
            </a:endParaRPr>
          </a:p>
          <a:p>
            <a:endParaRPr lang="en-US" dirty="0" smtClean="0"/>
          </a:p>
          <a:p>
            <a:endParaRPr lang="en-US" dirty="0"/>
          </a:p>
          <a:p>
            <a:endParaRPr lang="en-US" dirty="0"/>
          </a:p>
        </p:txBody>
      </p:sp>
    </p:spTree>
    <p:extLst>
      <p:ext uri="{BB962C8B-B14F-4D97-AF65-F5344CB8AC3E}">
        <p14:creationId xmlns:p14="http://schemas.microsoft.com/office/powerpoint/2010/main" val="93779296"/>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12689"/>
            <a:ext cx="9030411" cy="5468065"/>
          </a:xfrm>
          <a:prstGeom prst="rect">
            <a:avLst/>
          </a:prstGeom>
          <a:ln>
            <a:noFill/>
          </a:ln>
          <a:effectLst>
            <a:softEdge rad="112500"/>
          </a:effectLst>
        </p:spPr>
      </p:pic>
      <p:sp>
        <p:nvSpPr>
          <p:cNvPr id="2" name="Title 1"/>
          <p:cNvSpPr>
            <a:spLocks noGrp="1"/>
          </p:cNvSpPr>
          <p:nvPr>
            <p:ph type="title"/>
          </p:nvPr>
        </p:nvSpPr>
        <p:spPr>
          <a:xfrm>
            <a:off x="450376" y="503783"/>
            <a:ext cx="8382000" cy="553998"/>
          </a:xfrm>
        </p:spPr>
        <p:txBody>
          <a:bodyPr/>
          <a:lstStyle/>
          <a:p>
            <a:r>
              <a:rPr lang="en-US" sz="4000" b="1" spc="0" dirty="0">
                <a:ln>
                  <a:noFill/>
                </a:ln>
                <a:solidFill>
                  <a:srgbClr val="002060"/>
                </a:solidFill>
                <a:effectLst/>
                <a:latin typeface="Trebuchet MS" pitchFamily="34" charset="0"/>
                <a:ea typeface="MS PGothic" pitchFamily="34" charset="-128"/>
              </a:rPr>
              <a:t>Stress Hormone: Increased Cortisol</a:t>
            </a:r>
            <a:endParaRPr lang="en-US" dirty="0">
              <a:solidFill>
                <a:srgbClr val="002060"/>
              </a:solidFill>
            </a:endParaRPr>
          </a:p>
        </p:txBody>
      </p:sp>
      <p:sp>
        <p:nvSpPr>
          <p:cNvPr id="3" name="Text Placeholder 2"/>
          <p:cNvSpPr>
            <a:spLocks noGrp="1"/>
          </p:cNvSpPr>
          <p:nvPr>
            <p:ph type="body" sz="quarter" idx="10"/>
          </p:nvPr>
        </p:nvSpPr>
        <p:spPr/>
        <p:txBody>
          <a:bodyPr/>
          <a:lstStyle/>
          <a:p>
            <a:endParaRPr lang="en-US" dirty="0"/>
          </a:p>
        </p:txBody>
      </p:sp>
      <p:sp>
        <p:nvSpPr>
          <p:cNvPr id="4" name="Content Placeholder 2"/>
          <p:cNvSpPr txBox="1">
            <a:spLocks/>
          </p:cNvSpPr>
          <p:nvPr/>
        </p:nvSpPr>
        <p:spPr bwMode="auto">
          <a:xfrm>
            <a:off x="457200" y="1600200"/>
            <a:ext cx="8229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pitchFamily="34" charset="0"/>
              <a:buChar char="•"/>
              <a:defRPr sz="3200" kern="1200">
                <a:solidFill>
                  <a:schemeClr val="bg1"/>
                </a:solidFill>
                <a:latin typeface="Trebuchet MS" pitchFamily="34" charset="0"/>
                <a:ea typeface="MS PGothic" pitchFamily="34" charset="-128"/>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bg1"/>
                </a:solidFill>
                <a:latin typeface="Trebuchet MS" pitchFamily="34" charset="0"/>
                <a:ea typeface="MS PGothic" pitchFamily="34" charset="-128"/>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bg1"/>
                </a:solidFill>
                <a:latin typeface="Trebuchet MS" pitchFamily="34" charset="0"/>
                <a:ea typeface="MS PGothic" pitchFamily="34" charset="-128"/>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bg1"/>
                </a:solidFill>
                <a:latin typeface="Trebuchet MS" pitchFamily="34" charset="0"/>
                <a:ea typeface="MS PGothic" pitchFamily="34" charset="-128"/>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bg1"/>
                </a:solidFill>
                <a:latin typeface="Trebuchet MS" pitchFamily="34" charset="0"/>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US" sz="32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36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rPr>
              <a:t>High blood sugar, cholesterol, </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36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rPr>
              <a:t>Depression </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36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rPr>
              <a:t>Belly fat, muscles loss, </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36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rPr>
              <a:t>Thyroid dysfunction, muscle loss, </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36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rPr>
              <a:t>Sleep loss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3600" b="1" i="0" u="none" strike="noStrike" kern="1200" cap="none" spc="0" normalizeH="0" baseline="0" noProof="0" dirty="0" smtClean="0">
                <a:ln>
                  <a:noFill/>
                </a:ln>
                <a:solidFill>
                  <a:srgbClr val="1F497D">
                    <a:lumMod val="75000"/>
                  </a:srgbClr>
                </a:solidFill>
                <a:effectLst/>
                <a:uLnTx/>
                <a:uFillTx/>
                <a:latin typeface="Trebuchet MS" pitchFamily="34" charset="0"/>
                <a:ea typeface="MS PGothic" pitchFamily="34" charset="-128"/>
              </a:rPr>
              <a:t>Sugar cravings, increased appetite, </a:t>
            </a:r>
            <a:endParaRPr kumimoji="0" lang="en-US" sz="3600" b="1" i="0" u="none" strike="noStrike" kern="1200" cap="none" spc="0" normalizeH="0" baseline="0" noProof="0" dirty="0">
              <a:ln>
                <a:noFill/>
              </a:ln>
              <a:solidFill>
                <a:srgbClr val="1F497D">
                  <a:lumMod val="75000"/>
                </a:srgbClr>
              </a:solidFill>
              <a:effectLst/>
              <a:uLnTx/>
              <a:uFillTx/>
              <a:latin typeface="Trebuchet MS" pitchFamily="34" charset="0"/>
              <a:ea typeface="MS PGothic" pitchFamily="34" charset="-128"/>
            </a:endParaRPr>
          </a:p>
        </p:txBody>
      </p:sp>
    </p:spTree>
    <p:extLst>
      <p:ext uri="{BB962C8B-B14F-4D97-AF65-F5344CB8AC3E}">
        <p14:creationId xmlns:p14="http://schemas.microsoft.com/office/powerpoint/2010/main" val="195037837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87" y="533400"/>
            <a:ext cx="8382000" cy="747897"/>
          </a:xfrm>
        </p:spPr>
        <p:txBody>
          <a:bodyPr/>
          <a:lstStyle/>
          <a:p>
            <a:r>
              <a:rPr lang="en-US" sz="5400" b="1" spc="0" dirty="0">
                <a:ln>
                  <a:noFill/>
                </a:ln>
                <a:solidFill>
                  <a:srgbClr val="002060"/>
                </a:solidFill>
                <a:effectLst/>
                <a:latin typeface="Trebuchet MS" pitchFamily="34" charset="0"/>
                <a:ea typeface="MS PGothic" pitchFamily="34" charset="-128"/>
              </a:rPr>
              <a:t>Gut Bacteria and body fat</a:t>
            </a:r>
            <a:endParaRPr lang="en-US" sz="5400" dirty="0">
              <a:solidFill>
                <a:srgbClr val="002060"/>
              </a:solidFill>
            </a:endParaRPr>
          </a:p>
        </p:txBody>
      </p:sp>
      <p:sp>
        <p:nvSpPr>
          <p:cNvPr id="3" name="Text Placeholder 2"/>
          <p:cNvSpPr>
            <a:spLocks noGrp="1"/>
          </p:cNvSpPr>
          <p:nvPr>
            <p:ph type="body" sz="quarter" idx="10"/>
          </p:nvPr>
        </p:nvSpPr>
        <p:spPr>
          <a:xfrm>
            <a:off x="215987" y="1828800"/>
            <a:ext cx="5029200" cy="5562600"/>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accent4">
                    <a:lumMod val="75000"/>
                  </a:schemeClr>
                </a:solidFill>
                <a:effectLst/>
                <a:latin typeface="Trebuchet MS" pitchFamily="34" charset="0"/>
                <a:ea typeface="MS PGothic" pitchFamily="34" charset="-128"/>
              </a:rPr>
              <a:t>The gut is an ecosystem</a:t>
            </a:r>
          </a:p>
          <a:p>
            <a:pPr marL="342900" lvl="0" indent="-342900" defTabSz="914400" fontAlgn="base">
              <a:lnSpc>
                <a:spcPct val="100000"/>
              </a:lnSpc>
              <a:spcAft>
                <a:spcPct val="0"/>
              </a:spcAft>
              <a:buFont typeface="Arial" pitchFamily="34" charset="0"/>
              <a:buChar char="•"/>
            </a:pPr>
            <a:r>
              <a:rPr lang="en-US" sz="2800" dirty="0">
                <a:solidFill>
                  <a:schemeClr val="accent4">
                    <a:lumMod val="75000"/>
                  </a:schemeClr>
                </a:solidFill>
                <a:effectLst/>
                <a:latin typeface="Trebuchet MS" pitchFamily="34" charset="0"/>
                <a:ea typeface="MS PGothic" pitchFamily="34" charset="-128"/>
              </a:rPr>
              <a:t>Microbial cells control </a:t>
            </a:r>
            <a:r>
              <a:rPr lang="en-US" sz="2800" dirty="0">
                <a:solidFill>
                  <a:schemeClr val="tx2">
                    <a:lumMod val="75000"/>
                  </a:schemeClr>
                </a:solidFill>
                <a:effectLst/>
                <a:latin typeface="Trebuchet MS" pitchFamily="34" charset="0"/>
                <a:ea typeface="MS PGothic" pitchFamily="34" charset="-128"/>
              </a:rPr>
              <a:t>digestion, metabolism, inflammation, depression and cancer.</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Junk food creates harmful gut bacteria that damages lining in intestine, triggers immune response, damages metabolism, and creates insulin resistance.</a:t>
            </a:r>
          </a:p>
          <a:p>
            <a:endParaRPr lang="en-US" dirty="0">
              <a:solidFill>
                <a:schemeClr val="tx2">
                  <a:lumMod val="75000"/>
                </a:schemeClr>
              </a:solidFill>
            </a:endParaRPr>
          </a:p>
        </p:txBody>
      </p:sp>
      <p:pic>
        <p:nvPicPr>
          <p:cNvPr id="4" name="Picture 3" descr="Gut-Bacteria.jpg"/>
          <p:cNvPicPr>
            <a:picLocks noChangeAspect="1"/>
          </p:cNvPicPr>
          <p:nvPr/>
        </p:nvPicPr>
        <p:blipFill>
          <a:blip r:embed="rId2" cstate="print"/>
          <a:stretch>
            <a:fillRect/>
          </a:stretch>
        </p:blipFill>
        <p:spPr>
          <a:xfrm>
            <a:off x="5245188" y="1600200"/>
            <a:ext cx="3505200" cy="3962400"/>
          </a:xfrm>
          <a:prstGeom prst="rect">
            <a:avLst/>
          </a:prstGeom>
          <a:ln>
            <a:noFill/>
          </a:ln>
          <a:effectLst>
            <a:softEdge rad="112500"/>
          </a:effectLst>
        </p:spPr>
      </p:pic>
    </p:spTree>
    <p:extLst>
      <p:ext uri="{BB962C8B-B14F-4D97-AF65-F5344CB8AC3E}">
        <p14:creationId xmlns:p14="http://schemas.microsoft.com/office/powerpoint/2010/main" val="2779725302"/>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1828193"/>
          </a:xfrm>
        </p:spPr>
        <p:txBody>
          <a:bodyPr/>
          <a:lstStyle/>
          <a:p>
            <a:r>
              <a:rPr lang="en-US" sz="6600" b="1" dirty="0" smtClean="0">
                <a:solidFill>
                  <a:srgbClr val="002060"/>
                </a:solidFill>
              </a:rPr>
              <a:t>How to Create A </a:t>
            </a:r>
            <a:r>
              <a:rPr lang="en-US" sz="6600" b="1" dirty="0">
                <a:solidFill>
                  <a:srgbClr val="002060"/>
                </a:solidFill>
              </a:rPr>
              <a:t>S</a:t>
            </a:r>
            <a:r>
              <a:rPr lang="en-US" sz="6600" b="1" dirty="0" smtClean="0">
                <a:solidFill>
                  <a:srgbClr val="002060"/>
                </a:solidFill>
              </a:rPr>
              <a:t>afe </a:t>
            </a:r>
            <a:r>
              <a:rPr lang="en-US" sz="6600" b="1" dirty="0">
                <a:solidFill>
                  <a:srgbClr val="002060"/>
                </a:solidFill>
              </a:rPr>
              <a:t>W</a:t>
            </a:r>
            <a:r>
              <a:rPr lang="en-US" sz="6600" b="1" dirty="0" smtClean="0">
                <a:solidFill>
                  <a:srgbClr val="002060"/>
                </a:solidFill>
              </a:rPr>
              <a:t>orkforce with Wellness</a:t>
            </a:r>
            <a:endParaRPr lang="en-US" sz="6600" b="1" dirty="0">
              <a:solidFill>
                <a:srgbClr val="002060"/>
              </a:solidFill>
            </a:endParaRPr>
          </a:p>
        </p:txBody>
      </p:sp>
      <p:sp>
        <p:nvSpPr>
          <p:cNvPr id="3" name="Text Placeholder 2"/>
          <p:cNvSpPr>
            <a:spLocks noGrp="1"/>
          </p:cNvSpPr>
          <p:nvPr>
            <p:ph type="body" sz="quarter" idx="10"/>
          </p:nvPr>
        </p:nvSpPr>
        <p:spPr>
          <a:xfrm>
            <a:off x="457200" y="2895600"/>
            <a:ext cx="8382000" cy="4481227"/>
          </a:xfrm>
        </p:spPr>
        <p:txBody>
          <a:bodyPr/>
          <a:lstStyle/>
          <a:p>
            <a:r>
              <a:rPr lang="en-US" dirty="0" smtClean="0">
                <a:solidFill>
                  <a:schemeClr val="tx2">
                    <a:lumMod val="75000"/>
                  </a:schemeClr>
                </a:solidFill>
              </a:rPr>
              <a:t>Provide education that addresses the root cause of illness and injury.</a:t>
            </a:r>
          </a:p>
          <a:p>
            <a:r>
              <a:rPr lang="en-US" dirty="0" smtClean="0">
                <a:solidFill>
                  <a:schemeClr val="tx2">
                    <a:lumMod val="75000"/>
                  </a:schemeClr>
                </a:solidFill>
              </a:rPr>
              <a:t>Create culture change to support this information</a:t>
            </a:r>
          </a:p>
          <a:p>
            <a:r>
              <a:rPr lang="en-US" dirty="0" smtClean="0">
                <a:solidFill>
                  <a:schemeClr val="tx2">
                    <a:lumMod val="75000"/>
                  </a:schemeClr>
                </a:solidFill>
              </a:rPr>
              <a:t>Build incentives to reward for safe and healthy behaviors</a:t>
            </a:r>
          </a:p>
          <a:p>
            <a:r>
              <a:rPr lang="en-US" dirty="0" smtClean="0">
                <a:solidFill>
                  <a:schemeClr val="tx2">
                    <a:lumMod val="75000"/>
                  </a:schemeClr>
                </a:solidFill>
              </a:rPr>
              <a:t>Combine safety and wellness initiatives</a:t>
            </a:r>
          </a:p>
          <a:p>
            <a:endParaRPr lang="en-US" dirty="0" smtClean="0"/>
          </a:p>
          <a:p>
            <a:endParaRPr lang="en-US" dirty="0"/>
          </a:p>
        </p:txBody>
      </p:sp>
    </p:spTree>
    <p:extLst>
      <p:ext uri="{BB962C8B-B14F-4D97-AF65-F5344CB8AC3E}">
        <p14:creationId xmlns:p14="http://schemas.microsoft.com/office/powerpoint/2010/main" val="345139439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89002"/>
            <a:ext cx="8382000" cy="747897"/>
          </a:xfrm>
        </p:spPr>
        <p:txBody>
          <a:bodyPr/>
          <a:lstStyle/>
          <a:p>
            <a:r>
              <a:rPr lang="en-US" sz="5400" b="1" spc="0" dirty="0">
                <a:ln>
                  <a:noFill/>
                </a:ln>
                <a:solidFill>
                  <a:srgbClr val="002060"/>
                </a:solidFill>
                <a:effectLst/>
                <a:latin typeface="Trebuchet MS" pitchFamily="34" charset="0"/>
                <a:ea typeface="MS PGothic" pitchFamily="34" charset="-128"/>
                <a:cs typeface="+mj-cs"/>
              </a:rPr>
              <a:t>Eat as Nature Intended </a:t>
            </a:r>
            <a:endParaRPr lang="en-US" sz="5400" dirty="0">
              <a:solidFill>
                <a:srgbClr val="002060"/>
              </a:solidFill>
            </a:endParaRPr>
          </a:p>
        </p:txBody>
      </p:sp>
      <p:sp>
        <p:nvSpPr>
          <p:cNvPr id="3" name="Text Placeholder 2"/>
          <p:cNvSpPr>
            <a:spLocks noGrp="1"/>
          </p:cNvSpPr>
          <p:nvPr>
            <p:ph type="body" sz="quarter" idx="10"/>
          </p:nvPr>
        </p:nvSpPr>
        <p:spPr>
          <a:xfrm>
            <a:off x="304800" y="3429000"/>
            <a:ext cx="5562600" cy="2696123"/>
          </a:xfrm>
        </p:spPr>
        <p:txBody>
          <a:bodyPr/>
          <a:lstStyle/>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More “living food” and less “dead food.”</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Seasonal, colorful vegetable and fruits,</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Herbs, mushrooms, spouted nuts and seeds</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Living yogurts and cultured vegetables</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Free range eggs</a:t>
            </a:r>
          </a:p>
          <a:p>
            <a:pPr marL="342900" lvl="0" indent="-342900" defTabSz="914400" fontAlgn="base">
              <a:lnSpc>
                <a:spcPct val="100000"/>
              </a:lnSpc>
              <a:spcAft>
                <a:spcPct val="0"/>
              </a:spcAft>
              <a:buFont typeface="Arial" pitchFamily="34" charset="0"/>
              <a:buChar char="•"/>
            </a:pPr>
            <a:r>
              <a:rPr lang="en-US" sz="2000" dirty="0">
                <a:solidFill>
                  <a:srgbClr val="92D050"/>
                </a:solidFill>
                <a:effectLst/>
                <a:latin typeface="Trebuchet MS" pitchFamily="34" charset="0"/>
                <a:ea typeface="MS PGothic" pitchFamily="34" charset="-128"/>
              </a:rPr>
              <a:t>Wild fish and game</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31998" y="1981200"/>
            <a:ext cx="3099952" cy="2971800"/>
          </a:xfrm>
          <a:prstGeom prst="rect">
            <a:avLst/>
          </a:prstGeom>
          <a:ln>
            <a:noFill/>
          </a:ln>
          <a:effectLst>
            <a:softEdge rad="112500"/>
          </a:effectLst>
        </p:spPr>
      </p:pic>
    </p:spTree>
    <p:extLst>
      <p:ext uri="{BB962C8B-B14F-4D97-AF65-F5344CB8AC3E}">
        <p14:creationId xmlns:p14="http://schemas.microsoft.com/office/powerpoint/2010/main" val="145907707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b="1" spc="0" dirty="0">
                <a:ln>
                  <a:noFill/>
                </a:ln>
                <a:solidFill>
                  <a:srgbClr val="002060"/>
                </a:solidFill>
                <a:effectLst/>
                <a:latin typeface="Trebuchet MS" pitchFamily="34" charset="0"/>
                <a:ea typeface="MS PGothic" pitchFamily="34" charset="-128"/>
                <a:cs typeface="+mj-cs"/>
              </a:rPr>
              <a:t>Eat Good Fats for </a:t>
            </a:r>
            <a:r>
              <a:rPr lang="en-US" sz="4400" b="1" spc="0" dirty="0" smtClean="0">
                <a:ln>
                  <a:noFill/>
                </a:ln>
                <a:solidFill>
                  <a:srgbClr val="002060"/>
                </a:solidFill>
                <a:effectLst/>
                <a:latin typeface="Trebuchet MS" pitchFamily="34" charset="0"/>
                <a:ea typeface="MS PGothic" pitchFamily="34" charset="-128"/>
                <a:cs typeface="+mj-cs"/>
              </a:rPr>
              <a:t>Anti-Aging</a:t>
            </a:r>
            <a:endParaRPr lang="en-US" dirty="0">
              <a:solidFill>
                <a:srgbClr val="00206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38200"/>
            <a:ext cx="9144000" cy="6396974"/>
          </a:xfrm>
          <a:prstGeom prst="rect">
            <a:avLst/>
          </a:prstGeom>
        </p:spPr>
      </p:pic>
      <p:sp>
        <p:nvSpPr>
          <p:cNvPr id="3" name="Text Placeholder 2"/>
          <p:cNvSpPr>
            <a:spLocks noGrp="1"/>
          </p:cNvSpPr>
          <p:nvPr>
            <p:ph type="body" sz="quarter" idx="10"/>
          </p:nvPr>
        </p:nvSpPr>
        <p:spPr>
          <a:xfrm>
            <a:off x="381000" y="2057400"/>
            <a:ext cx="8382000" cy="3422475"/>
          </a:xfrm>
        </p:spPr>
        <p:txBody>
          <a:bodyPr/>
          <a:lstStyle/>
          <a:p>
            <a:pPr marL="342900" lvl="0" indent="-342900" defTabSz="914400" fontAlgn="base">
              <a:lnSpc>
                <a:spcPct val="100000"/>
              </a:lnSpc>
              <a:spcAft>
                <a:spcPct val="0"/>
              </a:spcAft>
              <a:buFont typeface="Arial" pitchFamily="34" charset="0"/>
              <a:buChar char="•"/>
            </a:pPr>
            <a:r>
              <a:rPr lang="en-US" sz="2400" b="1" dirty="0">
                <a:solidFill>
                  <a:srgbClr val="FFFF00"/>
                </a:solidFill>
                <a:effectLst/>
                <a:latin typeface="Trebuchet MS" pitchFamily="34" charset="0"/>
                <a:ea typeface="MS PGothic" pitchFamily="34" charset="-128"/>
              </a:rPr>
              <a:t>Fat and cholesterol are essential for the absorption of most nutrients and the production of hormones. </a:t>
            </a:r>
          </a:p>
          <a:p>
            <a:pPr marL="342900" lvl="0" indent="-342900" defTabSz="914400" fontAlgn="base">
              <a:lnSpc>
                <a:spcPct val="100000"/>
              </a:lnSpc>
              <a:spcAft>
                <a:spcPct val="0"/>
              </a:spcAft>
              <a:buFont typeface="Arial" pitchFamily="34" charset="0"/>
              <a:buChar char="•"/>
            </a:pPr>
            <a:endParaRPr lang="en-US" sz="2400" b="1" dirty="0">
              <a:solidFill>
                <a:srgbClr val="FFFF0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b="1" dirty="0">
                <a:solidFill>
                  <a:srgbClr val="FFFF00"/>
                </a:solidFill>
                <a:effectLst/>
                <a:latin typeface="Trebuchet MS" pitchFamily="34" charset="0"/>
                <a:ea typeface="MS PGothic" pitchFamily="34" charset="-128"/>
              </a:rPr>
              <a:t>Healthy saturated fats: coconut oil, wild caught fish, organic dairy and grass fed meats</a:t>
            </a:r>
          </a:p>
          <a:p>
            <a:pPr marL="342900" lvl="0" indent="-342900" defTabSz="914400" fontAlgn="base">
              <a:lnSpc>
                <a:spcPct val="100000"/>
              </a:lnSpc>
              <a:spcAft>
                <a:spcPct val="0"/>
              </a:spcAft>
              <a:buFont typeface="Arial" pitchFamily="34" charset="0"/>
              <a:buChar char="•"/>
            </a:pPr>
            <a:endParaRPr lang="en-US" sz="2400" b="1" dirty="0">
              <a:solidFill>
                <a:srgbClr val="FFFF0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b="1" dirty="0" smtClean="0">
                <a:solidFill>
                  <a:srgbClr val="FFFF00"/>
                </a:solidFill>
                <a:effectLst/>
                <a:latin typeface="Trebuchet MS" pitchFamily="34" charset="0"/>
                <a:ea typeface="MS PGothic" pitchFamily="34" charset="-128"/>
              </a:rPr>
              <a:t>Mon saturated: </a:t>
            </a:r>
            <a:r>
              <a:rPr lang="en-US" sz="2400" b="1" dirty="0">
                <a:solidFill>
                  <a:srgbClr val="FFFF00"/>
                </a:solidFill>
                <a:effectLst/>
                <a:latin typeface="Trebuchet MS" pitchFamily="34" charset="0"/>
                <a:ea typeface="MS PGothic" pitchFamily="34" charset="-128"/>
              </a:rPr>
              <a:t>olive oil, nuts, avocados</a:t>
            </a:r>
          </a:p>
          <a:p>
            <a:endParaRPr lang="en-US" dirty="0">
              <a:solidFill>
                <a:srgbClr val="FFFF00"/>
              </a:solidFill>
            </a:endParaRPr>
          </a:p>
        </p:txBody>
      </p:sp>
    </p:spTree>
    <p:extLst>
      <p:ext uri="{BB962C8B-B14F-4D97-AF65-F5344CB8AC3E}">
        <p14:creationId xmlns:p14="http://schemas.microsoft.com/office/powerpoint/2010/main" val="581924194"/>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382000" cy="664797"/>
          </a:xfrm>
        </p:spPr>
        <p:txBody>
          <a:bodyPr/>
          <a:lstStyle/>
          <a:p>
            <a:r>
              <a:rPr lang="en-US" b="1" spc="0" dirty="0">
                <a:ln>
                  <a:noFill/>
                </a:ln>
                <a:solidFill>
                  <a:srgbClr val="002060"/>
                </a:solidFill>
                <a:effectLst/>
                <a:latin typeface="Trebuchet MS" pitchFamily="34" charset="0"/>
                <a:ea typeface="MS PGothic" pitchFamily="34" charset="-128"/>
                <a:cs typeface="+mj-cs"/>
              </a:rPr>
              <a:t>Cholesterol is not the Enemy</a:t>
            </a:r>
            <a:endParaRPr lang="en-US" b="1" dirty="0">
              <a:solidFill>
                <a:srgbClr val="002060"/>
              </a:solidFill>
            </a:endParaRPr>
          </a:p>
        </p:txBody>
      </p:sp>
      <p:sp>
        <p:nvSpPr>
          <p:cNvPr id="3" name="Text Placeholder 2"/>
          <p:cNvSpPr>
            <a:spLocks noGrp="1"/>
          </p:cNvSpPr>
          <p:nvPr>
            <p:ph type="body" sz="quarter" idx="10"/>
          </p:nvPr>
        </p:nvSpPr>
        <p:spPr>
          <a:xfrm>
            <a:off x="381000" y="3276600"/>
            <a:ext cx="8382000" cy="3274743"/>
          </a:xfrm>
        </p:spPr>
        <p:txBody>
          <a:bodyPr/>
          <a:lstStyle/>
          <a:p>
            <a:pPr marL="342900" lvl="0" indent="-342900" defTabSz="914400" fontAlgn="base">
              <a:lnSpc>
                <a:spcPct val="100000"/>
              </a:lnSpc>
              <a:spcAft>
                <a:spcPct val="0"/>
              </a:spcAft>
              <a:buFont typeface="Arial" pitchFamily="34" charset="0"/>
              <a:buChar char="•"/>
            </a:pPr>
            <a:r>
              <a:rPr lang="en-US" sz="2400" b="1" dirty="0">
                <a:solidFill>
                  <a:schemeClr val="tx2">
                    <a:lumMod val="75000"/>
                  </a:schemeClr>
                </a:solidFill>
                <a:effectLst/>
                <a:latin typeface="Trebuchet MS" pitchFamily="34" charset="0"/>
                <a:ea typeface="MS PGothic" pitchFamily="34" charset="-128"/>
              </a:rPr>
              <a:t>N</a:t>
            </a:r>
            <a:r>
              <a:rPr lang="en-US" sz="2400" b="1" dirty="0" smtClean="0">
                <a:solidFill>
                  <a:schemeClr val="tx2">
                    <a:lumMod val="75000"/>
                  </a:schemeClr>
                </a:solidFill>
                <a:effectLst/>
                <a:latin typeface="Trebuchet MS" pitchFamily="34" charset="0"/>
                <a:ea typeface="MS PGothic" pitchFamily="34" charset="-128"/>
              </a:rPr>
              <a:t>eeded </a:t>
            </a:r>
            <a:r>
              <a:rPr lang="en-US" sz="2400" b="1" dirty="0">
                <a:solidFill>
                  <a:schemeClr val="tx2">
                    <a:lumMod val="75000"/>
                  </a:schemeClr>
                </a:solidFill>
                <a:effectLst/>
                <a:latin typeface="Trebuchet MS" pitchFamily="34" charset="0"/>
                <a:ea typeface="MS PGothic" pitchFamily="34" charset="-128"/>
              </a:rPr>
              <a:t>for almost every metabolic function in the </a:t>
            </a:r>
            <a:r>
              <a:rPr lang="en-US" sz="2400" b="1" dirty="0" smtClean="0">
                <a:solidFill>
                  <a:schemeClr val="tx2">
                    <a:lumMod val="75000"/>
                  </a:schemeClr>
                </a:solidFill>
                <a:effectLst/>
                <a:latin typeface="Trebuchet MS" pitchFamily="34" charset="0"/>
                <a:ea typeface="MS PGothic" pitchFamily="34" charset="-128"/>
              </a:rPr>
              <a:t>body</a:t>
            </a:r>
            <a:endParaRPr lang="en-US" sz="2400" b="1" dirty="0">
              <a:solidFill>
                <a:schemeClr val="tx2">
                  <a:lumMod val="75000"/>
                </a:schemeClr>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400" b="1" dirty="0">
                <a:solidFill>
                  <a:schemeClr val="tx2">
                    <a:lumMod val="75000"/>
                  </a:schemeClr>
                </a:solidFill>
                <a:effectLst/>
                <a:latin typeface="Trebuchet MS" pitchFamily="34" charset="0"/>
                <a:ea typeface="MS PGothic" pitchFamily="34" charset="-128"/>
              </a:rPr>
              <a:t>With too little, the following can happen:</a:t>
            </a:r>
          </a:p>
          <a:p>
            <a:pPr marL="860425" lvl="1" indent="-342900" defTabSz="914400" fontAlgn="base">
              <a:lnSpc>
                <a:spcPct val="100000"/>
              </a:lnSpc>
              <a:spcAft>
                <a:spcPct val="0"/>
              </a:spcAft>
              <a:buFont typeface="Arial" pitchFamily="34" charset="0"/>
              <a:buChar char="•"/>
            </a:pPr>
            <a:r>
              <a:rPr lang="en-US" sz="2000" b="1" dirty="0">
                <a:solidFill>
                  <a:schemeClr val="tx2">
                    <a:lumMod val="75000"/>
                  </a:schemeClr>
                </a:solidFill>
                <a:effectLst/>
                <a:latin typeface="Trebuchet MS" pitchFamily="34" charset="0"/>
                <a:ea typeface="MS PGothic" pitchFamily="34" charset="-128"/>
              </a:rPr>
              <a:t>Lower testosterone</a:t>
            </a:r>
          </a:p>
          <a:p>
            <a:pPr marL="860425" lvl="1" indent="-342900" defTabSz="914400" fontAlgn="base">
              <a:lnSpc>
                <a:spcPct val="100000"/>
              </a:lnSpc>
              <a:spcAft>
                <a:spcPct val="0"/>
              </a:spcAft>
              <a:buFont typeface="Arial" pitchFamily="34" charset="0"/>
              <a:buChar char="•"/>
            </a:pPr>
            <a:r>
              <a:rPr lang="en-US" sz="2000" b="1" dirty="0">
                <a:solidFill>
                  <a:schemeClr val="tx2">
                    <a:lumMod val="75000"/>
                  </a:schemeClr>
                </a:solidFill>
                <a:effectLst/>
                <a:latin typeface="Trebuchet MS" pitchFamily="34" charset="0"/>
                <a:ea typeface="MS PGothic" pitchFamily="34" charset="-128"/>
              </a:rPr>
              <a:t>Cell function</a:t>
            </a:r>
          </a:p>
          <a:p>
            <a:pPr marL="860425" lvl="1" indent="-342900" defTabSz="914400" fontAlgn="base">
              <a:lnSpc>
                <a:spcPct val="100000"/>
              </a:lnSpc>
              <a:spcAft>
                <a:spcPct val="0"/>
              </a:spcAft>
              <a:buFont typeface="Arial" pitchFamily="34" charset="0"/>
              <a:buChar char="•"/>
            </a:pPr>
            <a:r>
              <a:rPr lang="en-US" sz="2000" b="1" dirty="0">
                <a:solidFill>
                  <a:schemeClr val="tx2">
                    <a:lumMod val="75000"/>
                  </a:schemeClr>
                </a:solidFill>
                <a:effectLst/>
                <a:latin typeface="Trebuchet MS" pitchFamily="34" charset="0"/>
                <a:ea typeface="MS PGothic" pitchFamily="34" charset="-128"/>
              </a:rPr>
              <a:t>CoQ10 deficiency</a:t>
            </a:r>
          </a:p>
          <a:p>
            <a:pPr marL="860425" lvl="1" indent="-342900" defTabSz="914400" fontAlgn="base">
              <a:lnSpc>
                <a:spcPct val="100000"/>
              </a:lnSpc>
              <a:spcAft>
                <a:spcPct val="0"/>
              </a:spcAft>
              <a:buFont typeface="Arial" pitchFamily="34" charset="0"/>
              <a:buChar char="•"/>
            </a:pPr>
            <a:r>
              <a:rPr lang="en-US" sz="2000" b="1" dirty="0">
                <a:solidFill>
                  <a:schemeClr val="tx2">
                    <a:lumMod val="75000"/>
                  </a:schemeClr>
                </a:solidFill>
                <a:effectLst/>
                <a:latin typeface="Trebuchet MS" pitchFamily="34" charset="0"/>
                <a:ea typeface="MS PGothic" pitchFamily="34" charset="-128"/>
              </a:rPr>
              <a:t>Neurologic issues</a:t>
            </a:r>
          </a:p>
          <a:p>
            <a:pPr marL="860425" lvl="1" indent="-342900" defTabSz="914400" fontAlgn="base">
              <a:lnSpc>
                <a:spcPct val="100000"/>
              </a:lnSpc>
              <a:spcAft>
                <a:spcPct val="0"/>
              </a:spcAft>
              <a:buFont typeface="Arial" pitchFamily="34" charset="0"/>
              <a:buChar char="•"/>
            </a:pPr>
            <a:r>
              <a:rPr lang="en-US" sz="2000" b="1" dirty="0">
                <a:solidFill>
                  <a:schemeClr val="tx2">
                    <a:lumMod val="75000"/>
                  </a:schemeClr>
                </a:solidFill>
                <a:effectLst/>
                <a:latin typeface="Trebuchet MS" pitchFamily="34" charset="0"/>
                <a:ea typeface="MS PGothic" pitchFamily="34" charset="-128"/>
              </a:rPr>
              <a:t>Parkinson's symptoms.</a:t>
            </a:r>
          </a:p>
          <a:p>
            <a:endParaRPr lang="en-US" dirty="0"/>
          </a:p>
        </p:txBody>
      </p:sp>
    </p:spTree>
    <p:extLst>
      <p:ext uri="{BB962C8B-B14F-4D97-AF65-F5344CB8AC3E}">
        <p14:creationId xmlns:p14="http://schemas.microsoft.com/office/powerpoint/2010/main" val="661132992"/>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382000" cy="830997"/>
          </a:xfrm>
          <a:noFill/>
        </p:spPr>
        <p:txBody>
          <a:bodyPr/>
          <a:lstStyle/>
          <a:p>
            <a:r>
              <a:rPr lang="en-US" sz="6000" b="1" spc="0" dirty="0">
                <a:ln>
                  <a:noFill/>
                </a:ln>
                <a:solidFill>
                  <a:srgbClr val="002060"/>
                </a:solidFill>
                <a:effectLst/>
                <a:latin typeface="Trebuchet MS" pitchFamily="34" charset="0"/>
                <a:ea typeface="MS PGothic" pitchFamily="34" charset="-128"/>
                <a:cs typeface="+mj-cs"/>
              </a:rPr>
              <a:t>Fermented Foods</a:t>
            </a:r>
            <a:endParaRPr lang="en-US" sz="6000" b="1" dirty="0">
              <a:solidFill>
                <a:srgbClr val="002060"/>
              </a:solidFill>
            </a:endParaRPr>
          </a:p>
        </p:txBody>
      </p:sp>
      <p:sp>
        <p:nvSpPr>
          <p:cNvPr id="3" name="Text Placeholder 2"/>
          <p:cNvSpPr>
            <a:spLocks noGrp="1"/>
          </p:cNvSpPr>
          <p:nvPr>
            <p:ph type="body" sz="quarter" idx="10"/>
          </p:nvPr>
        </p:nvSpPr>
        <p:spPr>
          <a:xfrm>
            <a:off x="228600" y="2895600"/>
            <a:ext cx="8382000" cy="4235006"/>
          </a:xfrm>
        </p:spPr>
        <p:txBody>
          <a:bodyPr/>
          <a:lstStyle/>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Rich in B vitamins</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Easy to prepare and store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A good way to store abundant produce</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Nourish internal ecosystem</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The inside lining of the small intestine is the same space as a tennis court.</a:t>
            </a:r>
          </a:p>
          <a:p>
            <a:pPr marL="342900" lvl="0" indent="-342900" defTabSz="914400" fontAlgn="base">
              <a:lnSpc>
                <a:spcPct val="100000"/>
              </a:lnSpc>
              <a:spcAft>
                <a:spcPct val="0"/>
              </a:spcAft>
              <a:buFont typeface="Arial" pitchFamily="34" charset="0"/>
              <a:buChar char="•"/>
            </a:pPr>
            <a:r>
              <a:rPr lang="en-US" sz="2400" dirty="0">
                <a:solidFill>
                  <a:schemeClr val="tx2">
                    <a:lumMod val="75000"/>
                  </a:schemeClr>
                </a:solidFill>
                <a:effectLst/>
                <a:latin typeface="Trebuchet MS" pitchFamily="34" charset="0"/>
                <a:ea typeface="MS PGothic" pitchFamily="34" charset="-128"/>
              </a:rPr>
              <a:t>Damage to this cell lining prevents absorption of nutrients, damages endocrine system, prevents release of toxins</a:t>
            </a:r>
          </a:p>
          <a:p>
            <a:endParaRPr lang="en-US" dirty="0"/>
          </a:p>
        </p:txBody>
      </p:sp>
    </p:spTree>
    <p:extLst>
      <p:ext uri="{BB962C8B-B14F-4D97-AF65-F5344CB8AC3E}">
        <p14:creationId xmlns:p14="http://schemas.microsoft.com/office/powerpoint/2010/main" val="2932485553"/>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071" y="838200"/>
            <a:ext cx="8382000" cy="553998"/>
          </a:xfrm>
        </p:spPr>
        <p:txBody>
          <a:bodyPr/>
          <a:lstStyle/>
          <a:p>
            <a:r>
              <a:rPr lang="en-US" sz="4000" b="1" spc="0" dirty="0">
                <a:ln>
                  <a:noFill/>
                </a:ln>
                <a:solidFill>
                  <a:srgbClr val="002060"/>
                </a:solidFill>
                <a:effectLst/>
                <a:latin typeface="Trebuchet MS" pitchFamily="34" charset="0"/>
                <a:ea typeface="MS PGothic" pitchFamily="34" charset="-128"/>
                <a:cs typeface="+mj-cs"/>
              </a:rPr>
              <a:t>Juicing: The Smartest Fast Food</a:t>
            </a:r>
            <a:endParaRPr lang="en-US" dirty="0">
              <a:solidFill>
                <a:srgbClr val="002060"/>
              </a:solidFill>
            </a:endParaRPr>
          </a:p>
        </p:txBody>
      </p:sp>
      <p:sp>
        <p:nvSpPr>
          <p:cNvPr id="3" name="Text Placeholder 2"/>
          <p:cNvSpPr>
            <a:spLocks noGrp="1"/>
          </p:cNvSpPr>
          <p:nvPr>
            <p:ph type="body" sz="quarter" idx="10"/>
          </p:nvPr>
        </p:nvSpPr>
        <p:spPr>
          <a:xfrm>
            <a:off x="304800" y="3048000"/>
            <a:ext cx="8382000" cy="3988784"/>
          </a:xfrm>
        </p:spPr>
        <p:txBody>
          <a:bodyPr/>
          <a:lstStyle/>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Cellular nutrition</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Cleansing</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Instant energy</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Easy way to get the greens</a:t>
            </a:r>
          </a:p>
          <a:p>
            <a:pPr marL="342900" lvl="0" indent="-342900" defTabSz="914400" fontAlgn="base">
              <a:lnSpc>
                <a:spcPct val="100000"/>
              </a:lnSpc>
              <a:spcAft>
                <a:spcPct val="0"/>
              </a:spcAft>
              <a:buNone/>
            </a:pPr>
            <a:r>
              <a:rPr lang="en-US" dirty="0">
                <a:solidFill>
                  <a:srgbClr val="92D050"/>
                </a:solidFill>
                <a:effectLst/>
                <a:latin typeface="Trebuchet MS" pitchFamily="34" charset="0"/>
                <a:ea typeface="MS PGothic" pitchFamily="34" charset="-128"/>
              </a:rPr>
              <a:t>   you don’t eat into your body</a:t>
            </a:r>
          </a:p>
          <a:p>
            <a:pPr marL="342900" lvl="0" indent="-34290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Filling</a:t>
            </a:r>
          </a:p>
          <a:p>
            <a:endParaRPr lang="en-US" dirty="0"/>
          </a:p>
        </p:txBody>
      </p:sp>
      <p:pic>
        <p:nvPicPr>
          <p:cNvPr id="4" name="Picture 3" descr="green juice.jpg"/>
          <p:cNvPicPr>
            <a:picLocks noChangeAspect="1"/>
          </p:cNvPicPr>
          <p:nvPr/>
        </p:nvPicPr>
        <p:blipFill>
          <a:blip r:embed="rId2" cstate="print"/>
          <a:stretch>
            <a:fillRect/>
          </a:stretch>
        </p:blipFill>
        <p:spPr>
          <a:xfrm>
            <a:off x="4953000" y="1524000"/>
            <a:ext cx="3855904" cy="3200400"/>
          </a:xfrm>
          <a:prstGeom prst="rect">
            <a:avLst/>
          </a:prstGeom>
          <a:ln>
            <a:noFill/>
          </a:ln>
          <a:effectLst>
            <a:softEdge rad="112500"/>
          </a:effectLst>
        </p:spPr>
      </p:pic>
    </p:spTree>
    <p:extLst>
      <p:ext uri="{BB962C8B-B14F-4D97-AF65-F5344CB8AC3E}">
        <p14:creationId xmlns:p14="http://schemas.microsoft.com/office/powerpoint/2010/main" val="390498980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553998"/>
          </a:xfrm>
        </p:spPr>
        <p:txBody>
          <a:bodyPr/>
          <a:lstStyle/>
          <a:p>
            <a:r>
              <a:rPr lang="en-US" sz="4000" b="1" spc="0" dirty="0">
                <a:ln>
                  <a:noFill/>
                </a:ln>
                <a:solidFill>
                  <a:srgbClr val="002060"/>
                </a:solidFill>
                <a:effectLst/>
                <a:latin typeface="Trebuchet MS" pitchFamily="34" charset="0"/>
                <a:ea typeface="MS PGothic" pitchFamily="34" charset="-128"/>
                <a:cs typeface="+mj-cs"/>
              </a:rPr>
              <a:t>Add in Nutrient Dense Super Foods</a:t>
            </a:r>
            <a:endParaRPr lang="en-US" dirty="0">
              <a:solidFill>
                <a:srgbClr val="002060"/>
              </a:solidFill>
            </a:endParaRPr>
          </a:p>
        </p:txBody>
      </p:sp>
      <p:sp>
        <p:nvSpPr>
          <p:cNvPr id="3" name="Text Placeholder 2"/>
          <p:cNvSpPr>
            <a:spLocks noGrp="1"/>
          </p:cNvSpPr>
          <p:nvPr>
            <p:ph type="body" sz="quarter" idx="10"/>
          </p:nvPr>
        </p:nvSpPr>
        <p:spPr>
          <a:xfrm>
            <a:off x="381000" y="1544877"/>
            <a:ext cx="8382000" cy="4579715"/>
          </a:xfrm>
        </p:spPr>
        <p:txBody>
          <a:bodyPr/>
          <a:lstStyle/>
          <a:p>
            <a:pPr marL="342900" lvl="0" indent="-342900" defTabSz="914400" fontAlgn="base">
              <a:lnSpc>
                <a:spcPct val="100000"/>
              </a:lnSpc>
              <a:spcAft>
                <a:spcPct val="0"/>
              </a:spcAft>
              <a:buFont typeface="Arial" pitchFamily="34" charset="0"/>
              <a:buChar char="•"/>
            </a:pPr>
            <a:r>
              <a:rPr lang="en-US" dirty="0">
                <a:solidFill>
                  <a:schemeClr val="bg2">
                    <a:lumMod val="75000"/>
                  </a:schemeClr>
                </a:solidFill>
                <a:effectLst/>
                <a:latin typeface="Trebuchet MS" pitchFamily="34" charset="0"/>
                <a:ea typeface="MS PGothic" pitchFamily="34" charset="-128"/>
              </a:rPr>
              <a:t>Raw Honey</a:t>
            </a:r>
          </a:p>
          <a:p>
            <a:pPr marL="342900" lvl="0" indent="-342900" defTabSz="914400" fontAlgn="base">
              <a:lnSpc>
                <a:spcPct val="100000"/>
              </a:lnSpc>
              <a:spcAft>
                <a:spcPct val="0"/>
              </a:spcAft>
              <a:buFont typeface="Arial" pitchFamily="34" charset="0"/>
              <a:buChar char="•"/>
            </a:pPr>
            <a:r>
              <a:rPr lang="en-US" dirty="0">
                <a:solidFill>
                  <a:schemeClr val="bg2">
                    <a:lumMod val="75000"/>
                  </a:schemeClr>
                </a:solidFill>
                <a:effectLst/>
                <a:latin typeface="Trebuchet MS" pitchFamily="34" charset="0"/>
                <a:ea typeface="MS PGothic" pitchFamily="34" charset="-128"/>
              </a:rPr>
              <a:t>Fruit and Nut </a:t>
            </a:r>
          </a:p>
          <a:p>
            <a:pPr marL="342900" lvl="0" indent="-342900" defTabSz="914400" fontAlgn="base">
              <a:lnSpc>
                <a:spcPct val="100000"/>
              </a:lnSpc>
              <a:spcAft>
                <a:spcPct val="0"/>
              </a:spcAft>
              <a:buFont typeface="Arial" pitchFamily="34" charset="0"/>
              <a:buChar char="•"/>
            </a:pPr>
            <a:r>
              <a:rPr lang="en-US" dirty="0">
                <a:solidFill>
                  <a:schemeClr val="bg2">
                    <a:lumMod val="20000"/>
                    <a:lumOff val="80000"/>
                  </a:schemeClr>
                </a:solidFill>
                <a:effectLst/>
                <a:latin typeface="Trebuchet MS" pitchFamily="34" charset="0"/>
                <a:ea typeface="MS PGothic" pitchFamily="34" charset="-128"/>
              </a:rPr>
              <a:t>Spirulina</a:t>
            </a:r>
          </a:p>
          <a:p>
            <a:pPr marL="342900" lvl="0" indent="-342900" defTabSz="914400" fontAlgn="base">
              <a:lnSpc>
                <a:spcPct val="100000"/>
              </a:lnSpc>
              <a:spcAft>
                <a:spcPct val="0"/>
              </a:spcAft>
              <a:buFont typeface="Arial" pitchFamily="34" charset="0"/>
              <a:buChar char="•"/>
            </a:pPr>
            <a:r>
              <a:rPr lang="en-US" dirty="0">
                <a:solidFill>
                  <a:schemeClr val="bg2">
                    <a:lumMod val="20000"/>
                    <a:lumOff val="80000"/>
                  </a:schemeClr>
                </a:solidFill>
                <a:effectLst/>
                <a:latin typeface="Trebuchet MS" pitchFamily="34" charset="0"/>
                <a:ea typeface="MS PGothic" pitchFamily="34" charset="-128"/>
              </a:rPr>
              <a:t>Leafy Greens</a:t>
            </a:r>
          </a:p>
          <a:p>
            <a:pPr marL="342900" lvl="0" indent="-342900" defTabSz="914400" fontAlgn="base">
              <a:lnSpc>
                <a:spcPct val="100000"/>
              </a:lnSpc>
              <a:spcAft>
                <a:spcPct val="0"/>
              </a:spcAft>
              <a:buFont typeface="Arial" pitchFamily="34" charset="0"/>
              <a:buChar char="•"/>
            </a:pPr>
            <a:r>
              <a:rPr lang="en-US" dirty="0">
                <a:solidFill>
                  <a:schemeClr val="bg2">
                    <a:lumMod val="20000"/>
                    <a:lumOff val="80000"/>
                  </a:schemeClr>
                </a:solidFill>
                <a:effectLst/>
                <a:latin typeface="Trebuchet MS" pitchFamily="34" charset="0"/>
                <a:ea typeface="MS PGothic" pitchFamily="34" charset="-128"/>
              </a:rPr>
              <a:t>Green Juices</a:t>
            </a:r>
          </a:p>
          <a:p>
            <a:pPr marL="342900" lvl="0" indent="-342900" defTabSz="914400" fontAlgn="base">
              <a:lnSpc>
                <a:spcPct val="100000"/>
              </a:lnSpc>
              <a:spcAft>
                <a:spcPct val="0"/>
              </a:spcAft>
              <a:buFont typeface="Arial" pitchFamily="34" charset="0"/>
              <a:buChar char="•"/>
            </a:pPr>
            <a:r>
              <a:rPr lang="en-US" dirty="0">
                <a:solidFill>
                  <a:schemeClr val="bg2">
                    <a:lumMod val="20000"/>
                    <a:lumOff val="80000"/>
                  </a:schemeClr>
                </a:solidFill>
                <a:effectLst/>
                <a:latin typeface="Trebuchet MS" pitchFamily="34" charset="0"/>
                <a:ea typeface="MS PGothic" pitchFamily="34" charset="-128"/>
              </a:rPr>
              <a:t>Grasses</a:t>
            </a:r>
          </a:p>
          <a:p>
            <a:pPr marL="342900" lvl="0" indent="-342900" defTabSz="914400" fontAlgn="base">
              <a:lnSpc>
                <a:spcPct val="100000"/>
              </a:lnSpc>
              <a:spcAft>
                <a:spcPct val="0"/>
              </a:spcAft>
              <a:buFont typeface="Arial" pitchFamily="34" charset="0"/>
              <a:buChar char="•"/>
            </a:pPr>
            <a:r>
              <a:rPr lang="en-US" dirty="0">
                <a:solidFill>
                  <a:schemeClr val="bg2">
                    <a:lumMod val="20000"/>
                    <a:lumOff val="80000"/>
                  </a:schemeClr>
                </a:solidFill>
                <a:effectLst/>
                <a:latin typeface="Trebuchet MS" pitchFamily="34" charset="0"/>
                <a:ea typeface="MS PGothic" pitchFamily="34" charset="-128"/>
              </a:rPr>
              <a:t>Seaweed</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2800" y="1524000"/>
            <a:ext cx="5676900" cy="4257675"/>
          </a:xfrm>
          <a:prstGeom prst="rect">
            <a:avLst/>
          </a:prstGeom>
          <a:ln>
            <a:noFill/>
          </a:ln>
          <a:effectLst>
            <a:softEdge rad="112500"/>
          </a:effectLst>
        </p:spPr>
      </p:pic>
    </p:spTree>
    <p:extLst>
      <p:ext uri="{BB962C8B-B14F-4D97-AF65-F5344CB8AC3E}">
        <p14:creationId xmlns:p14="http://schemas.microsoft.com/office/powerpoint/2010/main" val="4224513242"/>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382000" cy="553998"/>
          </a:xfrm>
        </p:spPr>
        <p:txBody>
          <a:bodyPr/>
          <a:lstStyle/>
          <a:p>
            <a:r>
              <a:rPr lang="en-US" sz="4000" b="1" spc="0" dirty="0">
                <a:ln>
                  <a:noFill/>
                </a:ln>
                <a:solidFill>
                  <a:srgbClr val="002060"/>
                </a:solidFill>
                <a:effectLst/>
                <a:latin typeface="Trebuchet MS" pitchFamily="34" charset="0"/>
                <a:ea typeface="MS PGothic" pitchFamily="34" charset="-128"/>
                <a:cs typeface="+mj-cs"/>
              </a:rPr>
              <a:t>Greens: The Energy Powerhouse</a:t>
            </a:r>
            <a:endParaRPr lang="en-US" sz="4000" b="1" dirty="0">
              <a:solidFill>
                <a:srgbClr val="002060"/>
              </a:solidFill>
            </a:endParaRPr>
          </a:p>
        </p:txBody>
      </p:sp>
      <p:sp>
        <p:nvSpPr>
          <p:cNvPr id="3" name="Text Placeholder 2"/>
          <p:cNvSpPr>
            <a:spLocks noGrp="1"/>
          </p:cNvSpPr>
          <p:nvPr>
            <p:ph type="body" sz="quarter" idx="10"/>
          </p:nvPr>
        </p:nvSpPr>
        <p:spPr>
          <a:xfrm>
            <a:off x="381000" y="2971800"/>
            <a:ext cx="8382000" cy="3644075"/>
          </a:xfrm>
        </p:spPr>
        <p:txBody>
          <a:bodyPr/>
          <a:lstStyle/>
          <a:p>
            <a:pPr marL="342900" lvl="0" indent="-342900" defTabSz="914400" fontAlgn="base">
              <a:lnSpc>
                <a:spcPct val="100000"/>
              </a:lnSpc>
              <a:spcAft>
                <a:spcPct val="0"/>
              </a:spcAft>
              <a:buFont typeface="Arial" pitchFamily="34" charset="0"/>
              <a:buChar char="•"/>
            </a:pPr>
            <a:r>
              <a:rPr lang="en-US" sz="2400" b="1" dirty="0">
                <a:solidFill>
                  <a:schemeClr val="tx2">
                    <a:lumMod val="75000"/>
                  </a:schemeClr>
                </a:solidFill>
                <a:effectLst/>
                <a:latin typeface="Trebuchet MS" pitchFamily="34" charset="0"/>
                <a:ea typeface="MS PGothic" pitchFamily="34" charset="-128"/>
              </a:rPr>
              <a:t>Nutritionally, greens are very high in calcium, magnesium, iron, potassium, phosphorous, zinc and vitamins A, C, E and K. </a:t>
            </a:r>
          </a:p>
          <a:p>
            <a:pPr marL="342900" lvl="0" indent="-342900" defTabSz="914400" fontAlgn="base">
              <a:lnSpc>
                <a:spcPct val="100000"/>
              </a:lnSpc>
              <a:spcAft>
                <a:spcPct val="0"/>
              </a:spcAft>
              <a:buFont typeface="Arial" pitchFamily="34" charset="0"/>
              <a:buChar char="•"/>
            </a:pPr>
            <a:r>
              <a:rPr lang="en-US" sz="2400" b="1" dirty="0">
                <a:solidFill>
                  <a:schemeClr val="tx2">
                    <a:lumMod val="75000"/>
                  </a:schemeClr>
                </a:solidFill>
                <a:effectLst/>
                <a:latin typeface="Trebuchet MS" pitchFamily="34" charset="0"/>
                <a:ea typeface="MS PGothic" pitchFamily="34" charset="-128"/>
              </a:rPr>
              <a:t>They are dense with fiber, folic acid, chlorophyll and many other micronutrients and phytochemicals. </a:t>
            </a:r>
          </a:p>
          <a:p>
            <a:pPr marL="342900" lvl="0" indent="-342900" defTabSz="914400" fontAlgn="base">
              <a:lnSpc>
                <a:spcPct val="100000"/>
              </a:lnSpc>
              <a:spcAft>
                <a:spcPct val="0"/>
              </a:spcAft>
              <a:buFont typeface="Arial" pitchFamily="34" charset="0"/>
              <a:buChar char="•"/>
            </a:pPr>
            <a:r>
              <a:rPr lang="en-US" sz="2400" b="1" dirty="0">
                <a:solidFill>
                  <a:schemeClr val="tx2">
                    <a:lumMod val="75000"/>
                  </a:schemeClr>
                </a:solidFill>
                <a:effectLst/>
                <a:latin typeface="Trebuchet MS" pitchFamily="34" charset="0"/>
                <a:ea typeface="MS PGothic" pitchFamily="34" charset="-128"/>
              </a:rPr>
              <a:t>Whenever possible, choose organic. But eating non-organic greens is much better than not eating any greens at all!</a:t>
            </a:r>
          </a:p>
          <a:p>
            <a:endParaRPr lang="en-US" dirty="0"/>
          </a:p>
        </p:txBody>
      </p:sp>
    </p:spTree>
    <p:extLst>
      <p:ext uri="{BB962C8B-B14F-4D97-AF65-F5344CB8AC3E}">
        <p14:creationId xmlns:p14="http://schemas.microsoft.com/office/powerpoint/2010/main" val="19485944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382000" cy="1107996"/>
          </a:xfrm>
        </p:spPr>
        <p:txBody>
          <a:bodyPr/>
          <a:lstStyle/>
          <a:p>
            <a:r>
              <a:rPr lang="en-US" b="1" dirty="0" smtClean="0">
                <a:solidFill>
                  <a:srgbClr val="002060"/>
                </a:solidFill>
              </a:rPr>
              <a:t>Depression and Workplace Safety</a:t>
            </a:r>
            <a:br>
              <a:rPr lang="en-US" b="1" dirty="0" smtClean="0">
                <a:solidFill>
                  <a:srgbClr val="002060"/>
                </a:solidFill>
              </a:rPr>
            </a:br>
            <a:r>
              <a:rPr lang="en-US" sz="3200" dirty="0">
                <a:solidFill>
                  <a:srgbClr val="002060"/>
                </a:solidFill>
                <a:effectLst/>
              </a:rPr>
              <a:t>It is among the leading causes of disability worldwide</a:t>
            </a:r>
            <a:endParaRPr lang="en-US" sz="3200" b="1" dirty="0">
              <a:solidFill>
                <a:srgbClr val="002060"/>
              </a:solidFill>
            </a:endParaRPr>
          </a:p>
        </p:txBody>
      </p:sp>
      <p:sp>
        <p:nvSpPr>
          <p:cNvPr id="3" name="Text Placeholder 2"/>
          <p:cNvSpPr>
            <a:spLocks noGrp="1"/>
          </p:cNvSpPr>
          <p:nvPr>
            <p:ph type="body" sz="quarter" idx="10"/>
          </p:nvPr>
        </p:nvSpPr>
        <p:spPr>
          <a:xfrm>
            <a:off x="381000" y="3048000"/>
            <a:ext cx="8382000" cy="3237809"/>
          </a:xfrm>
        </p:spPr>
        <p:txBody>
          <a:bodyPr/>
          <a:lstStyle/>
          <a:p>
            <a:r>
              <a:rPr lang="en-US" sz="2400" dirty="0" smtClean="0">
                <a:solidFill>
                  <a:schemeClr val="tx2">
                    <a:lumMod val="75000"/>
                  </a:schemeClr>
                </a:solidFill>
                <a:effectLst/>
              </a:rPr>
              <a:t>Depressed workers are more </a:t>
            </a:r>
            <a:r>
              <a:rPr lang="en-US" sz="2400" dirty="0">
                <a:solidFill>
                  <a:schemeClr val="tx2">
                    <a:lumMod val="75000"/>
                  </a:schemeClr>
                </a:solidFill>
                <a:effectLst/>
              </a:rPr>
              <a:t>accident-prone because of depression's interference with concentration and </a:t>
            </a:r>
            <a:r>
              <a:rPr lang="en-US" sz="2400" dirty="0" smtClean="0">
                <a:solidFill>
                  <a:schemeClr val="tx2">
                    <a:lumMod val="75000"/>
                  </a:schemeClr>
                </a:solidFill>
                <a:effectLst/>
              </a:rPr>
              <a:t>focus.</a:t>
            </a:r>
          </a:p>
          <a:p>
            <a:pPr lvl="0"/>
            <a:r>
              <a:rPr lang="en-US" sz="2400" dirty="0" smtClean="0">
                <a:solidFill>
                  <a:schemeClr val="tx2">
                    <a:lumMod val="75000"/>
                  </a:schemeClr>
                </a:solidFill>
                <a:effectLst/>
              </a:rPr>
              <a:t>D</a:t>
            </a:r>
            <a:r>
              <a:rPr lang="en-US" sz="2400" dirty="0" smtClean="0">
                <a:solidFill>
                  <a:srgbClr val="C4FF89">
                    <a:lumMod val="75000"/>
                  </a:srgbClr>
                </a:solidFill>
                <a:effectLst/>
              </a:rPr>
              <a:t>epression </a:t>
            </a:r>
            <a:r>
              <a:rPr lang="en-US" sz="2400" dirty="0">
                <a:solidFill>
                  <a:srgbClr val="C4FF89">
                    <a:lumMod val="75000"/>
                  </a:srgbClr>
                </a:solidFill>
                <a:effectLst/>
              </a:rPr>
              <a:t>showed impairments in functioning that were comparable to or worse than those of patients with medical </a:t>
            </a:r>
            <a:r>
              <a:rPr lang="en-US" sz="2400" dirty="0" smtClean="0">
                <a:solidFill>
                  <a:srgbClr val="C4FF89">
                    <a:lumMod val="75000"/>
                  </a:srgbClr>
                </a:solidFill>
                <a:effectLst/>
              </a:rPr>
              <a:t>disorders.</a:t>
            </a:r>
            <a:endParaRPr lang="en-US" sz="2400" baseline="30000" dirty="0" smtClean="0">
              <a:solidFill>
                <a:srgbClr val="C4FF89">
                  <a:lumMod val="75000"/>
                </a:srgbClr>
              </a:solidFill>
              <a:effectLst/>
            </a:endParaRPr>
          </a:p>
          <a:p>
            <a:pPr lvl="0"/>
            <a:r>
              <a:rPr lang="en-US" sz="2400" dirty="0" smtClean="0">
                <a:solidFill>
                  <a:schemeClr val="tx2">
                    <a:lumMod val="75000"/>
                  </a:schemeClr>
                </a:solidFill>
                <a:effectLst/>
              </a:rPr>
              <a:t>High-hazard </a:t>
            </a:r>
            <a:r>
              <a:rPr lang="en-US" sz="2400" dirty="0">
                <a:solidFill>
                  <a:schemeClr val="tx2">
                    <a:lumMod val="75000"/>
                  </a:schemeClr>
                </a:solidFill>
                <a:effectLst/>
              </a:rPr>
              <a:t>occupations are of particular </a:t>
            </a:r>
            <a:r>
              <a:rPr lang="en-US" sz="2400" dirty="0" smtClean="0">
                <a:solidFill>
                  <a:schemeClr val="tx2">
                    <a:lumMod val="75000"/>
                  </a:schemeClr>
                </a:solidFill>
                <a:effectLst/>
              </a:rPr>
              <a:t>concern</a:t>
            </a:r>
          </a:p>
          <a:p>
            <a:pPr marL="0" lvl="0" indent="0">
              <a:buNone/>
            </a:pPr>
            <a:r>
              <a:rPr lang="en-US" dirty="0">
                <a:solidFill>
                  <a:schemeClr val="tx2">
                    <a:lumMod val="75000"/>
                  </a:schemeClr>
                </a:solidFill>
                <a:effectLst/>
              </a:rPr>
              <a:t>	</a:t>
            </a:r>
            <a:r>
              <a:rPr lang="en-US" dirty="0" smtClean="0">
                <a:solidFill>
                  <a:schemeClr val="tx2">
                    <a:lumMod val="75000"/>
                  </a:schemeClr>
                </a:solidFill>
                <a:effectLst/>
              </a:rPr>
              <a:t>				</a:t>
            </a:r>
            <a:endParaRPr lang="en-US" dirty="0">
              <a:solidFill>
                <a:schemeClr val="tx2">
                  <a:lumMod val="75000"/>
                </a:schemeClr>
              </a:solidFill>
              <a:effectLst/>
            </a:endParaRPr>
          </a:p>
          <a:p>
            <a:pPr marL="517525" lvl="1" indent="0">
              <a:buNone/>
            </a:pPr>
            <a:r>
              <a:rPr lang="en-US" sz="1800" i="1" dirty="0" smtClean="0">
                <a:solidFill>
                  <a:srgbClr val="C4FF89">
                    <a:lumMod val="75000"/>
                  </a:srgbClr>
                </a:solidFill>
                <a:effectLst/>
              </a:rPr>
              <a:t>-- "</a:t>
            </a:r>
            <a:r>
              <a:rPr lang="en-US" sz="1800" i="1" dirty="0">
                <a:solidFill>
                  <a:srgbClr val="C4FF89">
                    <a:lumMod val="75000"/>
                  </a:srgbClr>
                </a:solidFill>
                <a:effectLst/>
              </a:rPr>
              <a:t>Depression in the Workplace: Costs and Barriers to Treatment," R.J. Goldberg and </a:t>
            </a:r>
            <a:r>
              <a:rPr lang="en-US" sz="1800" i="1" dirty="0" smtClean="0">
                <a:solidFill>
                  <a:srgbClr val="C4FF89">
                    <a:lumMod val="75000"/>
                  </a:srgbClr>
                </a:solidFill>
                <a:effectLst/>
              </a:rPr>
              <a:t>   S</a:t>
            </a:r>
            <a:r>
              <a:rPr lang="en-US" sz="1800" i="1" dirty="0">
                <a:solidFill>
                  <a:srgbClr val="C4FF89">
                    <a:lumMod val="75000"/>
                  </a:srgbClr>
                </a:solidFill>
                <a:effectLst/>
              </a:rPr>
              <a:t>. Steury</a:t>
            </a:r>
            <a:endParaRPr lang="en-US" sz="1800" i="1" dirty="0">
              <a:solidFill>
                <a:schemeClr val="tx2">
                  <a:lumMod val="75000"/>
                </a:schemeClr>
              </a:solidFill>
            </a:endParaRPr>
          </a:p>
        </p:txBody>
      </p:sp>
    </p:spTree>
    <p:extLst>
      <p:ext uri="{BB962C8B-B14F-4D97-AF65-F5344CB8AC3E}">
        <p14:creationId xmlns:p14="http://schemas.microsoft.com/office/powerpoint/2010/main" val="31389930"/>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382000" cy="914096"/>
          </a:xfrm>
        </p:spPr>
        <p:txBody>
          <a:bodyPr/>
          <a:lstStyle/>
          <a:p>
            <a:r>
              <a:rPr lang="en-US" sz="6600" b="1" spc="0" dirty="0">
                <a:ln>
                  <a:noFill/>
                </a:ln>
                <a:solidFill>
                  <a:srgbClr val="002060"/>
                </a:solidFill>
                <a:effectLst/>
                <a:latin typeface="Trebuchet MS" pitchFamily="34" charset="0"/>
                <a:ea typeface="MS PGothic" pitchFamily="34" charset="-128"/>
                <a:cs typeface="+mj-cs"/>
              </a:rPr>
              <a:t>Benefits of Greens</a:t>
            </a:r>
            <a:endParaRPr lang="en-US" sz="6600" b="1" dirty="0">
              <a:solidFill>
                <a:srgbClr val="002060"/>
              </a:solidFill>
            </a:endParaRPr>
          </a:p>
        </p:txBody>
      </p:sp>
      <p:sp>
        <p:nvSpPr>
          <p:cNvPr id="3" name="Text Placeholder 2"/>
          <p:cNvSpPr>
            <a:spLocks noGrp="1"/>
          </p:cNvSpPr>
          <p:nvPr>
            <p:ph type="body" sz="quarter" idx="10"/>
          </p:nvPr>
        </p:nvSpPr>
        <p:spPr>
          <a:xfrm>
            <a:off x="457200" y="3200400"/>
            <a:ext cx="8382000" cy="3250121"/>
          </a:xfrm>
        </p:spPr>
        <p:txBody>
          <a:bodyPr/>
          <a:lstStyle/>
          <a:p>
            <a:pPr marL="342900" lvl="0" indent="-342900" defTabSz="914400" fontAlgn="base">
              <a:lnSpc>
                <a:spcPct val="100000"/>
              </a:lnSpc>
              <a:spcAft>
                <a:spcPct val="0"/>
              </a:spcAft>
              <a:buFont typeface="Arial" pitchFamily="34" charset="0"/>
              <a:buChar char="•"/>
            </a:pPr>
            <a:r>
              <a:rPr lang="en-US" sz="2000" dirty="0">
                <a:solidFill>
                  <a:schemeClr val="tx2">
                    <a:lumMod val="75000"/>
                  </a:schemeClr>
                </a:solidFill>
                <a:effectLst/>
                <a:latin typeface="Trebuchet MS" pitchFamily="34" charset="0"/>
                <a:ea typeface="MS PGothic" pitchFamily="34" charset="-128"/>
              </a:rPr>
              <a:t>Blood purification</a:t>
            </a: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Cancer </a:t>
            </a:r>
            <a:r>
              <a:rPr lang="en-US" sz="2000" dirty="0">
                <a:solidFill>
                  <a:schemeClr val="tx2">
                    <a:lumMod val="75000"/>
                  </a:schemeClr>
                </a:solidFill>
                <a:effectLst/>
                <a:latin typeface="Trebuchet MS" pitchFamily="34" charset="0"/>
                <a:ea typeface="MS PGothic" pitchFamily="34" charset="-128"/>
              </a:rPr>
              <a:t>prevention</a:t>
            </a: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Improved </a:t>
            </a:r>
            <a:r>
              <a:rPr lang="en-US" sz="2000" dirty="0">
                <a:solidFill>
                  <a:schemeClr val="tx2">
                    <a:lumMod val="75000"/>
                  </a:schemeClr>
                </a:solidFill>
                <a:effectLst/>
                <a:latin typeface="Trebuchet MS" pitchFamily="34" charset="0"/>
                <a:ea typeface="MS PGothic" pitchFamily="34" charset="-128"/>
              </a:rPr>
              <a:t>circulation -Strengthened immune system -Promotion of healthy intestinal flora</a:t>
            </a: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Promotion </a:t>
            </a:r>
            <a:r>
              <a:rPr lang="en-US" sz="2000" dirty="0">
                <a:solidFill>
                  <a:schemeClr val="tx2">
                    <a:lumMod val="75000"/>
                  </a:schemeClr>
                </a:solidFill>
                <a:effectLst/>
                <a:latin typeface="Trebuchet MS" pitchFamily="34" charset="0"/>
                <a:ea typeface="MS PGothic" pitchFamily="34" charset="-128"/>
              </a:rPr>
              <a:t>of subtle, light and flexible energy</a:t>
            </a:r>
          </a:p>
          <a:p>
            <a:pPr marL="342900" lvl="0" indent="-342900" defTabSz="914400" fontAlgn="base">
              <a:lnSpc>
                <a:spcPct val="100000"/>
              </a:lnSpc>
              <a:spcAft>
                <a:spcPct val="0"/>
              </a:spcAft>
              <a:buFont typeface="Arial" pitchFamily="34" charset="0"/>
              <a:buChar char="•"/>
            </a:pPr>
            <a:r>
              <a:rPr lang="en-US" sz="2000" dirty="0" smtClean="0">
                <a:solidFill>
                  <a:schemeClr val="tx2">
                    <a:lumMod val="75000"/>
                  </a:schemeClr>
                </a:solidFill>
                <a:effectLst/>
                <a:latin typeface="Trebuchet MS" pitchFamily="34" charset="0"/>
                <a:ea typeface="MS PGothic" pitchFamily="34" charset="-128"/>
              </a:rPr>
              <a:t>Lifted </a:t>
            </a:r>
            <a:r>
              <a:rPr lang="en-US" sz="2000" dirty="0">
                <a:solidFill>
                  <a:schemeClr val="tx2">
                    <a:lumMod val="75000"/>
                  </a:schemeClr>
                </a:solidFill>
                <a:effectLst/>
                <a:latin typeface="Trebuchet MS" pitchFamily="34" charset="0"/>
                <a:ea typeface="MS PGothic" pitchFamily="34" charset="-128"/>
              </a:rPr>
              <a:t>spirit and elimination of depression -Improved liver, gall bladder and kidney function -Cleared congestion, especially in lungs by reducing mucus</a:t>
            </a:r>
          </a:p>
          <a:p>
            <a:endParaRPr lang="en-US" dirty="0"/>
          </a:p>
        </p:txBody>
      </p:sp>
    </p:spTree>
    <p:extLst>
      <p:ext uri="{BB962C8B-B14F-4D97-AF65-F5344CB8AC3E}">
        <p14:creationId xmlns:p14="http://schemas.microsoft.com/office/powerpoint/2010/main" val="4278306835"/>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661993"/>
          </a:xfrm>
        </p:spPr>
        <p:txBody>
          <a:bodyPr/>
          <a:lstStyle/>
          <a:p>
            <a:r>
              <a:rPr lang="en-US" sz="6000" b="1" spc="0" dirty="0">
                <a:ln>
                  <a:noFill/>
                </a:ln>
                <a:solidFill>
                  <a:srgbClr val="002060"/>
                </a:solidFill>
                <a:effectLst/>
                <a:latin typeface="Trebuchet MS" pitchFamily="34" charset="0"/>
                <a:ea typeface="MS PGothic" pitchFamily="34" charset="-128"/>
                <a:cs typeface="+mj-cs"/>
              </a:rPr>
              <a:t>Cleansing F</a:t>
            </a:r>
            <a:r>
              <a:rPr lang="en-US" sz="6000" b="1" spc="0" dirty="0" smtClean="0">
                <a:ln>
                  <a:noFill/>
                </a:ln>
                <a:solidFill>
                  <a:srgbClr val="002060"/>
                </a:solidFill>
                <a:effectLst/>
                <a:latin typeface="Trebuchet MS" pitchFamily="34" charset="0"/>
                <a:ea typeface="MS PGothic" pitchFamily="34" charset="-128"/>
                <a:cs typeface="+mj-cs"/>
              </a:rPr>
              <a:t>oods </a:t>
            </a:r>
            <a:r>
              <a:rPr lang="en-US" sz="6000" b="1" spc="0" dirty="0">
                <a:ln>
                  <a:noFill/>
                </a:ln>
                <a:solidFill>
                  <a:srgbClr val="002060"/>
                </a:solidFill>
                <a:effectLst/>
                <a:latin typeface="Trebuchet MS" pitchFamily="34" charset="0"/>
                <a:ea typeface="MS PGothic" pitchFamily="34" charset="-128"/>
                <a:cs typeface="+mj-cs"/>
              </a:rPr>
              <a:t>that </a:t>
            </a:r>
            <a:r>
              <a:rPr lang="en-US" sz="6000" b="1" spc="0" dirty="0" smtClean="0">
                <a:ln>
                  <a:noFill/>
                </a:ln>
                <a:solidFill>
                  <a:srgbClr val="002060"/>
                </a:solidFill>
                <a:effectLst/>
                <a:latin typeface="Trebuchet MS" pitchFamily="34" charset="0"/>
                <a:ea typeface="MS PGothic" pitchFamily="34" charset="-128"/>
                <a:cs typeface="+mj-cs"/>
              </a:rPr>
              <a:t>Detoxify</a:t>
            </a:r>
            <a:endParaRPr lang="en-US" sz="6000" dirty="0">
              <a:solidFill>
                <a:srgbClr val="002060"/>
              </a:solidFill>
            </a:endParaRPr>
          </a:p>
        </p:txBody>
      </p:sp>
      <p:sp>
        <p:nvSpPr>
          <p:cNvPr id="3" name="Text Placeholder 2"/>
          <p:cNvSpPr>
            <a:spLocks noGrp="1"/>
          </p:cNvSpPr>
          <p:nvPr>
            <p:ph type="body" sz="quarter" idx="10"/>
          </p:nvPr>
        </p:nvSpPr>
        <p:spPr>
          <a:xfrm>
            <a:off x="381000" y="2955393"/>
            <a:ext cx="8382000" cy="3902607"/>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Chia seeds and alovera absorb bile salts and fat soluble toxins and pass through</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Chlorophyll is internal deodorant</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Seaweeds</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Cilantro and parsley bind with heavy metals to detoxify</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Celery, kale, cucumbers, collard greens</a:t>
            </a:r>
          </a:p>
          <a:p>
            <a:endParaRPr lang="en-US" dirty="0">
              <a:solidFill>
                <a:schemeClr val="tx2">
                  <a:lumMod val="75000"/>
                </a:schemeClr>
              </a:solidFill>
            </a:endParaRPr>
          </a:p>
        </p:txBody>
      </p:sp>
    </p:spTree>
    <p:extLst>
      <p:ext uri="{BB962C8B-B14F-4D97-AF65-F5344CB8AC3E}">
        <p14:creationId xmlns:p14="http://schemas.microsoft.com/office/powerpoint/2010/main" val="1806895519"/>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382000" cy="664797"/>
          </a:xfrm>
        </p:spPr>
        <p:txBody>
          <a:bodyPr/>
          <a:lstStyle/>
          <a:p>
            <a:r>
              <a:rPr lang="en-US" b="1" spc="0" dirty="0">
                <a:ln>
                  <a:noFill/>
                </a:ln>
                <a:solidFill>
                  <a:srgbClr val="002060"/>
                </a:solidFill>
                <a:effectLst/>
                <a:latin typeface="Trebuchet MS" pitchFamily="34" charset="0"/>
                <a:ea typeface="MS PGothic" pitchFamily="34" charset="-128"/>
                <a:cs typeface="+mj-cs"/>
              </a:rPr>
              <a:t>Super foods:  What are they?</a:t>
            </a:r>
            <a:endParaRPr lang="en-US" b="1" dirty="0">
              <a:solidFill>
                <a:srgbClr val="002060"/>
              </a:solidFill>
            </a:endParaRPr>
          </a:p>
        </p:txBody>
      </p:sp>
      <p:sp>
        <p:nvSpPr>
          <p:cNvPr id="3" name="Text Placeholder 2"/>
          <p:cNvSpPr>
            <a:spLocks noGrp="1"/>
          </p:cNvSpPr>
          <p:nvPr>
            <p:ph type="body" sz="quarter" idx="10"/>
          </p:nvPr>
        </p:nvSpPr>
        <p:spPr>
          <a:xfrm>
            <a:off x="228600" y="1828800"/>
            <a:ext cx="8382000" cy="5022914"/>
          </a:xfrm>
        </p:spPr>
        <p:txBody>
          <a:bodyPr/>
          <a:lstStyle/>
          <a:p>
            <a:pPr marL="0" lvl="0" indent="0" defTabSz="914400" fontAlgn="base">
              <a:lnSpc>
                <a:spcPct val="100000"/>
              </a:lnSpc>
              <a:spcAft>
                <a:spcPct val="0"/>
              </a:spcAft>
              <a:buNone/>
            </a:pPr>
            <a:r>
              <a:rPr lang="en-US" sz="2800" dirty="0">
                <a:solidFill>
                  <a:srgbClr val="002060"/>
                </a:solidFill>
                <a:effectLst/>
                <a:latin typeface="Trebuchet MS" pitchFamily="34" charset="0"/>
                <a:ea typeface="MS PGothic" pitchFamily="34" charset="-128"/>
              </a:rPr>
              <a:t>Super foods are a class of the most potent, super-concentrated, and nutrient-rich foods on the </a:t>
            </a:r>
            <a:r>
              <a:rPr lang="en-US" sz="2800" dirty="0" smtClean="0">
                <a:solidFill>
                  <a:srgbClr val="002060"/>
                </a:solidFill>
                <a:effectLst/>
                <a:latin typeface="Trebuchet MS" pitchFamily="34" charset="0"/>
                <a:ea typeface="MS PGothic" pitchFamily="34" charset="-128"/>
              </a:rPr>
              <a:t>planet</a:t>
            </a:r>
          </a:p>
          <a:p>
            <a:pPr marL="0" lvl="0" indent="0" defTabSz="914400" fontAlgn="base">
              <a:lnSpc>
                <a:spcPct val="100000"/>
              </a:lnSpc>
              <a:spcAft>
                <a:spcPct val="0"/>
              </a:spcAft>
              <a:buNone/>
            </a:pPr>
            <a:r>
              <a:rPr lang="en-US" sz="1600" dirty="0" smtClean="0">
                <a:solidFill>
                  <a:srgbClr val="FFC000"/>
                </a:solidFill>
                <a:effectLst/>
                <a:latin typeface="Trebuchet MS" pitchFamily="34" charset="0"/>
                <a:ea typeface="MS PGothic" pitchFamily="34" charset="-128"/>
              </a:rPr>
              <a:t> </a:t>
            </a:r>
            <a:endParaRPr lang="en-US" sz="1600" dirty="0">
              <a:solidFill>
                <a:srgbClr val="FFC00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Extremely tasty and satisfying</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Tremendously increase the vital force and energy of one's body</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Optimum choice for improving over-all health, </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Boost the immune system,</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Elevating serotonin production, </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Cleansing </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Reduce inflammation</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Alkalize the body</a:t>
            </a:r>
          </a:p>
          <a:p>
            <a:pPr marL="342900" lvl="0" indent="-342900" defTabSz="914400" fontAlgn="base">
              <a:lnSpc>
                <a:spcPct val="100000"/>
              </a:lnSpc>
              <a:spcAft>
                <a:spcPct val="0"/>
              </a:spcAft>
              <a:buFont typeface="Arial" pitchFamily="34" charset="0"/>
              <a:buChar char="•"/>
            </a:pPr>
            <a:r>
              <a:rPr lang="en-US" sz="2000" dirty="0">
                <a:solidFill>
                  <a:schemeClr val="tx2">
                    <a:lumMod val="60000"/>
                    <a:lumOff val="40000"/>
                  </a:schemeClr>
                </a:solidFill>
                <a:effectLst/>
                <a:latin typeface="Trebuchet MS" pitchFamily="34" charset="0"/>
                <a:ea typeface="MS PGothic" pitchFamily="34" charset="-128"/>
              </a:rPr>
              <a:t>Nourish at the deepest level possible</a:t>
            </a:r>
          </a:p>
          <a:p>
            <a:endParaRPr lang="en-US" dirty="0"/>
          </a:p>
        </p:txBody>
      </p:sp>
    </p:spTree>
    <p:extLst>
      <p:ext uri="{BB962C8B-B14F-4D97-AF65-F5344CB8AC3E}">
        <p14:creationId xmlns:p14="http://schemas.microsoft.com/office/powerpoint/2010/main" val="250244625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382000" cy="664797"/>
          </a:xfrm>
        </p:spPr>
        <p:txBody>
          <a:bodyPr/>
          <a:lstStyle/>
          <a:p>
            <a:r>
              <a:rPr lang="en-US" b="1" spc="0" dirty="0">
                <a:ln>
                  <a:noFill/>
                </a:ln>
                <a:solidFill>
                  <a:srgbClr val="002060"/>
                </a:solidFill>
                <a:effectLst/>
                <a:latin typeface="Trebuchet MS" pitchFamily="34" charset="0"/>
                <a:ea typeface="MS PGothic" pitchFamily="34" charset="-128"/>
                <a:cs typeface="+mj-cs"/>
              </a:rPr>
              <a:t>Additional Resources</a:t>
            </a:r>
            <a:endParaRPr lang="en-US" b="1" dirty="0">
              <a:solidFill>
                <a:srgbClr val="002060"/>
              </a:solidFill>
            </a:endParaRPr>
          </a:p>
        </p:txBody>
      </p:sp>
      <p:sp>
        <p:nvSpPr>
          <p:cNvPr id="3" name="Text Placeholder 2"/>
          <p:cNvSpPr>
            <a:spLocks noGrp="1"/>
          </p:cNvSpPr>
          <p:nvPr>
            <p:ph type="body" sz="quarter" idx="10"/>
          </p:nvPr>
        </p:nvSpPr>
        <p:spPr>
          <a:xfrm>
            <a:off x="381000" y="2819400"/>
            <a:ext cx="8382000" cy="3816429"/>
          </a:xfrm>
        </p:spPr>
        <p:txBody>
          <a:bodyPr/>
          <a:lstStyle/>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Responsibletechnology.org (Download your non- GMO shopping guide)</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Hungryforchangetv.com (Order cookbook)</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Fooducate (free application for phone: scan barcode and learn what is in your food).</a:t>
            </a:r>
          </a:p>
          <a:p>
            <a:pPr marL="342900" lvl="0" indent="-342900" defTabSz="914400" fontAlgn="base">
              <a:lnSpc>
                <a:spcPct val="100000"/>
              </a:lnSpc>
              <a:spcAft>
                <a:spcPct val="0"/>
              </a:spcAft>
              <a:buFont typeface="Arial" pitchFamily="34" charset="0"/>
              <a:buChar char="•"/>
            </a:pPr>
            <a:r>
              <a:rPr lang="en-US" sz="2800" dirty="0">
                <a:solidFill>
                  <a:schemeClr val="tx2">
                    <a:lumMod val="75000"/>
                  </a:schemeClr>
                </a:solidFill>
                <a:effectLst/>
                <a:latin typeface="Trebuchet MS" pitchFamily="34" charset="0"/>
                <a:ea typeface="MS PGothic" pitchFamily="34" charset="-128"/>
              </a:rPr>
              <a:t>Rawforthirty: Look up YouTube trailer and dvd to learn how to reverse diabetes with this program. </a:t>
            </a:r>
          </a:p>
          <a:p>
            <a:endParaRPr lang="en-US" dirty="0"/>
          </a:p>
        </p:txBody>
      </p:sp>
    </p:spTree>
    <p:extLst>
      <p:ext uri="{BB962C8B-B14F-4D97-AF65-F5344CB8AC3E}">
        <p14:creationId xmlns:p14="http://schemas.microsoft.com/office/powerpoint/2010/main" val="70409805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82000" cy="830997"/>
          </a:xfrm>
        </p:spPr>
        <p:txBody>
          <a:bodyPr/>
          <a:lstStyle/>
          <a:p>
            <a:r>
              <a:rPr lang="en-US" sz="6000" b="1" spc="0" dirty="0">
                <a:ln>
                  <a:noFill/>
                </a:ln>
                <a:solidFill>
                  <a:srgbClr val="002060"/>
                </a:solidFill>
                <a:effectLst/>
                <a:latin typeface="Trebuchet MS" pitchFamily="34" charset="0"/>
                <a:ea typeface="MS PGothic" pitchFamily="34" charset="-128"/>
                <a:cs typeface="+mj-cs"/>
              </a:rPr>
              <a:t>Anything is Possible</a:t>
            </a:r>
            <a:endParaRPr lang="en-US" sz="6000" b="1" dirty="0">
              <a:solidFill>
                <a:srgbClr val="002060"/>
              </a:solidFill>
            </a:endParaRPr>
          </a:p>
        </p:txBody>
      </p:sp>
      <p:sp>
        <p:nvSpPr>
          <p:cNvPr id="3" name="Text Placeholder 2"/>
          <p:cNvSpPr>
            <a:spLocks noGrp="1"/>
          </p:cNvSpPr>
          <p:nvPr>
            <p:ph type="body" sz="quarter" idx="10"/>
          </p:nvPr>
        </p:nvSpPr>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676400"/>
            <a:ext cx="7315200" cy="48679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7482619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2326791"/>
          </a:xfrm>
        </p:spPr>
        <p:txBody>
          <a:bodyPr/>
          <a:lstStyle/>
          <a:p>
            <a:r>
              <a:rPr lang="en-US" sz="6000" b="1" dirty="0" smtClean="0">
                <a:solidFill>
                  <a:srgbClr val="002060"/>
                </a:solidFill>
              </a:rPr>
              <a:t>Chronic Disease and Injury in INDIANA </a:t>
            </a:r>
            <a:r>
              <a:rPr lang="en-US" b="1" dirty="0" smtClean="0">
                <a:solidFill>
                  <a:srgbClr val="002060"/>
                </a:solidFill>
              </a:rPr>
              <a:t/>
            </a:r>
            <a:br>
              <a:rPr lang="en-US" b="1" dirty="0" smtClean="0">
                <a:solidFill>
                  <a:srgbClr val="002060"/>
                </a:solidFill>
              </a:rPr>
            </a:br>
            <a:r>
              <a:rPr lang="en-US" b="1" dirty="0" smtClean="0">
                <a:solidFill>
                  <a:srgbClr val="002060"/>
                </a:solidFill>
              </a:rPr>
              <a:t>--</a:t>
            </a:r>
            <a:r>
              <a:rPr lang="en-US" sz="3200" i="1" dirty="0" smtClean="0">
                <a:solidFill>
                  <a:srgbClr val="002060"/>
                </a:solidFill>
              </a:rPr>
              <a:t>2012—Indiana State Department of Health</a:t>
            </a:r>
            <a:endParaRPr lang="en-US" sz="3200" i="1" dirty="0">
              <a:solidFill>
                <a:srgbClr val="002060"/>
              </a:solidFill>
            </a:endParaRPr>
          </a:p>
        </p:txBody>
      </p:sp>
      <p:sp>
        <p:nvSpPr>
          <p:cNvPr id="3" name="Text Placeholder 2"/>
          <p:cNvSpPr>
            <a:spLocks noGrp="1"/>
          </p:cNvSpPr>
          <p:nvPr>
            <p:ph type="body" sz="quarter" idx="10"/>
          </p:nvPr>
        </p:nvSpPr>
        <p:spPr>
          <a:xfrm>
            <a:off x="762000" y="2971800"/>
            <a:ext cx="8382000" cy="3742563"/>
          </a:xfrm>
        </p:spPr>
        <p:txBody>
          <a:bodyPr/>
          <a:lstStyle/>
          <a:p>
            <a:r>
              <a:rPr lang="en-US" dirty="0" smtClean="0">
                <a:solidFill>
                  <a:schemeClr val="tx2">
                    <a:lumMod val="75000"/>
                  </a:schemeClr>
                </a:solidFill>
              </a:rPr>
              <a:t>In 2010, almost 50% of Indiana adults reported having a history of chronic disease</a:t>
            </a:r>
          </a:p>
          <a:p>
            <a:pPr marL="0" indent="0">
              <a:buNone/>
            </a:pPr>
            <a:endParaRPr lang="en-US" dirty="0" smtClean="0">
              <a:solidFill>
                <a:schemeClr val="tx2">
                  <a:lumMod val="75000"/>
                </a:schemeClr>
              </a:solidFill>
            </a:endParaRPr>
          </a:p>
          <a:p>
            <a:r>
              <a:rPr lang="en-US" dirty="0" smtClean="0">
                <a:solidFill>
                  <a:schemeClr val="tx2">
                    <a:lumMod val="75000"/>
                  </a:schemeClr>
                </a:solidFill>
                <a:effectLst/>
              </a:rPr>
              <a:t>The </a:t>
            </a:r>
            <a:r>
              <a:rPr lang="en-US" dirty="0">
                <a:solidFill>
                  <a:schemeClr val="tx2">
                    <a:lumMod val="75000"/>
                  </a:schemeClr>
                </a:solidFill>
                <a:effectLst/>
              </a:rPr>
              <a:t>decrease in acute traumatic injuries from work and the increase in chronic conditions such as depression and anxiety reinforce the need to improve the availability of wellness programs </a:t>
            </a:r>
            <a:endParaRPr lang="en-US" dirty="0">
              <a:solidFill>
                <a:schemeClr val="tx2">
                  <a:lumMod val="75000"/>
                </a:schemeClr>
              </a:solidFill>
            </a:endParaRPr>
          </a:p>
        </p:txBody>
      </p:sp>
    </p:spTree>
    <p:extLst>
      <p:ext uri="{BB962C8B-B14F-4D97-AF65-F5344CB8AC3E}">
        <p14:creationId xmlns:p14="http://schemas.microsoft.com/office/powerpoint/2010/main" val="210379864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382000" cy="1661993"/>
          </a:xfrm>
          <a:noFill/>
        </p:spPr>
        <p:txBody>
          <a:bodyPr/>
          <a:lstStyle/>
          <a:p>
            <a:r>
              <a:rPr lang="en-US" sz="4000" b="1" dirty="0" smtClean="0">
                <a:solidFill>
                  <a:srgbClr val="002060"/>
                </a:solidFill>
              </a:rPr>
              <a:t>The </a:t>
            </a:r>
            <a:r>
              <a:rPr lang="en-US" sz="4000" b="1" dirty="0">
                <a:solidFill>
                  <a:srgbClr val="002060"/>
                </a:solidFill>
              </a:rPr>
              <a:t>relationship between chronic conditions and work-related injuries and repetitive strain </a:t>
            </a:r>
            <a:r>
              <a:rPr lang="en-US" sz="4000" b="1" dirty="0" smtClean="0">
                <a:solidFill>
                  <a:srgbClr val="002060"/>
                </a:solidFill>
              </a:rPr>
              <a:t>injuries</a:t>
            </a:r>
            <a:endParaRPr lang="en-US" sz="4000" b="1" dirty="0">
              <a:solidFill>
                <a:srgbClr val="002060"/>
              </a:solidFill>
            </a:endParaRPr>
          </a:p>
        </p:txBody>
      </p:sp>
      <p:sp>
        <p:nvSpPr>
          <p:cNvPr id="3" name="Text Placeholder 2"/>
          <p:cNvSpPr>
            <a:spLocks noGrp="1"/>
          </p:cNvSpPr>
          <p:nvPr>
            <p:ph type="body" sz="quarter" idx="10"/>
          </p:nvPr>
        </p:nvSpPr>
        <p:spPr>
          <a:xfrm>
            <a:off x="381000" y="2971800"/>
            <a:ext cx="8382000" cy="5746188"/>
          </a:xfrm>
        </p:spPr>
        <p:txBody>
          <a:bodyPr/>
          <a:lstStyle/>
          <a:p>
            <a:r>
              <a:rPr lang="en-US" sz="2400" b="1" dirty="0" smtClean="0">
                <a:solidFill>
                  <a:schemeClr val="tx2">
                    <a:lumMod val="75000"/>
                  </a:schemeClr>
                </a:solidFill>
              </a:rPr>
              <a:t>OBJECTIVE</a:t>
            </a:r>
            <a:r>
              <a:rPr lang="en-US" sz="2400" b="1" dirty="0">
                <a:solidFill>
                  <a:schemeClr val="tx2">
                    <a:lumMod val="75000"/>
                  </a:schemeClr>
                </a:solidFill>
              </a:rPr>
              <a:t>: </a:t>
            </a:r>
            <a:r>
              <a:rPr lang="en-US" sz="2400" dirty="0" smtClean="0">
                <a:solidFill>
                  <a:schemeClr val="tx2">
                    <a:lumMod val="75000"/>
                  </a:schemeClr>
                </a:solidFill>
              </a:rPr>
              <a:t>To </a:t>
            </a:r>
            <a:r>
              <a:rPr lang="en-US" sz="2400" dirty="0">
                <a:solidFill>
                  <a:schemeClr val="tx2">
                    <a:lumMod val="75000"/>
                  </a:schemeClr>
                </a:solidFill>
              </a:rPr>
              <a:t>examine the relationships between arthritis, hypertension, heart disease, diabetes, and back problems, and the risk of work-related injuries (WRIs) and work-related repetitive strain injuries (RSIs</a:t>
            </a:r>
            <a:r>
              <a:rPr lang="en-US" sz="2400" dirty="0" smtClean="0">
                <a:solidFill>
                  <a:schemeClr val="tx2">
                    <a:lumMod val="75000"/>
                  </a:schemeClr>
                </a:solidFill>
              </a:rPr>
              <a:t>).</a:t>
            </a:r>
          </a:p>
          <a:p>
            <a:pPr marL="0" indent="0">
              <a:buNone/>
            </a:pPr>
            <a:endParaRPr lang="en-US" sz="2400" dirty="0" smtClean="0">
              <a:solidFill>
                <a:schemeClr val="tx2">
                  <a:lumMod val="75000"/>
                </a:schemeClr>
              </a:solidFill>
            </a:endParaRPr>
          </a:p>
          <a:p>
            <a:r>
              <a:rPr lang="en-US" sz="2400" b="1" dirty="0">
                <a:solidFill>
                  <a:schemeClr val="tx2">
                    <a:lumMod val="75000"/>
                  </a:schemeClr>
                </a:solidFill>
              </a:rPr>
              <a:t>CONCLUSIONS: </a:t>
            </a:r>
            <a:r>
              <a:rPr lang="en-US" sz="2400" dirty="0" smtClean="0">
                <a:solidFill>
                  <a:schemeClr val="tx2">
                    <a:lumMod val="75000"/>
                  </a:schemeClr>
                </a:solidFill>
              </a:rPr>
              <a:t>The </a:t>
            </a:r>
            <a:r>
              <a:rPr lang="en-US" sz="2400" dirty="0">
                <a:solidFill>
                  <a:schemeClr val="tx2">
                    <a:lumMod val="75000"/>
                  </a:schemeClr>
                </a:solidFill>
              </a:rPr>
              <a:t>results of this study suggest that the increasing prevalence of chronic conditions, in particular arthritis, back problems, and diabetes, will have important implications for the prevention of workplace injuries</a:t>
            </a:r>
            <a:r>
              <a:rPr lang="en-US" sz="2400" dirty="0" smtClean="0">
                <a:solidFill>
                  <a:schemeClr val="tx2">
                    <a:lumMod val="75000"/>
                  </a:schemeClr>
                </a:solidFill>
              </a:rPr>
              <a:t>.</a:t>
            </a:r>
          </a:p>
          <a:p>
            <a:endParaRPr lang="en-US" sz="2400" dirty="0" smtClean="0">
              <a:solidFill>
                <a:schemeClr val="tx2">
                  <a:lumMod val="75000"/>
                </a:schemeClr>
              </a:solidFill>
            </a:endParaRPr>
          </a:p>
          <a:p>
            <a:pPr marL="0" lvl="0" indent="0">
              <a:buNone/>
            </a:pPr>
            <a:r>
              <a:rPr lang="en-US" sz="1800" i="1" dirty="0">
                <a:solidFill>
                  <a:srgbClr val="C4FF89">
                    <a:lumMod val="75000"/>
                  </a:srgbClr>
                </a:solidFill>
                <a:hlinkClick r:id="" action="ppaction://hlinkfile" tooltip="Journal of occupational and environmental medicine / American College of Occupational and Environmental Medicine."/>
              </a:rPr>
              <a:t>J Occup Environ Med.</a:t>
            </a:r>
            <a:r>
              <a:rPr lang="en-US" sz="1800" i="1" dirty="0">
                <a:solidFill>
                  <a:srgbClr val="C4FF89">
                    <a:lumMod val="75000"/>
                  </a:srgbClr>
                </a:solidFill>
              </a:rPr>
              <a:t> 2012 Jul;54(7):841-6. doi: 10.1097/JOM.0b013e31824e11f7</a:t>
            </a:r>
          </a:p>
          <a:p>
            <a:endParaRPr lang="en-US" sz="2400" dirty="0">
              <a:solidFill>
                <a:schemeClr val="tx2">
                  <a:lumMod val="75000"/>
                </a:schemeClr>
              </a:solidFill>
            </a:endParaRPr>
          </a:p>
          <a:p>
            <a:endParaRPr lang="en-US" sz="2400" dirty="0"/>
          </a:p>
          <a:p>
            <a:pPr marL="0" indent="0">
              <a:buNone/>
            </a:pPr>
            <a:endParaRPr lang="en-US" i="1" dirty="0">
              <a:solidFill>
                <a:schemeClr val="tx2">
                  <a:lumMod val="75000"/>
                </a:schemeClr>
              </a:solidFill>
            </a:endParaRPr>
          </a:p>
          <a:p>
            <a:pPr marL="0" indent="0">
              <a:buNone/>
            </a:pPr>
            <a:endParaRPr lang="en-US" i="1" dirty="0">
              <a:solidFill>
                <a:schemeClr val="tx2">
                  <a:lumMod val="75000"/>
                </a:schemeClr>
              </a:solidFill>
            </a:endParaRPr>
          </a:p>
        </p:txBody>
      </p:sp>
    </p:spTree>
    <p:extLst>
      <p:ext uri="{BB962C8B-B14F-4D97-AF65-F5344CB8AC3E}">
        <p14:creationId xmlns:p14="http://schemas.microsoft.com/office/powerpoint/2010/main" val="235718832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82000" cy="609398"/>
          </a:xfrm>
        </p:spPr>
        <p:txBody>
          <a:bodyPr/>
          <a:lstStyle/>
          <a:p>
            <a:r>
              <a:rPr lang="en-US" sz="4400" b="1" spc="0" dirty="0" smtClean="0">
                <a:ln>
                  <a:noFill/>
                </a:ln>
                <a:solidFill>
                  <a:srgbClr val="002060"/>
                </a:solidFill>
                <a:effectLst/>
                <a:latin typeface="Trebuchet MS" pitchFamily="34" charset="0"/>
                <a:ea typeface="MS PGothic" pitchFamily="34" charset="-128"/>
                <a:cs typeface="+mj-cs"/>
              </a:rPr>
              <a:t>What Causes Chronic Disease?</a:t>
            </a:r>
            <a:endParaRPr lang="en-US" sz="4400" b="1" dirty="0">
              <a:solidFill>
                <a:srgbClr val="002060"/>
              </a:solidFill>
            </a:endParaRPr>
          </a:p>
        </p:txBody>
      </p:sp>
      <p:sp>
        <p:nvSpPr>
          <p:cNvPr id="3" name="Text Placeholder 2"/>
          <p:cNvSpPr>
            <a:spLocks noGrp="1"/>
          </p:cNvSpPr>
          <p:nvPr>
            <p:ph type="body" sz="quarter" idx="10"/>
          </p:nvPr>
        </p:nvSpPr>
        <p:spPr>
          <a:xfrm>
            <a:off x="381000" y="1600200"/>
            <a:ext cx="8382000" cy="5650778"/>
          </a:xfrm>
        </p:spPr>
        <p:txBody>
          <a:bodyPr/>
          <a:lstStyle/>
          <a:p>
            <a:pPr marL="342900" lvl="0" indent="-342900" defTabSz="914400" fontAlgn="base">
              <a:lnSpc>
                <a:spcPct val="100000"/>
              </a:lnSpc>
              <a:spcAft>
                <a:spcPct val="0"/>
              </a:spcAft>
              <a:buFont typeface="Arial" pitchFamily="34" charset="0"/>
              <a:buChar char="•"/>
            </a:pPr>
            <a:r>
              <a:rPr lang="en-US" dirty="0">
                <a:solidFill>
                  <a:srgbClr val="002060"/>
                </a:solidFill>
                <a:effectLst/>
                <a:latin typeface="Trebuchet MS" pitchFamily="34" charset="0"/>
                <a:ea typeface="MS PGothic" pitchFamily="34" charset="-128"/>
              </a:rPr>
              <a:t>Functional medicine is about finding the root cause, not treating </a:t>
            </a:r>
            <a:r>
              <a:rPr lang="en-US" dirty="0" smtClean="0">
                <a:solidFill>
                  <a:srgbClr val="002060"/>
                </a:solidFill>
                <a:effectLst/>
                <a:latin typeface="Trebuchet MS" pitchFamily="34" charset="0"/>
                <a:ea typeface="MS PGothic" pitchFamily="34" charset="-128"/>
              </a:rPr>
              <a:t>symptoms</a:t>
            </a:r>
          </a:p>
          <a:p>
            <a:pPr marL="342900" lvl="0" indent="-342900" defTabSz="914400" fontAlgn="base">
              <a:lnSpc>
                <a:spcPct val="100000"/>
              </a:lnSpc>
              <a:spcAft>
                <a:spcPct val="0"/>
              </a:spcAft>
              <a:buFont typeface="Arial" pitchFamily="34" charset="0"/>
              <a:buChar char="•"/>
            </a:pPr>
            <a:endParaRPr lang="en-US" sz="3600" dirty="0">
              <a:solidFill>
                <a:srgbClr val="92D050"/>
              </a:solidFill>
              <a:effectLst/>
              <a:latin typeface="Trebuchet MS" pitchFamily="34" charset="0"/>
              <a:ea typeface="MS PGothic" pitchFamily="34" charset="-128"/>
            </a:endParaRPr>
          </a:p>
          <a:p>
            <a:pPr marL="342900" lvl="0" indent="-342900" defTabSz="914400" fontAlgn="base">
              <a:lnSpc>
                <a:spcPct val="100000"/>
              </a:lnSpc>
              <a:spcAft>
                <a:spcPct val="0"/>
              </a:spcAft>
              <a:buFont typeface="Arial" pitchFamily="34" charset="0"/>
              <a:buChar char="•"/>
            </a:pPr>
            <a:r>
              <a:rPr lang="en-US" sz="2800" dirty="0">
                <a:solidFill>
                  <a:srgbClr val="92D050"/>
                </a:solidFill>
                <a:effectLst/>
                <a:latin typeface="Trebuchet MS" pitchFamily="34" charset="0"/>
                <a:ea typeface="MS PGothic" pitchFamily="34" charset="-128"/>
              </a:rPr>
              <a:t>A “disease” is the result of the body being out of balance:</a:t>
            </a:r>
          </a:p>
          <a:p>
            <a:pPr marL="742950" lvl="1" indent="-28575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Nutrient deficiency</a:t>
            </a:r>
          </a:p>
          <a:p>
            <a:pPr marL="742950" lvl="1" indent="-28575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Infection</a:t>
            </a:r>
          </a:p>
          <a:p>
            <a:pPr marL="742950" lvl="1" indent="-285750" defTabSz="914400" fontAlgn="base">
              <a:lnSpc>
                <a:spcPct val="100000"/>
              </a:lnSpc>
              <a:spcAft>
                <a:spcPct val="0"/>
              </a:spcAft>
              <a:buFont typeface="Arial" pitchFamily="34" charset="0"/>
              <a:buChar char="–"/>
            </a:pPr>
            <a:r>
              <a:rPr lang="en-US" dirty="0">
                <a:solidFill>
                  <a:srgbClr val="92D050"/>
                </a:solidFill>
                <a:effectLst/>
                <a:latin typeface="Trebuchet MS" pitchFamily="34" charset="0"/>
                <a:ea typeface="MS PGothic" pitchFamily="34" charset="-128"/>
              </a:rPr>
              <a:t>Food Sensitivity</a:t>
            </a:r>
          </a:p>
          <a:p>
            <a:pPr marL="742950" lvl="1" indent="-285750" defTabSz="914400" fontAlgn="base">
              <a:lnSpc>
                <a:spcPct val="100000"/>
              </a:lnSpc>
              <a:spcAft>
                <a:spcPct val="0"/>
              </a:spcAft>
              <a:buFont typeface="Arial" pitchFamily="34" charset="0"/>
              <a:buChar char="–"/>
            </a:pPr>
            <a:r>
              <a:rPr lang="en-US" dirty="0" smtClean="0">
                <a:solidFill>
                  <a:srgbClr val="92D050"/>
                </a:solidFill>
                <a:effectLst/>
                <a:latin typeface="Trebuchet MS" pitchFamily="34" charset="0"/>
                <a:ea typeface="MS PGothic" pitchFamily="34" charset="-128"/>
              </a:rPr>
              <a:t>Toxicity</a:t>
            </a:r>
          </a:p>
          <a:p>
            <a:pPr marL="457200" lvl="1" indent="0" defTabSz="914400" fontAlgn="base">
              <a:lnSpc>
                <a:spcPct val="100000"/>
              </a:lnSpc>
              <a:spcAft>
                <a:spcPct val="0"/>
              </a:spcAft>
              <a:buNone/>
            </a:pPr>
            <a:endParaRPr lang="en-US" sz="2400" dirty="0">
              <a:solidFill>
                <a:srgbClr val="92D050"/>
              </a:solidFill>
              <a:effectLst/>
              <a:latin typeface="Trebuchet MS" pitchFamily="34" charset="0"/>
              <a:ea typeface="MS PGothic" pitchFamily="34" charset="-128"/>
            </a:endParaRPr>
          </a:p>
          <a:p>
            <a:endParaRPr lang="en-US" dirty="0"/>
          </a:p>
        </p:txBody>
      </p:sp>
    </p:spTree>
    <p:extLst>
      <p:ext uri="{BB962C8B-B14F-4D97-AF65-F5344CB8AC3E}">
        <p14:creationId xmlns:p14="http://schemas.microsoft.com/office/powerpoint/2010/main" val="213693576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Green Segoe 4-3 template-template_April-17-2007">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Franciscan_DarkTemplate</Template>
  <TotalTime>3791</TotalTime>
  <Words>2651</Words>
  <Application>Microsoft Office PowerPoint</Application>
  <PresentationFormat>On-screen Show (4:3)</PresentationFormat>
  <Paragraphs>387</Paragraphs>
  <Slides>64</Slides>
  <Notes>3</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Green Segoe 4-3 template-template_April-17-2007</vt:lpstr>
      <vt:lpstr>Sick and Tired:  Using Functional Medicine to Reverse Chronic Disease and Restore Vitality</vt:lpstr>
      <vt:lpstr>Imagine.. . . . .</vt:lpstr>
      <vt:lpstr>Why do I Feel Sick  and Tired?</vt:lpstr>
      <vt:lpstr>How Poor Health Impacts Safety</vt:lpstr>
      <vt:lpstr>Work-Related Stress Emerging as Major Global Occupational Health Hazard:  Stress Creating Workplace Hazard as Damaging as Chemical and Biological Hazards –National Safety Council </vt:lpstr>
      <vt:lpstr>Depression and Workplace Safety It is among the leading causes of disability worldwide</vt:lpstr>
      <vt:lpstr>Chronic Disease and Injury in INDIANA  --2012—Indiana State Department of Health</vt:lpstr>
      <vt:lpstr>The relationship between chronic conditions and work-related injuries and repetitive strain injuries</vt:lpstr>
      <vt:lpstr>What Causes Chronic Disease?</vt:lpstr>
      <vt:lpstr>Functional Medicine</vt:lpstr>
      <vt:lpstr>Creating Optimal Health</vt:lpstr>
      <vt:lpstr>PowerPoint Presentation</vt:lpstr>
      <vt:lpstr>Food as Energy</vt:lpstr>
      <vt:lpstr>Functional Medicine: The Holistic Nutrition Model </vt:lpstr>
      <vt:lpstr>Food Matters</vt:lpstr>
      <vt:lpstr>Overfed and  Starving </vt:lpstr>
      <vt:lpstr>The Fallout</vt:lpstr>
      <vt:lpstr>The Safety of Chemicals</vt:lpstr>
      <vt:lpstr>Synthetic  Chemicals</vt:lpstr>
      <vt:lpstr>Avoid Food Additives</vt:lpstr>
      <vt:lpstr>Food Dyes</vt:lpstr>
      <vt:lpstr>Monosodium Glutamate:</vt:lpstr>
      <vt:lpstr>Artificial Sweeteners May Cause:</vt:lpstr>
      <vt:lpstr>PowerPoint Presentation</vt:lpstr>
      <vt:lpstr>The Nutrient Depletion Effect of Drugs</vt:lpstr>
      <vt:lpstr>Fall out</vt:lpstr>
      <vt:lpstr>Depression, Osteoporosis, Irregular Heartbeat</vt:lpstr>
      <vt:lpstr>Leg Cramps, Muscle Spasms, Memory Loss, Fatigue</vt:lpstr>
      <vt:lpstr>Blood Pressure Medications-Ace Inhibitors</vt:lpstr>
      <vt:lpstr>Blood Pressure Medication: Beta-Blockers</vt:lpstr>
      <vt:lpstr>Acid Blockers</vt:lpstr>
      <vt:lpstr>Antibiotics</vt:lpstr>
      <vt:lpstr>Salicylates: Aspirin</vt:lpstr>
      <vt:lpstr>Statins</vt:lpstr>
      <vt:lpstr>Magnesium Deficiency (HRT)</vt:lpstr>
      <vt:lpstr>Zinc Deficiency (HRT)</vt:lpstr>
      <vt:lpstr>High Fructose Corn Syrup</vt:lpstr>
      <vt:lpstr>HFCS Products with Mercury</vt:lpstr>
      <vt:lpstr>The White foods:  Dangers of  Isolated Nutrients</vt:lpstr>
      <vt:lpstr>Diabetes and Diet Recommendations</vt:lpstr>
      <vt:lpstr>Gluten Sensitivity</vt:lpstr>
      <vt:lpstr>What is not listed on your Food Labels    </vt:lpstr>
      <vt:lpstr>Genetically Modified Foods</vt:lpstr>
      <vt:lpstr>Genetically Modified Foods</vt:lpstr>
      <vt:lpstr>Factory Farming</vt:lpstr>
      <vt:lpstr>What’s This?</vt:lpstr>
      <vt:lpstr>Inflammation and  Chronic Disease</vt:lpstr>
      <vt:lpstr>Understanding Thyroid Dysfunction</vt:lpstr>
      <vt:lpstr>PowerPoint Presentation</vt:lpstr>
      <vt:lpstr>Stress Hormone: Increased Cortisol</vt:lpstr>
      <vt:lpstr>Gut Bacteria and body fat</vt:lpstr>
      <vt:lpstr>How to Create A Safe Workforce with Wellness</vt:lpstr>
      <vt:lpstr>Eat as Nature Intended </vt:lpstr>
      <vt:lpstr>Eat Good Fats for Anti-Aging</vt:lpstr>
      <vt:lpstr>Cholesterol is not the Enemy</vt:lpstr>
      <vt:lpstr>Fermented Foods</vt:lpstr>
      <vt:lpstr>Juicing: The Smartest Fast Food</vt:lpstr>
      <vt:lpstr>Add in Nutrient Dense Super Foods</vt:lpstr>
      <vt:lpstr>Greens: The Energy Powerhouse</vt:lpstr>
      <vt:lpstr>Benefits of Greens</vt:lpstr>
      <vt:lpstr>Cleansing Foods that Detoxify</vt:lpstr>
      <vt:lpstr>Super foods:  What are they?</vt:lpstr>
      <vt:lpstr>Additional Resources</vt:lpstr>
      <vt:lpstr>Anything is Possible</vt:lpstr>
    </vt:vector>
  </TitlesOfParts>
  <Company>Franciscan Alliance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FAIS</dc:creator>
  <cp:lastModifiedBy>FAIS</cp:lastModifiedBy>
  <cp:revision>210</cp:revision>
  <cp:lastPrinted>2014-02-04T19:17:42Z</cp:lastPrinted>
  <dcterms:created xsi:type="dcterms:W3CDTF">2013-01-29T19:18:01Z</dcterms:created>
  <dcterms:modified xsi:type="dcterms:W3CDTF">2015-03-19T21:53:28Z</dcterms:modified>
</cp:coreProperties>
</file>