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6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8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9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notesSlides/notesSlide29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30.xml" ContentType="application/vnd.openxmlformats-officedocument.presentationml.notesSlide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849" r:id="rId6"/>
    <p:sldMasterId id="2147483868" r:id="rId7"/>
    <p:sldMasterId id="2147483893" r:id="rId8"/>
    <p:sldMasterId id="2147483908" r:id="rId9"/>
    <p:sldMasterId id="2147483924" r:id="rId10"/>
    <p:sldMasterId id="2147483940" r:id="rId11"/>
    <p:sldMasterId id="2147483955" r:id="rId12"/>
    <p:sldMasterId id="2147483983" r:id="rId13"/>
    <p:sldMasterId id="2147484006" r:id="rId14"/>
  </p:sldMasterIdLst>
  <p:notesMasterIdLst>
    <p:notesMasterId r:id="rId53"/>
  </p:notesMasterIdLst>
  <p:handoutMasterIdLst>
    <p:handoutMasterId r:id="rId54"/>
  </p:handoutMasterIdLst>
  <p:sldIdLst>
    <p:sldId id="326" r:id="rId15"/>
    <p:sldId id="331" r:id="rId16"/>
    <p:sldId id="332" r:id="rId17"/>
    <p:sldId id="283" r:id="rId18"/>
    <p:sldId id="309" r:id="rId19"/>
    <p:sldId id="291" r:id="rId20"/>
    <p:sldId id="329" r:id="rId21"/>
    <p:sldId id="261" r:id="rId22"/>
    <p:sldId id="310" r:id="rId23"/>
    <p:sldId id="340" r:id="rId24"/>
    <p:sldId id="289" r:id="rId25"/>
    <p:sldId id="336" r:id="rId26"/>
    <p:sldId id="264" r:id="rId27"/>
    <p:sldId id="292" r:id="rId28"/>
    <p:sldId id="341" r:id="rId29"/>
    <p:sldId id="265" r:id="rId30"/>
    <p:sldId id="342" r:id="rId31"/>
    <p:sldId id="266" r:id="rId32"/>
    <p:sldId id="267" r:id="rId33"/>
    <p:sldId id="268" r:id="rId34"/>
    <p:sldId id="269" r:id="rId35"/>
    <p:sldId id="311" r:id="rId36"/>
    <p:sldId id="271" r:id="rId37"/>
    <p:sldId id="343" r:id="rId38"/>
    <p:sldId id="313" r:id="rId39"/>
    <p:sldId id="273" r:id="rId40"/>
    <p:sldId id="314" r:id="rId41"/>
    <p:sldId id="315" r:id="rId42"/>
    <p:sldId id="334" r:id="rId43"/>
    <p:sldId id="333" r:id="rId44"/>
    <p:sldId id="335" r:id="rId45"/>
    <p:sldId id="337" r:id="rId46"/>
    <p:sldId id="338" r:id="rId47"/>
    <p:sldId id="321" r:id="rId48"/>
    <p:sldId id="274" r:id="rId49"/>
    <p:sldId id="276" r:id="rId50"/>
    <p:sldId id="325" r:id="rId51"/>
    <p:sldId id="345" r:id="rId52"/>
  </p:sldIdLst>
  <p:sldSz cx="9144000" cy="6858000" type="screen4x3"/>
  <p:notesSz cx="9601200" cy="731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75C53"/>
    <a:srgbClr val="C0504D"/>
    <a:srgbClr val="FF6D42"/>
    <a:srgbClr val="89687C"/>
    <a:srgbClr val="7BBBB2"/>
    <a:srgbClr val="92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89829" autoAdjust="0"/>
  </p:normalViewPr>
  <p:slideViewPr>
    <p:cSldViewPr snapToGrid="0">
      <p:cViewPr varScale="1">
        <p:scale>
          <a:sx n="101" d="100"/>
          <a:sy n="101" d="100"/>
        </p:scale>
        <p:origin x="201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37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mccartin\AppData\Local\Microsoft\Windows\Temporary%20Internet%20Files\Content.Outlook\Z68GRLBE\RAVSDataForSampleGraphs_v2%20(2)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mccartin\AppData\Local\Microsoft\Windows\Temporary%20Internet%20Files\Content.Outlook\Z68GRLBE\RAVSDataForSampleGraphs_v2%20(2)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iayu\Desktop\ISN%20Projects\4.%20US\Generic%20Charts\2013\October%20-%20All\All%20ISN%20Contractors-09232013-10162013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xiayu\Desktop\ISN%20Projects\4.%20US\Generic%20Charts\2014\May\SAS%20Output%20-%2005122014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iayu\Desktop\ISN%20Projects\4.%20US\Generic%20Charts\2014\May\SAS%20Output%20-%200512201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r>
              <a:rPr lang="en-US" sz="1000" dirty="0" smtClean="0">
                <a:solidFill>
                  <a:srgbClr val="675C53"/>
                </a:solidFill>
              </a:rPr>
              <a:t>ISNetworld </a:t>
            </a:r>
            <a:r>
              <a:rPr lang="en-US" sz="1000" dirty="0">
                <a:solidFill>
                  <a:srgbClr val="675C53"/>
                </a:solidFill>
              </a:rPr>
              <a:t>Membership</a:t>
            </a:r>
            <a:r>
              <a:rPr lang="en-US" sz="1000" baseline="0" dirty="0">
                <a:solidFill>
                  <a:srgbClr val="675C53"/>
                </a:solidFill>
              </a:rPr>
              <a:t> Duration vs. TRIR</a:t>
            </a:r>
            <a:endParaRPr lang="en-US" sz="1000" dirty="0">
              <a:solidFill>
                <a:srgbClr val="675C53"/>
              </a:solidFill>
            </a:endParaRPr>
          </a:p>
        </c:rich>
      </c:tx>
      <c:layout>
        <c:manualLayout>
          <c:xMode val="edge"/>
          <c:yMode val="edge"/>
          <c:x val="0.22772572178477687"/>
          <c:y val="4.7852143482064687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3770916793295576"/>
          <c:y val="0.15007372240234676"/>
          <c:w val="0.83314835368111573"/>
          <c:h val="0.6911364872213154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6D42"/>
            </a:solidFill>
            <a:ln w="12700">
              <a:noFill/>
              <a:prstDash val="solid"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5"/>
              <c:layout>
                <c:manualLayout>
                  <c:x val="8.8358742617522766E-3"/>
                  <c:y val="-3.6854232184151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90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12700">
                <a:solidFill>
                  <a:srgbClr val="7BBBB2"/>
                </a:solidFill>
                <a:prstDash val="solid"/>
                <a:tailEnd type="stealth" w="lg" len="lg"/>
              </a:ln>
            </c:spPr>
            <c:trendlineType val="linear"/>
            <c:dispRSqr val="0"/>
            <c:dispEq val="0"/>
          </c:trendline>
          <c:cat>
            <c:strRef>
              <c:f>TRIRPivTab!$C$1:$I$1</c:f>
              <c:strCache>
                <c:ptCount val="7"/>
                <c:pt idx="0">
                  <c:v>0-1</c:v>
                </c:pt>
                <c:pt idx="1">
                  <c:v>1-2</c:v>
                </c:pt>
                <c:pt idx="2">
                  <c:v>2-3</c:v>
                </c:pt>
                <c:pt idx="3">
                  <c:v>3-4</c:v>
                </c:pt>
                <c:pt idx="4">
                  <c:v>4-5</c:v>
                </c:pt>
                <c:pt idx="5">
                  <c:v>5-6</c:v>
                </c:pt>
                <c:pt idx="6">
                  <c:v>6-7</c:v>
                </c:pt>
              </c:strCache>
            </c:strRef>
          </c:cat>
          <c:val>
            <c:numRef>
              <c:f>TRIRPivTab!$C$2:$I$2</c:f>
              <c:numCache>
                <c:formatCode>0.00</c:formatCode>
                <c:ptCount val="7"/>
                <c:pt idx="0">
                  <c:v>2.0820448548812669</c:v>
                </c:pt>
                <c:pt idx="1">
                  <c:v>1.9286783394521321</c:v>
                </c:pt>
                <c:pt idx="2">
                  <c:v>1.7564496274700352</c:v>
                </c:pt>
                <c:pt idx="3">
                  <c:v>1.638818302976456</c:v>
                </c:pt>
                <c:pt idx="4">
                  <c:v>1.5350360183366079</c:v>
                </c:pt>
                <c:pt idx="5">
                  <c:v>1.193333333333334</c:v>
                </c:pt>
                <c:pt idx="6">
                  <c:v>1.1457230769230773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9013864"/>
        <c:axId val="419014256"/>
      </c:barChart>
      <c:catAx>
        <c:axId val="4190138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000" dirty="0">
                    <a:solidFill>
                      <a:srgbClr val="675C53"/>
                    </a:solidFill>
                  </a:rPr>
                  <a:t>Number of Years </a:t>
                </a:r>
                <a:r>
                  <a:rPr lang="en-US" sz="900" dirty="0">
                    <a:solidFill>
                      <a:srgbClr val="675C53"/>
                    </a:solidFill>
                  </a:rPr>
                  <a:t>Using</a:t>
                </a:r>
                <a:r>
                  <a:rPr lang="en-US" sz="1000" dirty="0">
                    <a:solidFill>
                      <a:srgbClr val="675C53"/>
                    </a:solidFill>
                  </a:rPr>
                  <a:t> ISNetworld</a:t>
                </a:r>
              </a:p>
            </c:rich>
          </c:tx>
          <c:layout>
            <c:manualLayout>
              <c:xMode val="edge"/>
              <c:yMode val="edge"/>
              <c:x val="0.23432955071792499"/>
              <c:y val="0.9259885170603674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675C53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9014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9014256"/>
        <c:scaling>
          <c:orientation val="minMax"/>
          <c:min val="0.5"/>
        </c:scaling>
        <c:delete val="0"/>
        <c:axPos val="l"/>
        <c:majorGridlines>
          <c:spPr>
            <a:ln w="19050">
              <a:solidFill>
                <a:srgbClr val="675C53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70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700" dirty="0">
                    <a:solidFill>
                      <a:srgbClr val="675C53"/>
                    </a:solidFill>
                  </a:rPr>
                  <a:t>Average TRIR (Total Recordable Incident Rate)</a:t>
                </a:r>
              </a:p>
            </c:rich>
          </c:tx>
          <c:layout>
            <c:manualLayout>
              <c:xMode val="edge"/>
              <c:yMode val="edge"/>
              <c:x val="2.5189482893585663E-2"/>
              <c:y val="0.1039350779681978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675C53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9013864"/>
        <c:crosses val="autoZero"/>
        <c:crossBetween val="between"/>
      </c:valAx>
      <c:spPr>
        <a:noFill/>
        <a:ln w="1905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r>
              <a:rPr lang="en-US" sz="1000" dirty="0">
                <a:solidFill>
                  <a:srgbClr val="675C53"/>
                </a:solidFill>
              </a:rPr>
              <a:t>ISNetworld</a:t>
            </a:r>
            <a:r>
              <a:rPr lang="en-US" sz="1000" baseline="0" dirty="0">
                <a:solidFill>
                  <a:srgbClr val="675C53"/>
                </a:solidFill>
              </a:rPr>
              <a:t> Membership Duration vs. Experience Modification Rate</a:t>
            </a:r>
            <a:endParaRPr lang="en-US" sz="1000" dirty="0">
              <a:solidFill>
                <a:srgbClr val="675C53"/>
              </a:solidFill>
            </a:endParaRPr>
          </a:p>
        </c:rich>
      </c:tx>
      <c:layout>
        <c:manualLayout>
          <c:xMode val="edge"/>
          <c:yMode val="edge"/>
          <c:x val="0.17740750148167328"/>
          <c:y val="2.9755849051408012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543832020997371"/>
          <c:y val="0.13434237386993444"/>
          <c:w val="0.87808923884515799"/>
          <c:h val="0.71801545640130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7BBBB2"/>
            </a:solidFill>
            <a:ln w="12700">
              <a:noFill/>
              <a:prstDash val="solid"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1"/>
              <c:layout>
                <c:manualLayout>
                  <c:x val="1.4798372179060304E-3"/>
                  <c:y val="-1.08754758020666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596744358120607E-3"/>
                  <c:y val="-2.39260467645459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798372179060304E-3"/>
                  <c:y val="-6.525285481239903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4.35019032082653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90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12700">
                <a:solidFill>
                  <a:srgbClr val="FF6D42"/>
                </a:solidFill>
                <a:prstDash val="solid"/>
                <a:tailEnd type="stealth" w="lg" len="lg"/>
              </a:ln>
            </c:spPr>
            <c:trendlineType val="linear"/>
            <c:dispRSqr val="0"/>
            <c:dispEq val="0"/>
          </c:trendline>
          <c:cat>
            <c:strRef>
              <c:f>EMRPivTab!$C$1:$I$1</c:f>
              <c:strCache>
                <c:ptCount val="7"/>
                <c:pt idx="0">
                  <c:v>0-1</c:v>
                </c:pt>
                <c:pt idx="1">
                  <c:v>1-2</c:v>
                </c:pt>
                <c:pt idx="2">
                  <c:v>2-3</c:v>
                </c:pt>
                <c:pt idx="3">
                  <c:v>3-4</c:v>
                </c:pt>
                <c:pt idx="4">
                  <c:v>4-5</c:v>
                </c:pt>
                <c:pt idx="5">
                  <c:v>5-6</c:v>
                </c:pt>
                <c:pt idx="6">
                  <c:v>6-7</c:v>
                </c:pt>
              </c:strCache>
            </c:strRef>
          </c:cat>
          <c:val>
            <c:numRef>
              <c:f>EMRPivTab!$C$2:$I$2</c:f>
              <c:numCache>
                <c:formatCode>0.00</c:formatCode>
                <c:ptCount val="7"/>
                <c:pt idx="0">
                  <c:v>0.88774885514583446</c:v>
                </c:pt>
                <c:pt idx="1">
                  <c:v>0.87143835616440035</c:v>
                </c:pt>
                <c:pt idx="2">
                  <c:v>0.85792861907941242</c:v>
                </c:pt>
                <c:pt idx="3">
                  <c:v>0.85016393442622951</c:v>
                </c:pt>
                <c:pt idx="4">
                  <c:v>0.84705723905723851</c:v>
                </c:pt>
                <c:pt idx="5">
                  <c:v>0.8322277227722773</c:v>
                </c:pt>
                <c:pt idx="6">
                  <c:v>0.8185093167702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9025232"/>
        <c:axId val="419024840"/>
      </c:barChart>
      <c:catAx>
        <c:axId val="4190252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900" dirty="0">
                    <a:solidFill>
                      <a:srgbClr val="675C53"/>
                    </a:solidFill>
                  </a:rPr>
                  <a:t>Number of Years Using ISNetworld</a:t>
                </a:r>
              </a:p>
            </c:rich>
          </c:tx>
          <c:layout>
            <c:manualLayout>
              <c:xMode val="edge"/>
              <c:yMode val="edge"/>
              <c:x val="0.32732152230972528"/>
              <c:y val="0.9435414843977836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675C53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90248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9024840"/>
        <c:scaling>
          <c:orientation val="minMax"/>
          <c:max val="0.91"/>
          <c:min val="0.75000000000001388"/>
        </c:scaling>
        <c:delete val="0"/>
        <c:axPos val="l"/>
        <c:majorGridlines>
          <c:spPr>
            <a:ln w="19050">
              <a:solidFill>
                <a:srgbClr val="675C53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750" b="1" i="0" u="none" strike="noStrike" baseline="0">
                    <a:solidFill>
                      <a:srgbClr val="675C5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750" dirty="0">
                    <a:solidFill>
                      <a:srgbClr val="675C53"/>
                    </a:solidFill>
                  </a:rPr>
                  <a:t>Average EMR (Experience Modification Rate)</a:t>
                </a:r>
              </a:p>
            </c:rich>
          </c:tx>
          <c:layout>
            <c:manualLayout>
              <c:xMode val="edge"/>
              <c:yMode val="edge"/>
              <c:x val="0"/>
              <c:y val="0.12005886764154435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675C53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675C5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19025232"/>
        <c:crosses val="autoZero"/>
        <c:crossBetween val="between"/>
      </c:valAx>
      <c:spPr>
        <a:noFill/>
        <a:ln w="1905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FF6D42"/>
            </a:solidFill>
            <a:ln>
              <a:solidFill>
                <a:srgbClr val="FF6D4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baseline="0">
                    <a:solidFill>
                      <a:schemeClr val="bg1"/>
                    </a:solidFill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Sheet2!$C$1:$J$1</c:f>
              <c:strCache>
                <c:ptCount val="8"/>
                <c:pt idx="0">
                  <c:v>Implementation</c:v>
                </c:pt>
                <c:pt idx="1">
                  <c:v>1 Month</c:v>
                </c:pt>
                <c:pt idx="2">
                  <c:v>3 Months</c:v>
                </c:pt>
                <c:pt idx="3">
                  <c:v>6 Months</c:v>
                </c:pt>
                <c:pt idx="4">
                  <c:v>9 Months</c:v>
                </c:pt>
                <c:pt idx="5">
                  <c:v>12 Months</c:v>
                </c:pt>
                <c:pt idx="6">
                  <c:v>18 Months</c:v>
                </c:pt>
                <c:pt idx="7">
                  <c:v>24 Months</c:v>
                </c:pt>
              </c:strCache>
            </c:strRef>
          </c:cat>
          <c:val>
            <c:numRef>
              <c:f>Sheet2!$C$46:$J$46</c:f>
              <c:numCache>
                <c:formatCode>0%</c:formatCode>
                <c:ptCount val="8"/>
                <c:pt idx="0">
                  <c:v>0.27439090909090907</c:v>
                </c:pt>
                <c:pt idx="1">
                  <c:v>0.47420909090909097</c:v>
                </c:pt>
                <c:pt idx="2">
                  <c:v>0.61399772727272717</c:v>
                </c:pt>
                <c:pt idx="3">
                  <c:v>0.69167499999999993</c:v>
                </c:pt>
                <c:pt idx="4">
                  <c:v>0.76877499999999988</c:v>
                </c:pt>
                <c:pt idx="5">
                  <c:v>0.80905909090909089</c:v>
                </c:pt>
                <c:pt idx="6">
                  <c:v>0.83317045454545469</c:v>
                </c:pt>
                <c:pt idx="7">
                  <c:v>0.8731771428571431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9025624"/>
        <c:axId val="419027192"/>
      </c:barChart>
      <c:catAx>
        <c:axId val="419025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baseline="0">
                <a:solidFill>
                  <a:srgbClr val="675C53"/>
                </a:solidFill>
                <a:latin typeface="Arial" pitchFamily="34" charset="0"/>
              </a:defRPr>
            </a:pPr>
            <a:endParaRPr lang="en-US"/>
          </a:p>
        </c:txPr>
        <c:crossAx val="419027192"/>
        <c:crosses val="autoZero"/>
        <c:auto val="1"/>
        <c:lblAlgn val="ctr"/>
        <c:lblOffset val="100"/>
        <c:noMultiLvlLbl val="0"/>
      </c:catAx>
      <c:valAx>
        <c:axId val="4190271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675C53"/>
                </a:solidFill>
              </a:defRPr>
            </a:pPr>
            <a:endParaRPr lang="en-US"/>
          </a:p>
        </c:txPr>
        <c:crossAx val="4190256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675C53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en-US" sz="1800" b="1" i="0" baseline="0">
                <a:effectLst/>
              </a:rPr>
              <a:t>Nonfatal TRIR (Total Recordable Incident Rate)</a:t>
            </a:r>
            <a:endParaRPr lang="en-US" sz="160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675C53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en-US" sz="1200" b="0" i="0" baseline="0">
                <a:effectLst/>
              </a:rPr>
              <a:t>BLS Public Sector, BLS Private Industry and Actively Managed Contractors</a:t>
            </a:r>
            <a:endParaRPr lang="en-US" sz="1100">
              <a:effectLst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949892627057982E-2"/>
          <c:y val="0.1284441018299286"/>
          <c:w val="0.87020524514222586"/>
          <c:h val="0.76187838408310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'Excel Data TRIR 99th'!$BO$2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CCDC0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7BBBB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6D4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'Excel Data TRIR 99th'!$BP$1:$BR$1</c:f>
              <c:strCache>
                <c:ptCount val="3"/>
                <c:pt idx="0">
                  <c:v>BLS State and Local Government*</c:v>
                </c:pt>
                <c:pt idx="1">
                  <c:v>BLS Private Industry*</c:v>
                </c:pt>
                <c:pt idx="2">
                  <c:v>Actively Managed Contractors**</c:v>
                </c:pt>
              </c:strCache>
            </c:strRef>
          </c:cat>
          <c:val>
            <c:numRef>
              <c:f>'Excel Data TRIR 99th'!$BP$2:$BR$2</c:f>
              <c:numCache>
                <c:formatCode>General</c:formatCode>
                <c:ptCount val="3"/>
                <c:pt idx="0">
                  <c:v>5.7</c:v>
                </c:pt>
                <c:pt idx="1">
                  <c:v>3.5</c:v>
                </c:pt>
                <c:pt idx="2" formatCode="0.00">
                  <c:v>2.1</c:v>
                </c:pt>
              </c:numCache>
            </c:numRef>
          </c:val>
        </c:ser>
        <c:ser>
          <c:idx val="1"/>
          <c:order val="1"/>
          <c:tx>
            <c:strRef>
              <c:f>'Excel Data TRIR 99th'!$BO$3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CCDC0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7BBBB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6D4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1.99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'Excel Data TRIR 99th'!$BP$1:$BR$1</c:f>
              <c:strCache>
                <c:ptCount val="3"/>
                <c:pt idx="0">
                  <c:v>BLS State and Local Government*</c:v>
                </c:pt>
                <c:pt idx="1">
                  <c:v>BLS Private Industry*</c:v>
                </c:pt>
                <c:pt idx="2">
                  <c:v>Actively Managed Contractors**</c:v>
                </c:pt>
              </c:strCache>
            </c:strRef>
          </c:cat>
          <c:val>
            <c:numRef>
              <c:f>'Excel Data TRIR 99th'!$BP$3:$BR$3</c:f>
              <c:numCache>
                <c:formatCode>General</c:formatCode>
                <c:ptCount val="3"/>
                <c:pt idx="0">
                  <c:v>5.7</c:v>
                </c:pt>
                <c:pt idx="1">
                  <c:v>3.5</c:v>
                </c:pt>
                <c:pt idx="2" formatCode="0.00">
                  <c:v>2</c:v>
                </c:pt>
              </c:numCache>
            </c:numRef>
          </c:val>
        </c:ser>
        <c:ser>
          <c:idx val="2"/>
          <c:order val="2"/>
          <c:tx>
            <c:strRef>
              <c:f>'Excel Data TRIR 99th'!$BO$4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CCDC0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7BBBB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6D4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'Excel Data TRIR 99th'!$BP$1:$BR$1</c:f>
              <c:strCache>
                <c:ptCount val="3"/>
                <c:pt idx="0">
                  <c:v>BLS State and Local Government*</c:v>
                </c:pt>
                <c:pt idx="1">
                  <c:v>BLS Private Industry*</c:v>
                </c:pt>
                <c:pt idx="2">
                  <c:v>Actively Managed Contractors**</c:v>
                </c:pt>
              </c:strCache>
            </c:strRef>
          </c:cat>
          <c:val>
            <c:numRef>
              <c:f>'Excel Data TRIR 99th'!$BP$4:$BR$4</c:f>
              <c:numCache>
                <c:formatCode>General</c:formatCode>
                <c:ptCount val="3"/>
                <c:pt idx="0">
                  <c:v>5.6</c:v>
                </c:pt>
                <c:pt idx="1">
                  <c:v>3.4</c:v>
                </c:pt>
                <c:pt idx="2">
                  <c:v>1.77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8"/>
        <c:overlap val="-11"/>
        <c:axId val="419024448"/>
        <c:axId val="419026800"/>
      </c:barChart>
      <c:catAx>
        <c:axId val="419024448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crossAx val="419026800"/>
        <c:crosses val="autoZero"/>
        <c:auto val="1"/>
        <c:lblAlgn val="ctr"/>
        <c:lblOffset val="100"/>
        <c:tickLblSkip val="1"/>
        <c:noMultiLvlLbl val="0"/>
      </c:catAx>
      <c:valAx>
        <c:axId val="419026800"/>
        <c:scaling>
          <c:orientation val="minMax"/>
          <c:max val="7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000" b="1" i="0" u="none" strike="noStrike" baseline="0">
                    <a:effectLst/>
                  </a:rPr>
                  <a:t>Nonfatal TRIR (Rate of Incident per 100 Employees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2.679425837320574E-3"/>
              <c:y val="0.22446487895306794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crossAx val="419024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>
          <a:solidFill>
            <a:srgbClr val="675C53"/>
          </a:solidFill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b="1" i="0" baseline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ISN US Contractor’s Average Injury Rates by Year</a:t>
            </a:r>
            <a:endParaRPr lang="en-US" sz="160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1100" b="0" i="0" baseline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32,133 ISN US Contractor’s Data Through May 2014 (99th Percentile Data Used)</a:t>
            </a:r>
            <a:endParaRPr lang="en-US" sz="110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8996529486258615"/>
          <c:y val="2.505872934155228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234785800080073"/>
          <c:y val="0.12638861247391303"/>
          <c:w val="0.87180001334578949"/>
          <c:h val="0.7187462144155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'TRIR DART Over Time'!$A$2</c:f>
              <c:strCache>
                <c:ptCount val="1"/>
                <c:pt idx="0">
                  <c:v>TRIR</c:v>
                </c:pt>
              </c:strCache>
            </c:strRef>
          </c:tx>
          <c:spPr>
            <a:solidFill>
              <a:srgbClr val="FF6D4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'TRIR DART Over Time'!$C$1:$F$1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3-Year Avg.</c:v>
                </c:pt>
              </c:strCache>
            </c:strRef>
          </c:cat>
          <c:val>
            <c:numRef>
              <c:f>'TRIR DART Over Time'!$C$2:$F$2</c:f>
              <c:numCache>
                <c:formatCode>0.00</c:formatCode>
                <c:ptCount val="4"/>
                <c:pt idx="0">
                  <c:v>1.9874797554016339</c:v>
                </c:pt>
                <c:pt idx="1">
                  <c:v>1.7738705254611087</c:v>
                </c:pt>
                <c:pt idx="2">
                  <c:v>1.6360605505595929</c:v>
                </c:pt>
                <c:pt idx="3">
                  <c:v>1.7919681121172897</c:v>
                </c:pt>
              </c:numCache>
            </c:numRef>
          </c:val>
        </c:ser>
        <c:ser>
          <c:idx val="1"/>
          <c:order val="1"/>
          <c:tx>
            <c:strRef>
              <c:f>'TRIR DART Over Time'!$A$3</c:f>
              <c:strCache>
                <c:ptCount val="1"/>
                <c:pt idx="0">
                  <c:v>DART</c:v>
                </c:pt>
              </c:strCache>
            </c:strRef>
          </c:tx>
          <c:spPr>
            <a:solidFill>
              <a:srgbClr val="7BBBB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'TRIR DART Over Time'!$C$1:$F$1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3-Year Avg.</c:v>
                </c:pt>
              </c:strCache>
            </c:strRef>
          </c:cat>
          <c:val>
            <c:numRef>
              <c:f>'TRIR DART Over Time'!$C$3:$F$3</c:f>
              <c:numCache>
                <c:formatCode>0.00</c:formatCode>
                <c:ptCount val="4"/>
                <c:pt idx="0">
                  <c:v>1.146934510700049</c:v>
                </c:pt>
                <c:pt idx="1">
                  <c:v>1.0259977054948894</c:v>
                </c:pt>
                <c:pt idx="2">
                  <c:v>0.96781474501685205</c:v>
                </c:pt>
                <c:pt idx="3">
                  <c:v>1.0430909186707447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338157488"/>
        <c:axId val="338156312"/>
      </c:barChart>
      <c:catAx>
        <c:axId val="3381574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1" i="0" u="none" strike="noStrike" baseline="0" dirty="0" smtClean="0"/>
                  <a:t>TRIR Decrease (2011-2013) = 18%     DART Decrease (2011-2013) = 16% </a:t>
                </a:r>
              </a:p>
              <a:p>
                <a:pPr>
                  <a:defRPr sz="1200"/>
                </a:pPr>
                <a:r>
                  <a:rPr lang="en-US" sz="1200" b="1" i="0" u="none" strike="noStrike" baseline="0" dirty="0" smtClean="0"/>
                  <a:t>3-Year Avg. DART/TRIR Ratio = 58% </a:t>
                </a:r>
                <a:endParaRPr lang="en-US" sz="1200" dirty="0"/>
              </a:p>
            </c:rich>
          </c:tx>
          <c:layout>
            <c:manualLayout>
              <c:xMode val="edge"/>
              <c:yMode val="edge"/>
              <c:x val="0.18936996051169278"/>
              <c:y val="0.9294736532289504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38156312"/>
        <c:crosses val="autoZero"/>
        <c:auto val="1"/>
        <c:lblAlgn val="ctr"/>
        <c:lblOffset val="100"/>
        <c:noMultiLvlLbl val="0"/>
      </c:catAx>
      <c:valAx>
        <c:axId val="338156312"/>
        <c:scaling>
          <c:orientation val="minMax"/>
          <c:max val="2.5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Injury Rates per 100 Employees (TRIR and DART)</a:t>
                </a:r>
              </a:p>
            </c:rich>
          </c:tx>
          <c:layout>
            <c:manualLayout>
              <c:xMode val="edge"/>
              <c:yMode val="edge"/>
              <c:x val="7.0452342105885397E-3"/>
              <c:y val="0.18155789331065111"/>
            </c:manualLayout>
          </c:layout>
          <c:overlay val="0"/>
        </c:title>
        <c:numFmt formatCode="0.00" sourceLinked="0"/>
        <c:majorTickMark val="out"/>
        <c:minorTickMark val="none"/>
        <c:tickLblPos val="nextTo"/>
        <c:crossAx val="338157488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85854640407247085"/>
          <c:y val="0.140943513776464"/>
          <c:w val="9.4356570704873841E-2"/>
          <c:h val="7.7019641225291993E-2"/>
        </c:manualLayout>
      </c:layout>
      <c:overlay val="0"/>
      <c:spPr>
        <a:solidFill>
          <a:schemeClr val="bg1">
            <a:lumMod val="9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 b="1">
          <a:solidFill>
            <a:srgbClr val="675C53"/>
          </a:solidFill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675C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600" dirty="0"/>
              <a:t>ISN US Contractor’s TRIR and EMR vs. Years Subscribed</a:t>
            </a:r>
          </a:p>
          <a:p>
            <a:pPr>
              <a:defRPr sz="1600"/>
            </a:pPr>
            <a:r>
              <a:rPr lang="en-US" sz="1100" b="0" dirty="0"/>
              <a:t>29,820 ISN US Contractor’s Data Through August 2014 (99th Percentile Data Used)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675C53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'TRIR by YrsSub'!$E$11</c:f>
              <c:strCache>
                <c:ptCount val="1"/>
                <c:pt idx="0">
                  <c:v>2013 TRIR</c:v>
                </c:pt>
              </c:strCache>
            </c:strRef>
          </c:tx>
          <c:spPr>
            <a:solidFill>
              <a:srgbClr val="FF6D4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675C5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'TRIR by YrsSub'!$A$3:$A$7</c:f>
              <c:strCache>
                <c:ptCount val="5"/>
                <c:pt idx="0">
                  <c:v>&lt;2 Yrs</c:v>
                </c:pt>
                <c:pt idx="1">
                  <c:v>2 to 4 Yrs</c:v>
                </c:pt>
                <c:pt idx="2">
                  <c:v>4 to 6 Yrs</c:v>
                </c:pt>
                <c:pt idx="3">
                  <c:v>6 to 8 Yrs</c:v>
                </c:pt>
                <c:pt idx="4">
                  <c:v>≥8 Yrs</c:v>
                </c:pt>
              </c:strCache>
            </c:strRef>
          </c:cat>
          <c:val>
            <c:numRef>
              <c:f>'TRIR by YrsSub'!$E$12:$E$16</c:f>
              <c:numCache>
                <c:formatCode>0.00</c:formatCode>
                <c:ptCount val="5"/>
                <c:pt idx="0">
                  <c:v>2.2738680307278551</c:v>
                </c:pt>
                <c:pt idx="1">
                  <c:v>2.1538537137136933</c:v>
                </c:pt>
                <c:pt idx="2">
                  <c:v>1.8443800075010492</c:v>
                </c:pt>
                <c:pt idx="3">
                  <c:v>1.7569041700560366</c:v>
                </c:pt>
                <c:pt idx="4">
                  <c:v>0.98923282637619836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8157880"/>
        <c:axId val="338160232"/>
      </c:barChart>
      <c:lineChart>
        <c:grouping val="stacked"/>
        <c:varyColors val="0"/>
        <c:ser>
          <c:idx val="1"/>
          <c:order val="1"/>
          <c:tx>
            <c:strRef>
              <c:f>'TRIR by YrsSub'!$D$2</c:f>
              <c:strCache>
                <c:ptCount val="1"/>
                <c:pt idx="0">
                  <c:v>Current Year EMR</c:v>
                </c:pt>
              </c:strCache>
            </c:strRef>
          </c:tx>
          <c:spPr>
            <a:ln w="28575" cap="rnd">
              <a:solidFill>
                <a:srgbClr val="7BBBB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BBBB2">
                  <a:alpha val="93000"/>
                </a:srgbClr>
              </a:solidFill>
              <a:ln w="15875">
                <a:solidFill>
                  <a:srgbClr val="7BBBB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675C5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'TRIR by YrsSub'!$A$3:$A$7</c:f>
              <c:strCache>
                <c:ptCount val="5"/>
                <c:pt idx="0">
                  <c:v>&lt;2 Yrs</c:v>
                </c:pt>
                <c:pt idx="1">
                  <c:v>2 to 4 Yrs</c:v>
                </c:pt>
                <c:pt idx="2">
                  <c:v>4 to 6 Yrs</c:v>
                </c:pt>
                <c:pt idx="3">
                  <c:v>6 to 8 Yrs</c:v>
                </c:pt>
                <c:pt idx="4">
                  <c:v>≥8 Yrs</c:v>
                </c:pt>
              </c:strCache>
            </c:strRef>
          </c:cat>
          <c:val>
            <c:numRef>
              <c:f>'TRIR by YrsSub'!$D$3:$D$7</c:f>
              <c:numCache>
                <c:formatCode>0.00</c:formatCode>
                <c:ptCount val="5"/>
                <c:pt idx="0">
                  <c:v>0.91342400000000001</c:v>
                </c:pt>
                <c:pt idx="1">
                  <c:v>0.911964</c:v>
                </c:pt>
                <c:pt idx="2">
                  <c:v>0.90134599999999998</c:v>
                </c:pt>
                <c:pt idx="3">
                  <c:v>0.88405400000000001</c:v>
                </c:pt>
                <c:pt idx="4">
                  <c:v>0.84198499999999998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160624"/>
        <c:axId val="338151216"/>
      </c:lineChart>
      <c:catAx>
        <c:axId val="3381578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675C5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Number of Years Subscribed to ISN</a:t>
                </a:r>
              </a:p>
            </c:rich>
          </c:tx>
          <c:layout>
            <c:manualLayout>
              <c:xMode val="edge"/>
              <c:yMode val="edge"/>
              <c:x val="0.37908600693297129"/>
              <c:y val="0.93335916606638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675C53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675C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38160232"/>
        <c:crosses val="autoZero"/>
        <c:auto val="1"/>
        <c:lblAlgn val="ctr"/>
        <c:lblOffset val="100"/>
        <c:noMultiLvlLbl val="0"/>
      </c:catAx>
      <c:valAx>
        <c:axId val="338160232"/>
        <c:scaling>
          <c:orientation val="minMax"/>
          <c:max val="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675C5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Injury Rate per 100 Employees (TRIR)</a:t>
                </a:r>
              </a:p>
            </c:rich>
          </c:tx>
          <c:layout>
            <c:manualLayout>
              <c:xMode val="edge"/>
              <c:yMode val="edge"/>
              <c:x val="5.7254576224258303E-3"/>
              <c:y val="0.273517981071290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675C53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675C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38157880"/>
        <c:crosses val="autoZero"/>
        <c:crossBetween val="between"/>
      </c:valAx>
      <c:valAx>
        <c:axId val="338151216"/>
        <c:scaling>
          <c:orientation val="minMax"/>
          <c:min val="0.70000000000000007"/>
        </c:scaling>
        <c:delete val="0"/>
        <c:axPos val="r"/>
        <c:title>
          <c:tx>
            <c:rich>
              <a:bodyPr rot="5400000" spcFirstLastPara="1" vertOverflow="ellipsis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675C5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Experience Modification Rate (EMR)</a:t>
                </a:r>
              </a:p>
            </c:rich>
          </c:tx>
          <c:layout>
            <c:manualLayout>
              <c:xMode val="edge"/>
              <c:yMode val="edge"/>
              <c:x val="0.97122478097126985"/>
              <c:y val="0.28297096933644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5400000" spcFirstLastPara="1" vertOverflow="ellipsis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675C53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675C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38160624"/>
        <c:crosses val="max"/>
        <c:crossBetween val="between"/>
      </c:valAx>
      <c:catAx>
        <c:axId val="338160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8151216"/>
        <c:crosses val="autoZero"/>
        <c:auto val="1"/>
        <c:lblAlgn val="ctr"/>
        <c:lblOffset val="100"/>
        <c:noMultiLvlLbl val="0"/>
      </c:catAx>
      <c:spPr>
        <a:solidFill>
          <a:schemeClr val="bg1">
            <a:lumMod val="95000"/>
          </a:schemeClr>
        </a:solidFill>
        <a:ln>
          <a:solidFill>
            <a:schemeClr val="bg1">
              <a:lumMod val="50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70619572644757977"/>
          <c:y val="0.13856429618222013"/>
          <c:w val="0.18402413749621679"/>
          <c:h val="6.4379973008105842E-2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675C53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rgbClr val="675C53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859E0B-3DB5-46E5-B1DE-1E5E62412A1D}" type="doc">
      <dgm:prSet loTypeId="urn:microsoft.com/office/officeart/2005/8/layout/radial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0B5A225-F75A-463C-9420-BCC5AC0CCD3F}">
      <dgm:prSet phldrT="[Text]" custT="1"/>
      <dgm:spPr/>
      <dgm:t>
        <a:bodyPr/>
        <a:lstStyle/>
        <a:p>
          <a:r>
            <a:rPr lang="en-US" sz="2000" b="1" dirty="0" smtClean="0">
              <a:latin typeface="Arial" pitchFamily="34" charset="0"/>
              <a:cs typeface="Arial" pitchFamily="34" charset="0"/>
            </a:rPr>
            <a:t>What</a:t>
          </a:r>
          <a:endParaRPr lang="en-US" sz="2000" b="1" dirty="0">
            <a:latin typeface="Arial" pitchFamily="34" charset="0"/>
            <a:cs typeface="Arial" pitchFamily="34" charset="0"/>
          </a:endParaRPr>
        </a:p>
      </dgm:t>
    </dgm:pt>
    <dgm:pt modelId="{5817A73C-9910-4741-80E0-641F93ADFEF4}" type="parTrans" cxnId="{1FF605C7-6172-4E3D-97E3-85695314ABCB}">
      <dgm:prSet/>
      <dgm:spPr/>
      <dgm:t>
        <a:bodyPr/>
        <a:lstStyle/>
        <a:p>
          <a:endParaRPr lang="en-US"/>
        </a:p>
      </dgm:t>
    </dgm:pt>
    <dgm:pt modelId="{1ED047C0-3E52-4CDF-9820-AAA6924E5F3F}" type="sibTrans" cxnId="{1FF605C7-6172-4E3D-97E3-85695314ABCB}">
      <dgm:prSet/>
      <dgm:spPr/>
      <dgm:t>
        <a:bodyPr/>
        <a:lstStyle/>
        <a:p>
          <a:endParaRPr lang="en-US"/>
        </a:p>
      </dgm:t>
    </dgm:pt>
    <dgm:pt modelId="{9BA61136-1E5D-4857-A389-067C2FB55C1F}">
      <dgm:prSet phldrT="[Text]" custT="1"/>
      <dgm:spPr/>
      <dgm:t>
        <a:bodyPr/>
        <a:lstStyle/>
        <a:p>
          <a:r>
            <a:rPr lang="en-US" sz="2000" b="1" dirty="0" smtClean="0">
              <a:latin typeface="Arial" pitchFamily="34" charset="0"/>
              <a:cs typeface="Arial" pitchFamily="34" charset="0"/>
            </a:rPr>
            <a:t>How</a:t>
          </a:r>
          <a:endParaRPr lang="en-US" sz="2000" b="1" dirty="0">
            <a:latin typeface="Arial" pitchFamily="34" charset="0"/>
            <a:cs typeface="Arial" pitchFamily="34" charset="0"/>
          </a:endParaRPr>
        </a:p>
      </dgm:t>
    </dgm:pt>
    <dgm:pt modelId="{8A95581D-6C84-4AD7-A6B0-446129C619A6}" type="parTrans" cxnId="{77556076-FD2B-4E22-83A2-5F658DC10A12}">
      <dgm:prSet/>
      <dgm:spPr/>
      <dgm:t>
        <a:bodyPr/>
        <a:lstStyle/>
        <a:p>
          <a:endParaRPr lang="en-US"/>
        </a:p>
      </dgm:t>
    </dgm:pt>
    <dgm:pt modelId="{89B71140-61A5-4F3B-A667-3F46892319F5}" type="sibTrans" cxnId="{77556076-FD2B-4E22-83A2-5F658DC10A12}">
      <dgm:prSet/>
      <dgm:spPr/>
      <dgm:t>
        <a:bodyPr/>
        <a:lstStyle/>
        <a:p>
          <a:endParaRPr lang="en-US"/>
        </a:p>
      </dgm:t>
    </dgm:pt>
    <dgm:pt modelId="{516D8F37-1156-41CB-8A61-B6352F1E46A9}">
      <dgm:prSet phldrT="[Text]" custT="1"/>
      <dgm:spPr/>
      <dgm:t>
        <a:bodyPr/>
        <a:lstStyle/>
        <a:p>
          <a:r>
            <a:rPr lang="en-US" sz="1400" b="1" dirty="0" smtClean="0">
              <a:latin typeface="Arial" pitchFamily="34" charset="0"/>
              <a:cs typeface="Arial" pitchFamily="34" charset="0"/>
            </a:rPr>
            <a:t>Engagement</a:t>
          </a:r>
          <a:endParaRPr lang="en-US" sz="1200" b="1" dirty="0">
            <a:latin typeface="Arial" pitchFamily="34" charset="0"/>
            <a:cs typeface="Arial" pitchFamily="34" charset="0"/>
          </a:endParaRPr>
        </a:p>
      </dgm:t>
    </dgm:pt>
    <dgm:pt modelId="{5D093E00-C826-478E-B88D-36E0A936E4F6}" type="parTrans" cxnId="{BE742020-EB2C-446A-923B-A7EB19F17CE5}">
      <dgm:prSet/>
      <dgm:spPr/>
      <dgm:t>
        <a:bodyPr/>
        <a:lstStyle/>
        <a:p>
          <a:endParaRPr lang="en-US"/>
        </a:p>
      </dgm:t>
    </dgm:pt>
    <dgm:pt modelId="{1E1BAB49-E4E1-457E-BAF8-C5EF317CB8AF}" type="sibTrans" cxnId="{BE742020-EB2C-446A-923B-A7EB19F17CE5}">
      <dgm:prSet/>
      <dgm:spPr/>
      <dgm:t>
        <a:bodyPr/>
        <a:lstStyle/>
        <a:p>
          <a:endParaRPr lang="en-US"/>
        </a:p>
      </dgm:t>
    </dgm:pt>
    <dgm:pt modelId="{8AA54EE6-CCBF-4E72-A960-FED6D1B3C376}" type="pres">
      <dgm:prSet presAssocID="{F9859E0B-3DB5-46E5-B1DE-1E5E62412A1D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99371F-A50F-4B37-BA03-C33EB9C09355}" type="pres">
      <dgm:prSet presAssocID="{F9859E0B-3DB5-46E5-B1DE-1E5E62412A1D}" presName="cycle" presStyleCnt="0"/>
      <dgm:spPr/>
    </dgm:pt>
    <dgm:pt modelId="{7AB0C5A3-1495-4A11-A6FD-467A053AB5A5}" type="pres">
      <dgm:prSet presAssocID="{F9859E0B-3DB5-46E5-B1DE-1E5E62412A1D}" presName="centerShape" presStyleCnt="0"/>
      <dgm:spPr/>
    </dgm:pt>
    <dgm:pt modelId="{D10123EE-6DEE-4700-9D83-2E371F779C1C}" type="pres">
      <dgm:prSet presAssocID="{F9859E0B-3DB5-46E5-B1DE-1E5E62412A1D}" presName="connSite" presStyleLbl="node1" presStyleIdx="0" presStyleCnt="4"/>
      <dgm:spPr/>
    </dgm:pt>
    <dgm:pt modelId="{61F29513-AF9D-45AB-8354-7DBE2A4897C9}" type="pres">
      <dgm:prSet presAssocID="{F9859E0B-3DB5-46E5-B1DE-1E5E62412A1D}" presName="visible" presStyleLbl="node1" presStyleIdx="0" presStyleCnt="4" custScaleX="43184" custScaleY="46911"/>
      <dgm:spPr/>
    </dgm:pt>
    <dgm:pt modelId="{EED4B5B4-9C44-4770-8A24-76D482C9C3FF}" type="pres">
      <dgm:prSet presAssocID="{5817A73C-9910-4741-80E0-641F93ADFEF4}" presName="Name25" presStyleLbl="parChTrans1D1" presStyleIdx="0" presStyleCnt="3"/>
      <dgm:spPr/>
      <dgm:t>
        <a:bodyPr/>
        <a:lstStyle/>
        <a:p>
          <a:endParaRPr lang="en-US"/>
        </a:p>
      </dgm:t>
    </dgm:pt>
    <dgm:pt modelId="{9340CB3C-0F38-4A97-9A55-9A5FDC679BD9}" type="pres">
      <dgm:prSet presAssocID="{B0B5A225-F75A-463C-9420-BCC5AC0CCD3F}" presName="node" presStyleCnt="0"/>
      <dgm:spPr/>
    </dgm:pt>
    <dgm:pt modelId="{9985E529-EE9E-4530-AEF7-F73120FD0947}" type="pres">
      <dgm:prSet presAssocID="{B0B5A225-F75A-463C-9420-BCC5AC0CCD3F}" presName="parentNode" presStyleLbl="node1" presStyleIdx="1" presStyleCnt="4" custScaleX="162320" custScaleY="79064" custLinFactNeighborX="598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6D54E8-A833-42EA-BA5E-61AAB166C3DC}" type="pres">
      <dgm:prSet presAssocID="{B0B5A225-F75A-463C-9420-BCC5AC0CCD3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334576-A45D-45B2-B842-558AE3EFF57B}" type="pres">
      <dgm:prSet presAssocID="{8A95581D-6C84-4AD7-A6B0-446129C619A6}" presName="Name25" presStyleLbl="parChTrans1D1" presStyleIdx="1" presStyleCnt="3"/>
      <dgm:spPr/>
      <dgm:t>
        <a:bodyPr/>
        <a:lstStyle/>
        <a:p>
          <a:endParaRPr lang="en-US"/>
        </a:p>
      </dgm:t>
    </dgm:pt>
    <dgm:pt modelId="{1030B39E-706C-4CE0-B15C-194CF7378A9F}" type="pres">
      <dgm:prSet presAssocID="{9BA61136-1E5D-4857-A389-067C2FB55C1F}" presName="node" presStyleCnt="0"/>
      <dgm:spPr/>
    </dgm:pt>
    <dgm:pt modelId="{C52F53CC-FF4C-4054-B95C-AC954E15DAD5}" type="pres">
      <dgm:prSet presAssocID="{9BA61136-1E5D-4857-A389-067C2FB55C1F}" presName="parentNode" presStyleLbl="node1" presStyleIdx="2" presStyleCnt="4" custScaleX="155634" custScaleY="81644" custLinFactNeighborX="6704" custLinFactNeighborY="-193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5CC981-79BA-4DEF-AF06-59BD80387843}" type="pres">
      <dgm:prSet presAssocID="{9BA61136-1E5D-4857-A389-067C2FB55C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F65232-4219-47E2-8F6B-BDAE4C2FC462}" type="pres">
      <dgm:prSet presAssocID="{5D093E00-C826-478E-B88D-36E0A936E4F6}" presName="Name25" presStyleLbl="parChTrans1D1" presStyleIdx="2" presStyleCnt="3"/>
      <dgm:spPr/>
      <dgm:t>
        <a:bodyPr/>
        <a:lstStyle/>
        <a:p>
          <a:endParaRPr lang="en-US"/>
        </a:p>
      </dgm:t>
    </dgm:pt>
    <dgm:pt modelId="{B37FA512-2CE4-4300-983A-ABD677B868CC}" type="pres">
      <dgm:prSet presAssocID="{516D8F37-1156-41CB-8A61-B6352F1E46A9}" presName="node" presStyleCnt="0"/>
      <dgm:spPr/>
    </dgm:pt>
    <dgm:pt modelId="{3255262E-374D-4CA4-81F6-DEE88105A7AE}" type="pres">
      <dgm:prSet presAssocID="{516D8F37-1156-41CB-8A61-B6352F1E46A9}" presName="parentNode" presStyleLbl="node1" presStyleIdx="3" presStyleCnt="4" custScaleX="147650" custScaleY="97228" custLinFactNeighborX="524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1C2F86-E0A5-4840-A9ED-1B8456C82023}" type="pres">
      <dgm:prSet presAssocID="{516D8F37-1156-41CB-8A61-B6352F1E46A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556076-FD2B-4E22-83A2-5F658DC10A12}" srcId="{F9859E0B-3DB5-46E5-B1DE-1E5E62412A1D}" destId="{9BA61136-1E5D-4857-A389-067C2FB55C1F}" srcOrd="1" destOrd="0" parTransId="{8A95581D-6C84-4AD7-A6B0-446129C619A6}" sibTransId="{89B71140-61A5-4F3B-A667-3F46892319F5}"/>
    <dgm:cxn modelId="{F81F202D-A884-4028-8A23-9FA6B75346D0}" type="presOf" srcId="{5D093E00-C826-478E-B88D-36E0A936E4F6}" destId="{73F65232-4219-47E2-8F6B-BDAE4C2FC462}" srcOrd="0" destOrd="0" presId="urn:microsoft.com/office/officeart/2005/8/layout/radial2"/>
    <dgm:cxn modelId="{52540FEC-65CE-4E10-A1DB-203D3B237AB5}" type="presOf" srcId="{5817A73C-9910-4741-80E0-641F93ADFEF4}" destId="{EED4B5B4-9C44-4770-8A24-76D482C9C3FF}" srcOrd="0" destOrd="0" presId="urn:microsoft.com/office/officeart/2005/8/layout/radial2"/>
    <dgm:cxn modelId="{1FF605C7-6172-4E3D-97E3-85695314ABCB}" srcId="{F9859E0B-3DB5-46E5-B1DE-1E5E62412A1D}" destId="{B0B5A225-F75A-463C-9420-BCC5AC0CCD3F}" srcOrd="0" destOrd="0" parTransId="{5817A73C-9910-4741-80E0-641F93ADFEF4}" sibTransId="{1ED047C0-3E52-4CDF-9820-AAA6924E5F3F}"/>
    <dgm:cxn modelId="{BE742020-EB2C-446A-923B-A7EB19F17CE5}" srcId="{F9859E0B-3DB5-46E5-B1DE-1E5E62412A1D}" destId="{516D8F37-1156-41CB-8A61-B6352F1E46A9}" srcOrd="2" destOrd="0" parTransId="{5D093E00-C826-478E-B88D-36E0A936E4F6}" sibTransId="{1E1BAB49-E4E1-457E-BAF8-C5EF317CB8AF}"/>
    <dgm:cxn modelId="{7DD16BC6-DAD2-4DB3-8423-3D97773E98C1}" type="presOf" srcId="{9BA61136-1E5D-4857-A389-067C2FB55C1F}" destId="{C52F53CC-FF4C-4054-B95C-AC954E15DAD5}" srcOrd="0" destOrd="0" presId="urn:microsoft.com/office/officeart/2005/8/layout/radial2"/>
    <dgm:cxn modelId="{C71FE013-AB1C-4995-B9B7-364DE302202B}" type="presOf" srcId="{B0B5A225-F75A-463C-9420-BCC5AC0CCD3F}" destId="{9985E529-EE9E-4530-AEF7-F73120FD0947}" srcOrd="0" destOrd="0" presId="urn:microsoft.com/office/officeart/2005/8/layout/radial2"/>
    <dgm:cxn modelId="{9BF6A81D-202B-4B19-B848-15CB26D8909F}" type="presOf" srcId="{F9859E0B-3DB5-46E5-B1DE-1E5E62412A1D}" destId="{8AA54EE6-CCBF-4E72-A960-FED6D1B3C376}" srcOrd="0" destOrd="0" presId="urn:microsoft.com/office/officeart/2005/8/layout/radial2"/>
    <dgm:cxn modelId="{01A80015-2239-403C-9AE8-80137838BF77}" type="presOf" srcId="{8A95581D-6C84-4AD7-A6B0-446129C619A6}" destId="{6E334576-A45D-45B2-B842-558AE3EFF57B}" srcOrd="0" destOrd="0" presId="urn:microsoft.com/office/officeart/2005/8/layout/radial2"/>
    <dgm:cxn modelId="{E35B21E2-209D-4109-99E3-F95972765BBB}" type="presOf" srcId="{516D8F37-1156-41CB-8A61-B6352F1E46A9}" destId="{3255262E-374D-4CA4-81F6-DEE88105A7AE}" srcOrd="0" destOrd="0" presId="urn:microsoft.com/office/officeart/2005/8/layout/radial2"/>
    <dgm:cxn modelId="{08FC6224-FD52-4668-870F-9A270258C8BA}" type="presParOf" srcId="{8AA54EE6-CCBF-4E72-A960-FED6D1B3C376}" destId="{1199371F-A50F-4B37-BA03-C33EB9C09355}" srcOrd="0" destOrd="0" presId="urn:microsoft.com/office/officeart/2005/8/layout/radial2"/>
    <dgm:cxn modelId="{D26481CC-A114-49D7-AD39-E142F685B9F4}" type="presParOf" srcId="{1199371F-A50F-4B37-BA03-C33EB9C09355}" destId="{7AB0C5A3-1495-4A11-A6FD-467A053AB5A5}" srcOrd="0" destOrd="0" presId="urn:microsoft.com/office/officeart/2005/8/layout/radial2"/>
    <dgm:cxn modelId="{6151A66B-7E52-4CFF-81AC-4C3EE4B1FB24}" type="presParOf" srcId="{7AB0C5A3-1495-4A11-A6FD-467A053AB5A5}" destId="{D10123EE-6DEE-4700-9D83-2E371F779C1C}" srcOrd="0" destOrd="0" presId="urn:microsoft.com/office/officeart/2005/8/layout/radial2"/>
    <dgm:cxn modelId="{573D676F-9577-4CDE-8ABE-9BD26C4334C6}" type="presParOf" srcId="{7AB0C5A3-1495-4A11-A6FD-467A053AB5A5}" destId="{61F29513-AF9D-45AB-8354-7DBE2A4897C9}" srcOrd="1" destOrd="0" presId="urn:microsoft.com/office/officeart/2005/8/layout/radial2"/>
    <dgm:cxn modelId="{12E7180A-02B5-4041-A047-C4DE67BC9422}" type="presParOf" srcId="{1199371F-A50F-4B37-BA03-C33EB9C09355}" destId="{EED4B5B4-9C44-4770-8A24-76D482C9C3FF}" srcOrd="1" destOrd="0" presId="urn:microsoft.com/office/officeart/2005/8/layout/radial2"/>
    <dgm:cxn modelId="{689FD3DE-23C7-454D-A8AE-490069E1C759}" type="presParOf" srcId="{1199371F-A50F-4B37-BA03-C33EB9C09355}" destId="{9340CB3C-0F38-4A97-9A55-9A5FDC679BD9}" srcOrd="2" destOrd="0" presId="urn:microsoft.com/office/officeart/2005/8/layout/radial2"/>
    <dgm:cxn modelId="{255565A2-9B99-4B89-BE65-D9C91E58C8D0}" type="presParOf" srcId="{9340CB3C-0F38-4A97-9A55-9A5FDC679BD9}" destId="{9985E529-EE9E-4530-AEF7-F73120FD0947}" srcOrd="0" destOrd="0" presId="urn:microsoft.com/office/officeart/2005/8/layout/radial2"/>
    <dgm:cxn modelId="{40F73291-A380-49D3-A7C8-44BD7D3FA139}" type="presParOf" srcId="{9340CB3C-0F38-4A97-9A55-9A5FDC679BD9}" destId="{7C6D54E8-A833-42EA-BA5E-61AAB166C3DC}" srcOrd="1" destOrd="0" presId="urn:microsoft.com/office/officeart/2005/8/layout/radial2"/>
    <dgm:cxn modelId="{3E8B925A-2493-4F28-B802-CD713E3565E6}" type="presParOf" srcId="{1199371F-A50F-4B37-BA03-C33EB9C09355}" destId="{6E334576-A45D-45B2-B842-558AE3EFF57B}" srcOrd="3" destOrd="0" presId="urn:microsoft.com/office/officeart/2005/8/layout/radial2"/>
    <dgm:cxn modelId="{8F5E8CF0-D021-4B7F-BBE0-A02E5E55C802}" type="presParOf" srcId="{1199371F-A50F-4B37-BA03-C33EB9C09355}" destId="{1030B39E-706C-4CE0-B15C-194CF7378A9F}" srcOrd="4" destOrd="0" presId="urn:microsoft.com/office/officeart/2005/8/layout/radial2"/>
    <dgm:cxn modelId="{61789009-C2AC-40BD-9E61-41ED0D84D85F}" type="presParOf" srcId="{1030B39E-706C-4CE0-B15C-194CF7378A9F}" destId="{C52F53CC-FF4C-4054-B95C-AC954E15DAD5}" srcOrd="0" destOrd="0" presId="urn:microsoft.com/office/officeart/2005/8/layout/radial2"/>
    <dgm:cxn modelId="{106C4F16-CF77-485A-A2A3-B73B0D62A051}" type="presParOf" srcId="{1030B39E-706C-4CE0-B15C-194CF7378A9F}" destId="{9C5CC981-79BA-4DEF-AF06-59BD80387843}" srcOrd="1" destOrd="0" presId="urn:microsoft.com/office/officeart/2005/8/layout/radial2"/>
    <dgm:cxn modelId="{DA9A88D5-61AD-47CC-BD28-8E52D09E9A2F}" type="presParOf" srcId="{1199371F-A50F-4B37-BA03-C33EB9C09355}" destId="{73F65232-4219-47E2-8F6B-BDAE4C2FC462}" srcOrd="5" destOrd="0" presId="urn:microsoft.com/office/officeart/2005/8/layout/radial2"/>
    <dgm:cxn modelId="{7EA077F9-0530-48A7-BE0A-9411EF55C9E6}" type="presParOf" srcId="{1199371F-A50F-4B37-BA03-C33EB9C09355}" destId="{B37FA512-2CE4-4300-983A-ABD677B868CC}" srcOrd="6" destOrd="0" presId="urn:microsoft.com/office/officeart/2005/8/layout/radial2"/>
    <dgm:cxn modelId="{26530AE2-F77A-4D5F-8B78-7D391730E425}" type="presParOf" srcId="{B37FA512-2CE4-4300-983A-ABD677B868CC}" destId="{3255262E-374D-4CA4-81F6-DEE88105A7AE}" srcOrd="0" destOrd="0" presId="urn:microsoft.com/office/officeart/2005/8/layout/radial2"/>
    <dgm:cxn modelId="{B6429A78-E789-4313-A8CC-F24B3BC4B996}" type="presParOf" srcId="{B37FA512-2CE4-4300-983A-ABD677B868CC}" destId="{3D1C2F86-E0A5-4840-A9ED-1B8456C8202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3F124D-C44E-4666-BE31-5AEFD73FD0F6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82619A6-7E25-4F76-9709-3BA15D036A38}">
      <dgm:prSet phldrT="[Text]" custT="1"/>
      <dgm:spPr/>
      <dgm:t>
        <a:bodyPr/>
        <a:lstStyle/>
        <a:p>
          <a:r>
            <a:rPr lang="en-US" sz="1400" b="1" dirty="0" smtClean="0">
              <a:latin typeface="Arial" pitchFamily="34" charset="0"/>
              <a:cs typeface="Arial" pitchFamily="34" charset="0"/>
            </a:rPr>
            <a:t>Knox Group Inc.</a:t>
          </a:r>
          <a:endParaRPr lang="en-US" sz="1400" b="1" dirty="0">
            <a:latin typeface="Arial" pitchFamily="34" charset="0"/>
            <a:cs typeface="Arial" pitchFamily="34" charset="0"/>
          </a:endParaRPr>
        </a:p>
      </dgm:t>
    </dgm:pt>
    <dgm:pt modelId="{E23990C1-20ED-4724-BD1A-1FDB032D1604}" type="parTrans" cxnId="{73B626A8-9687-45B2-9F2A-3089E7F4B9E3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1DD7CDD7-DBE4-4E37-A9AB-9E2D34083828}" type="sibTrans" cxnId="{73B626A8-9687-45B2-9F2A-3089E7F4B9E3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B5C6FEB3-B6AC-4B34-811A-4C543DE240A6}">
      <dgm:prSet phldrT="[Text]" custT="1"/>
      <dgm:spPr/>
      <dgm:t>
        <a:bodyPr/>
        <a:lstStyle/>
        <a:p>
          <a:r>
            <a:rPr lang="en-US" sz="1200" dirty="0" smtClean="0">
              <a:latin typeface="Arial" pitchFamily="34" charset="0"/>
              <a:cs typeface="Arial" pitchFamily="34" charset="0"/>
            </a:rPr>
            <a:t>Knox Engineering</a:t>
          </a:r>
          <a:endParaRPr lang="en-US" sz="1200" dirty="0">
            <a:latin typeface="Arial" pitchFamily="34" charset="0"/>
            <a:cs typeface="Arial" pitchFamily="34" charset="0"/>
          </a:endParaRPr>
        </a:p>
      </dgm:t>
    </dgm:pt>
    <dgm:pt modelId="{1DE5C28F-5987-42D0-8F44-E4BDDB4F520B}" type="parTrans" cxnId="{FCC1A8C5-9A21-4D3B-BEEF-546DBBB0427A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D9F162E4-8203-4C04-9555-B39C0263F8EF}" type="sibTrans" cxnId="{FCC1A8C5-9A21-4D3B-BEEF-546DBBB0427A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C10BEBB6-7BC3-49E7-A258-C3825393D499}">
      <dgm:prSet phldrT="[Text]" custT="1"/>
      <dgm:spPr/>
      <dgm:t>
        <a:bodyPr/>
        <a:lstStyle/>
        <a:p>
          <a:r>
            <a:rPr lang="en-US" sz="1200" dirty="0" smtClean="0">
              <a:latin typeface="Arial" pitchFamily="34" charset="0"/>
              <a:cs typeface="Arial" pitchFamily="34" charset="0"/>
            </a:rPr>
            <a:t>Knox Construction</a:t>
          </a:r>
          <a:endParaRPr lang="en-US" sz="1200" dirty="0">
            <a:latin typeface="Arial" pitchFamily="34" charset="0"/>
            <a:cs typeface="Arial" pitchFamily="34" charset="0"/>
          </a:endParaRPr>
        </a:p>
      </dgm:t>
    </dgm:pt>
    <dgm:pt modelId="{E6D23D52-30F9-48A4-B2C7-D244B07AFE74}" type="parTrans" cxnId="{619EE741-6F12-4FF8-A299-57314935E84B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B15CD233-1F23-4D00-BAD0-A2AD2ADD3627}" type="sibTrans" cxnId="{619EE741-6F12-4FF8-A299-57314935E84B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D05ADAED-ED29-4687-A0B9-0212A73A7B8F}">
      <dgm:prSet phldrT="[Text]" custT="1"/>
      <dgm:spPr/>
      <dgm:t>
        <a:bodyPr/>
        <a:lstStyle/>
        <a:p>
          <a:r>
            <a:rPr lang="en-US" sz="1200" dirty="0" smtClean="0">
              <a:latin typeface="Arial" pitchFamily="34" charset="0"/>
              <a:cs typeface="Arial" pitchFamily="34" charset="0"/>
            </a:rPr>
            <a:t>Knox Supplies</a:t>
          </a:r>
          <a:endParaRPr lang="en-US" sz="1200" dirty="0">
            <a:latin typeface="Arial" pitchFamily="34" charset="0"/>
            <a:cs typeface="Arial" pitchFamily="34" charset="0"/>
          </a:endParaRPr>
        </a:p>
      </dgm:t>
    </dgm:pt>
    <dgm:pt modelId="{2371B62C-0D7F-46AE-B466-BC79C7E46132}" type="parTrans" cxnId="{EA58BCB7-EA4D-4760-9DE8-857C3598B86F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1649FA83-A7F9-4E6E-B5AF-11E7069CAEE9}" type="sibTrans" cxnId="{EA58BCB7-EA4D-4760-9DE8-857C3598B86F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037F8E74-481C-40C0-832F-769C6291A4AE}">
      <dgm:prSet phldrT="[Text]" custT="1"/>
      <dgm:spPr/>
      <dgm:t>
        <a:bodyPr/>
        <a:lstStyle/>
        <a:p>
          <a:r>
            <a:rPr lang="en-US" sz="1100" dirty="0" smtClean="0">
              <a:latin typeface="Arial" pitchFamily="34" charset="0"/>
              <a:cs typeface="Arial" pitchFamily="34" charset="0"/>
            </a:rPr>
            <a:t>Knox Construction U.S. </a:t>
          </a:r>
          <a:endParaRPr lang="en-US" sz="1100" dirty="0">
            <a:latin typeface="Arial" pitchFamily="34" charset="0"/>
            <a:cs typeface="Arial" pitchFamily="34" charset="0"/>
          </a:endParaRPr>
        </a:p>
      </dgm:t>
    </dgm:pt>
    <dgm:pt modelId="{F920414E-72FB-4DAD-BE5D-4569BE40BE08}" type="parTrans" cxnId="{0196F764-6E20-4F10-8630-671A3F048906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4B36C695-18DB-48CD-8BD7-CC783749FB2E}" type="sibTrans" cxnId="{0196F764-6E20-4F10-8630-671A3F048906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783CE8CB-3823-4C8A-893A-08089CB6A7A4}">
      <dgm:prSet phldrT="[Text]" custT="1"/>
      <dgm:spPr>
        <a:solidFill>
          <a:srgbClr val="C0504D"/>
        </a:solidFill>
      </dgm:spPr>
      <dgm:t>
        <a:bodyPr/>
        <a:lstStyle/>
        <a:p>
          <a:r>
            <a:rPr lang="en-US" sz="1100" dirty="0" smtClean="0">
              <a:latin typeface="Arial" pitchFamily="34" charset="0"/>
              <a:cs typeface="Arial" pitchFamily="34" charset="0"/>
            </a:rPr>
            <a:t>Knox Construction Australia</a:t>
          </a:r>
          <a:endParaRPr lang="en-US" sz="1100" dirty="0">
            <a:latin typeface="Arial" pitchFamily="34" charset="0"/>
            <a:cs typeface="Arial" pitchFamily="34" charset="0"/>
          </a:endParaRPr>
        </a:p>
      </dgm:t>
    </dgm:pt>
    <dgm:pt modelId="{F4D6E36D-233A-4FB1-876C-770460FB57FE}" type="parTrans" cxnId="{C932BDA7-CB7F-4F94-B054-07943BF6E0DB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1CEED8D5-B8DF-4580-B152-38173E3586A0}" type="sibTrans" cxnId="{C932BDA7-CB7F-4F94-B054-07943BF6E0DB}">
      <dgm:prSet/>
      <dgm:spPr/>
      <dgm:t>
        <a:bodyPr/>
        <a:lstStyle/>
        <a:p>
          <a:endParaRPr lang="en-US" sz="1100">
            <a:latin typeface="Arial" pitchFamily="34" charset="0"/>
            <a:cs typeface="Arial" pitchFamily="34" charset="0"/>
          </a:endParaRPr>
        </a:p>
      </dgm:t>
    </dgm:pt>
    <dgm:pt modelId="{A60E2BAC-949B-40AC-8ACE-2D9E59DBB368}" type="pres">
      <dgm:prSet presAssocID="{423F124D-C44E-4666-BE31-5AEFD73FD0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BBE4FD1-712C-4C1C-B8E2-1443023FC603}" type="pres">
      <dgm:prSet presAssocID="{982619A6-7E25-4F76-9709-3BA15D036A38}" presName="hierRoot1" presStyleCnt="0">
        <dgm:presLayoutVars>
          <dgm:hierBranch val="init"/>
        </dgm:presLayoutVars>
      </dgm:prSet>
      <dgm:spPr/>
    </dgm:pt>
    <dgm:pt modelId="{71EF3CB5-1241-4804-8FBD-FF369B60A868}" type="pres">
      <dgm:prSet presAssocID="{982619A6-7E25-4F76-9709-3BA15D036A38}" presName="rootComposite1" presStyleCnt="0"/>
      <dgm:spPr/>
    </dgm:pt>
    <dgm:pt modelId="{825AE523-2B44-44C6-8157-DB0484B4FFD2}" type="pres">
      <dgm:prSet presAssocID="{982619A6-7E25-4F76-9709-3BA15D036A38}" presName="rootText1" presStyleLbl="node0" presStyleIdx="0" presStyleCnt="1" custScaleX="72571" custScaleY="31788" custLinFactNeighborX="45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F3B0CB9-E9EC-4F73-9C83-3A6B6E9FC32C}" type="pres">
      <dgm:prSet presAssocID="{982619A6-7E25-4F76-9709-3BA15D036A3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023DC53-6CB9-4767-9D83-9AF0562FD007}" type="pres">
      <dgm:prSet presAssocID="{982619A6-7E25-4F76-9709-3BA15D036A38}" presName="hierChild2" presStyleCnt="0"/>
      <dgm:spPr/>
    </dgm:pt>
    <dgm:pt modelId="{DB474848-E810-42B9-9811-9004DB53D2CC}" type="pres">
      <dgm:prSet presAssocID="{1DE5C28F-5987-42D0-8F44-E4BDDB4F520B}" presName="Name37" presStyleLbl="parChTrans1D2" presStyleIdx="0" presStyleCnt="3"/>
      <dgm:spPr/>
      <dgm:t>
        <a:bodyPr/>
        <a:lstStyle/>
        <a:p>
          <a:endParaRPr lang="en-US"/>
        </a:p>
      </dgm:t>
    </dgm:pt>
    <dgm:pt modelId="{CA2EC9F7-3F3D-4D1F-AF19-BD89EC041047}" type="pres">
      <dgm:prSet presAssocID="{B5C6FEB3-B6AC-4B34-811A-4C543DE240A6}" presName="hierRoot2" presStyleCnt="0">
        <dgm:presLayoutVars>
          <dgm:hierBranch val="init"/>
        </dgm:presLayoutVars>
      </dgm:prSet>
      <dgm:spPr/>
    </dgm:pt>
    <dgm:pt modelId="{E88830A9-819A-4791-BB04-EDEABD42115C}" type="pres">
      <dgm:prSet presAssocID="{B5C6FEB3-B6AC-4B34-811A-4C543DE240A6}" presName="rootComposite" presStyleCnt="0"/>
      <dgm:spPr/>
    </dgm:pt>
    <dgm:pt modelId="{60AA010F-491F-4643-824B-860353737F2F}" type="pres">
      <dgm:prSet presAssocID="{B5C6FEB3-B6AC-4B34-811A-4C543DE240A6}" presName="rootText" presStyleLbl="node2" presStyleIdx="0" presStyleCnt="3" custScaleX="52986" custScaleY="35189" custLinFactNeighborX="7522" custLinFactNeighborY="13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3AEE3A-66DF-4987-8DE0-14CF7574A601}" type="pres">
      <dgm:prSet presAssocID="{B5C6FEB3-B6AC-4B34-811A-4C543DE240A6}" presName="rootConnector" presStyleLbl="node2" presStyleIdx="0" presStyleCnt="3"/>
      <dgm:spPr/>
      <dgm:t>
        <a:bodyPr/>
        <a:lstStyle/>
        <a:p>
          <a:endParaRPr lang="en-US"/>
        </a:p>
      </dgm:t>
    </dgm:pt>
    <dgm:pt modelId="{369A5939-4AC1-4259-8837-2E0F1C437BC9}" type="pres">
      <dgm:prSet presAssocID="{B5C6FEB3-B6AC-4B34-811A-4C543DE240A6}" presName="hierChild4" presStyleCnt="0"/>
      <dgm:spPr/>
    </dgm:pt>
    <dgm:pt modelId="{0C06AAE7-07F1-4371-AD84-533E5B0FCABC}" type="pres">
      <dgm:prSet presAssocID="{B5C6FEB3-B6AC-4B34-811A-4C543DE240A6}" presName="hierChild5" presStyleCnt="0"/>
      <dgm:spPr/>
    </dgm:pt>
    <dgm:pt modelId="{40159BBA-73BE-4DD0-BD13-225590C38CAE}" type="pres">
      <dgm:prSet presAssocID="{E6D23D52-30F9-48A4-B2C7-D244B07AFE74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263F789-704A-48AA-913D-B42BA7451C9D}" type="pres">
      <dgm:prSet presAssocID="{C10BEBB6-7BC3-49E7-A258-C3825393D499}" presName="hierRoot2" presStyleCnt="0">
        <dgm:presLayoutVars>
          <dgm:hierBranch val="init"/>
        </dgm:presLayoutVars>
      </dgm:prSet>
      <dgm:spPr/>
    </dgm:pt>
    <dgm:pt modelId="{51D1D555-E7A0-4320-A635-75BEC4A0148B}" type="pres">
      <dgm:prSet presAssocID="{C10BEBB6-7BC3-49E7-A258-C3825393D499}" presName="rootComposite" presStyleCnt="0"/>
      <dgm:spPr/>
    </dgm:pt>
    <dgm:pt modelId="{57394678-96E1-4EC2-8365-A3A4732D3606}" type="pres">
      <dgm:prSet presAssocID="{C10BEBB6-7BC3-49E7-A258-C3825393D499}" presName="rootText" presStyleLbl="node2" presStyleIdx="1" presStyleCnt="3" custScaleX="57022" custScaleY="37058" custLinFactNeighborX="2754" custLinFactNeighborY="12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139A5D-9C87-40AF-9773-B2055FE73097}" type="pres">
      <dgm:prSet presAssocID="{C10BEBB6-7BC3-49E7-A258-C3825393D499}" presName="rootConnector" presStyleLbl="node2" presStyleIdx="1" presStyleCnt="3"/>
      <dgm:spPr/>
      <dgm:t>
        <a:bodyPr/>
        <a:lstStyle/>
        <a:p>
          <a:endParaRPr lang="en-US"/>
        </a:p>
      </dgm:t>
    </dgm:pt>
    <dgm:pt modelId="{BE674396-B7C2-4095-BDE4-041483F9CD01}" type="pres">
      <dgm:prSet presAssocID="{C10BEBB6-7BC3-49E7-A258-C3825393D499}" presName="hierChild4" presStyleCnt="0"/>
      <dgm:spPr/>
    </dgm:pt>
    <dgm:pt modelId="{FCEFF48E-BB28-45D3-B8F7-DEDD798674F5}" type="pres">
      <dgm:prSet presAssocID="{F920414E-72FB-4DAD-BE5D-4569BE40BE08}" presName="Name37" presStyleLbl="parChTrans1D3" presStyleIdx="0" presStyleCnt="2"/>
      <dgm:spPr/>
      <dgm:t>
        <a:bodyPr/>
        <a:lstStyle/>
        <a:p>
          <a:endParaRPr lang="en-US"/>
        </a:p>
      </dgm:t>
    </dgm:pt>
    <dgm:pt modelId="{321E13A6-4548-428A-8011-B6BF37A531C5}" type="pres">
      <dgm:prSet presAssocID="{037F8E74-481C-40C0-832F-769C6291A4AE}" presName="hierRoot2" presStyleCnt="0">
        <dgm:presLayoutVars>
          <dgm:hierBranch val="init"/>
        </dgm:presLayoutVars>
      </dgm:prSet>
      <dgm:spPr/>
    </dgm:pt>
    <dgm:pt modelId="{3A98B215-6686-40CE-A479-05732FC9E63F}" type="pres">
      <dgm:prSet presAssocID="{037F8E74-481C-40C0-832F-769C6291A4AE}" presName="rootComposite" presStyleCnt="0"/>
      <dgm:spPr/>
    </dgm:pt>
    <dgm:pt modelId="{E6EB47D9-365C-4094-8315-D0E54FCD7F6C}" type="pres">
      <dgm:prSet presAssocID="{037F8E74-481C-40C0-832F-769C6291A4AE}" presName="rootText" presStyleLbl="node3" presStyleIdx="0" presStyleCnt="2" custScaleX="48846" custScaleY="37378" custLinFactNeighborY="-253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18FC34-9046-40DA-85CA-DAAF00A0AC2B}" type="pres">
      <dgm:prSet presAssocID="{037F8E74-481C-40C0-832F-769C6291A4AE}" presName="rootConnector" presStyleLbl="node3" presStyleIdx="0" presStyleCnt="2"/>
      <dgm:spPr/>
      <dgm:t>
        <a:bodyPr/>
        <a:lstStyle/>
        <a:p>
          <a:endParaRPr lang="en-US"/>
        </a:p>
      </dgm:t>
    </dgm:pt>
    <dgm:pt modelId="{3BF2D52E-AC9A-4F4B-8500-F08BA0DD2AFF}" type="pres">
      <dgm:prSet presAssocID="{037F8E74-481C-40C0-832F-769C6291A4AE}" presName="hierChild4" presStyleCnt="0"/>
      <dgm:spPr/>
    </dgm:pt>
    <dgm:pt modelId="{C4EC4B06-FEC5-4B92-AA4F-AEA60E92DF73}" type="pres">
      <dgm:prSet presAssocID="{037F8E74-481C-40C0-832F-769C6291A4AE}" presName="hierChild5" presStyleCnt="0"/>
      <dgm:spPr/>
    </dgm:pt>
    <dgm:pt modelId="{09EAAB00-0E41-4356-BBEA-AE03A8AC3F03}" type="pres">
      <dgm:prSet presAssocID="{F4D6E36D-233A-4FB1-876C-770460FB57FE}" presName="Name37" presStyleLbl="parChTrans1D3" presStyleIdx="1" presStyleCnt="2"/>
      <dgm:spPr/>
      <dgm:t>
        <a:bodyPr/>
        <a:lstStyle/>
        <a:p>
          <a:endParaRPr lang="en-US"/>
        </a:p>
      </dgm:t>
    </dgm:pt>
    <dgm:pt modelId="{FA131547-6E23-433F-AC54-021B451A70FF}" type="pres">
      <dgm:prSet presAssocID="{783CE8CB-3823-4C8A-893A-08089CB6A7A4}" presName="hierRoot2" presStyleCnt="0">
        <dgm:presLayoutVars>
          <dgm:hierBranch val="init"/>
        </dgm:presLayoutVars>
      </dgm:prSet>
      <dgm:spPr/>
    </dgm:pt>
    <dgm:pt modelId="{3B05075B-F0B9-41C0-8E13-2E3A8C4B4E0F}" type="pres">
      <dgm:prSet presAssocID="{783CE8CB-3823-4C8A-893A-08089CB6A7A4}" presName="rootComposite" presStyleCnt="0"/>
      <dgm:spPr/>
    </dgm:pt>
    <dgm:pt modelId="{2559CE76-9F85-45C5-A497-1886FFF1E9E1}" type="pres">
      <dgm:prSet presAssocID="{783CE8CB-3823-4C8A-893A-08089CB6A7A4}" presName="rootText" presStyleLbl="node3" presStyleIdx="1" presStyleCnt="2" custScaleX="49291" custScaleY="37599" custLinFactNeighborX="-291" custLinFactNeighborY="-542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6F2F98-E186-459D-B228-D70A181945BA}" type="pres">
      <dgm:prSet presAssocID="{783CE8CB-3823-4C8A-893A-08089CB6A7A4}" presName="rootConnector" presStyleLbl="node3" presStyleIdx="1" presStyleCnt="2"/>
      <dgm:spPr/>
      <dgm:t>
        <a:bodyPr/>
        <a:lstStyle/>
        <a:p>
          <a:endParaRPr lang="en-US"/>
        </a:p>
      </dgm:t>
    </dgm:pt>
    <dgm:pt modelId="{59EF01B3-9E57-40FC-AE6C-D82BEB52476F}" type="pres">
      <dgm:prSet presAssocID="{783CE8CB-3823-4C8A-893A-08089CB6A7A4}" presName="hierChild4" presStyleCnt="0"/>
      <dgm:spPr/>
    </dgm:pt>
    <dgm:pt modelId="{5C57F998-0D2B-490B-8725-0EBADFB841E1}" type="pres">
      <dgm:prSet presAssocID="{783CE8CB-3823-4C8A-893A-08089CB6A7A4}" presName="hierChild5" presStyleCnt="0"/>
      <dgm:spPr/>
    </dgm:pt>
    <dgm:pt modelId="{E1F5DAEC-9382-4C3A-B901-180338686683}" type="pres">
      <dgm:prSet presAssocID="{C10BEBB6-7BC3-49E7-A258-C3825393D499}" presName="hierChild5" presStyleCnt="0"/>
      <dgm:spPr/>
    </dgm:pt>
    <dgm:pt modelId="{C7065297-1AC3-49A3-8CCA-53DBC69FC6A3}" type="pres">
      <dgm:prSet presAssocID="{2371B62C-0D7F-46AE-B466-BC79C7E46132}" presName="Name37" presStyleLbl="parChTrans1D2" presStyleIdx="2" presStyleCnt="3"/>
      <dgm:spPr/>
      <dgm:t>
        <a:bodyPr/>
        <a:lstStyle/>
        <a:p>
          <a:endParaRPr lang="en-US"/>
        </a:p>
      </dgm:t>
    </dgm:pt>
    <dgm:pt modelId="{657B42A3-9A2C-4C35-82B9-CC1C755DDAD3}" type="pres">
      <dgm:prSet presAssocID="{D05ADAED-ED29-4687-A0B9-0212A73A7B8F}" presName="hierRoot2" presStyleCnt="0">
        <dgm:presLayoutVars>
          <dgm:hierBranch val="init"/>
        </dgm:presLayoutVars>
      </dgm:prSet>
      <dgm:spPr/>
    </dgm:pt>
    <dgm:pt modelId="{71D87678-5C8F-4649-9A29-D98C7F0EEA4C}" type="pres">
      <dgm:prSet presAssocID="{D05ADAED-ED29-4687-A0B9-0212A73A7B8F}" presName="rootComposite" presStyleCnt="0"/>
      <dgm:spPr/>
    </dgm:pt>
    <dgm:pt modelId="{4F1329D1-7E70-49BA-AA86-F78833D9F50A}" type="pres">
      <dgm:prSet presAssocID="{D05ADAED-ED29-4687-A0B9-0212A73A7B8F}" presName="rootText" presStyleLbl="node2" presStyleIdx="2" presStyleCnt="3" custScaleX="49412" custScaleY="33605" custLinFactNeighborY="12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F85E4E-1418-43BD-AE29-DA74FFB77A18}" type="pres">
      <dgm:prSet presAssocID="{D05ADAED-ED29-4687-A0B9-0212A73A7B8F}" presName="rootConnector" presStyleLbl="node2" presStyleIdx="2" presStyleCnt="3"/>
      <dgm:spPr/>
      <dgm:t>
        <a:bodyPr/>
        <a:lstStyle/>
        <a:p>
          <a:endParaRPr lang="en-US"/>
        </a:p>
      </dgm:t>
    </dgm:pt>
    <dgm:pt modelId="{0D1D9D20-1C2D-4C19-8FDA-24B4ACD799DD}" type="pres">
      <dgm:prSet presAssocID="{D05ADAED-ED29-4687-A0B9-0212A73A7B8F}" presName="hierChild4" presStyleCnt="0"/>
      <dgm:spPr/>
    </dgm:pt>
    <dgm:pt modelId="{7E9F065D-EA51-427C-B5F2-ABC6C7A210C3}" type="pres">
      <dgm:prSet presAssocID="{D05ADAED-ED29-4687-A0B9-0212A73A7B8F}" presName="hierChild5" presStyleCnt="0"/>
      <dgm:spPr/>
    </dgm:pt>
    <dgm:pt modelId="{3FDD35B5-A6C0-4266-9B07-3A431765F5E6}" type="pres">
      <dgm:prSet presAssocID="{982619A6-7E25-4F76-9709-3BA15D036A38}" presName="hierChild3" presStyleCnt="0"/>
      <dgm:spPr/>
    </dgm:pt>
  </dgm:ptLst>
  <dgm:cxnLst>
    <dgm:cxn modelId="{7ACBC9F4-614E-4ECB-B42C-531FC883E269}" type="presOf" srcId="{D05ADAED-ED29-4687-A0B9-0212A73A7B8F}" destId="{4F1329D1-7E70-49BA-AA86-F78833D9F50A}" srcOrd="0" destOrd="0" presId="urn:microsoft.com/office/officeart/2005/8/layout/orgChart1"/>
    <dgm:cxn modelId="{7A39DB1E-F5CD-4D90-9523-7D8D1AC4E32C}" type="presOf" srcId="{037F8E74-481C-40C0-832F-769C6291A4AE}" destId="{E6EB47D9-365C-4094-8315-D0E54FCD7F6C}" srcOrd="0" destOrd="0" presId="urn:microsoft.com/office/officeart/2005/8/layout/orgChart1"/>
    <dgm:cxn modelId="{43CEE326-4B92-4FC2-9D04-2A40BD65CFE1}" type="presOf" srcId="{F920414E-72FB-4DAD-BE5D-4569BE40BE08}" destId="{FCEFF48E-BB28-45D3-B8F7-DEDD798674F5}" srcOrd="0" destOrd="0" presId="urn:microsoft.com/office/officeart/2005/8/layout/orgChart1"/>
    <dgm:cxn modelId="{0196F764-6E20-4F10-8630-671A3F048906}" srcId="{C10BEBB6-7BC3-49E7-A258-C3825393D499}" destId="{037F8E74-481C-40C0-832F-769C6291A4AE}" srcOrd="0" destOrd="0" parTransId="{F920414E-72FB-4DAD-BE5D-4569BE40BE08}" sibTransId="{4B36C695-18DB-48CD-8BD7-CC783749FB2E}"/>
    <dgm:cxn modelId="{FCC1A8C5-9A21-4D3B-BEEF-546DBBB0427A}" srcId="{982619A6-7E25-4F76-9709-3BA15D036A38}" destId="{B5C6FEB3-B6AC-4B34-811A-4C543DE240A6}" srcOrd="0" destOrd="0" parTransId="{1DE5C28F-5987-42D0-8F44-E4BDDB4F520B}" sibTransId="{D9F162E4-8203-4C04-9555-B39C0263F8EF}"/>
    <dgm:cxn modelId="{2EFBCA03-812E-4B0D-8ED3-7A364A10DC4C}" type="presOf" srcId="{2371B62C-0D7F-46AE-B466-BC79C7E46132}" destId="{C7065297-1AC3-49A3-8CCA-53DBC69FC6A3}" srcOrd="0" destOrd="0" presId="urn:microsoft.com/office/officeart/2005/8/layout/orgChart1"/>
    <dgm:cxn modelId="{73B626A8-9687-45B2-9F2A-3089E7F4B9E3}" srcId="{423F124D-C44E-4666-BE31-5AEFD73FD0F6}" destId="{982619A6-7E25-4F76-9709-3BA15D036A38}" srcOrd="0" destOrd="0" parTransId="{E23990C1-20ED-4724-BD1A-1FDB032D1604}" sibTransId="{1DD7CDD7-DBE4-4E37-A9AB-9E2D34083828}"/>
    <dgm:cxn modelId="{DBA0E61D-2D13-4A4C-A49F-EA6287D1C4A5}" type="presOf" srcId="{F4D6E36D-233A-4FB1-876C-770460FB57FE}" destId="{09EAAB00-0E41-4356-BBEA-AE03A8AC3F03}" srcOrd="0" destOrd="0" presId="urn:microsoft.com/office/officeart/2005/8/layout/orgChart1"/>
    <dgm:cxn modelId="{372F799A-2C61-45BC-82BC-623770FADF4E}" type="presOf" srcId="{B5C6FEB3-B6AC-4B34-811A-4C543DE240A6}" destId="{60AA010F-491F-4643-824B-860353737F2F}" srcOrd="0" destOrd="0" presId="urn:microsoft.com/office/officeart/2005/8/layout/orgChart1"/>
    <dgm:cxn modelId="{71CCEE2E-71F7-4879-B413-5273CF1C9050}" type="presOf" srcId="{423F124D-C44E-4666-BE31-5AEFD73FD0F6}" destId="{A60E2BAC-949B-40AC-8ACE-2D9E59DBB368}" srcOrd="0" destOrd="0" presId="urn:microsoft.com/office/officeart/2005/8/layout/orgChart1"/>
    <dgm:cxn modelId="{EA58BCB7-EA4D-4760-9DE8-857C3598B86F}" srcId="{982619A6-7E25-4F76-9709-3BA15D036A38}" destId="{D05ADAED-ED29-4687-A0B9-0212A73A7B8F}" srcOrd="2" destOrd="0" parTransId="{2371B62C-0D7F-46AE-B466-BC79C7E46132}" sibTransId="{1649FA83-A7F9-4E6E-B5AF-11E7069CAEE9}"/>
    <dgm:cxn modelId="{E2F45D38-3370-4815-A50C-48B1520166BC}" type="presOf" srcId="{037F8E74-481C-40C0-832F-769C6291A4AE}" destId="{2C18FC34-9046-40DA-85CA-DAAF00A0AC2B}" srcOrd="1" destOrd="0" presId="urn:microsoft.com/office/officeart/2005/8/layout/orgChart1"/>
    <dgm:cxn modelId="{AA426A00-80CB-4FEC-8806-F62C47933EA8}" type="presOf" srcId="{E6D23D52-30F9-48A4-B2C7-D244B07AFE74}" destId="{40159BBA-73BE-4DD0-BD13-225590C38CAE}" srcOrd="0" destOrd="0" presId="urn:microsoft.com/office/officeart/2005/8/layout/orgChart1"/>
    <dgm:cxn modelId="{CDBB3182-5415-4742-A6ED-F8098FA6A8EF}" type="presOf" srcId="{1DE5C28F-5987-42D0-8F44-E4BDDB4F520B}" destId="{DB474848-E810-42B9-9811-9004DB53D2CC}" srcOrd="0" destOrd="0" presId="urn:microsoft.com/office/officeart/2005/8/layout/orgChart1"/>
    <dgm:cxn modelId="{81E4B694-E355-4597-9704-B4CE6F77FD62}" type="presOf" srcId="{783CE8CB-3823-4C8A-893A-08089CB6A7A4}" destId="{8A6F2F98-E186-459D-B228-D70A181945BA}" srcOrd="1" destOrd="0" presId="urn:microsoft.com/office/officeart/2005/8/layout/orgChart1"/>
    <dgm:cxn modelId="{ED04EBDA-7253-4081-AF35-8DD1BBA140A7}" type="presOf" srcId="{C10BEBB6-7BC3-49E7-A258-C3825393D499}" destId="{57394678-96E1-4EC2-8365-A3A4732D3606}" srcOrd="0" destOrd="0" presId="urn:microsoft.com/office/officeart/2005/8/layout/orgChart1"/>
    <dgm:cxn modelId="{C932BDA7-CB7F-4F94-B054-07943BF6E0DB}" srcId="{C10BEBB6-7BC3-49E7-A258-C3825393D499}" destId="{783CE8CB-3823-4C8A-893A-08089CB6A7A4}" srcOrd="1" destOrd="0" parTransId="{F4D6E36D-233A-4FB1-876C-770460FB57FE}" sibTransId="{1CEED8D5-B8DF-4580-B152-38173E3586A0}"/>
    <dgm:cxn modelId="{D478EDF4-D34F-40AE-AEAF-33C4A13526EB}" type="presOf" srcId="{B5C6FEB3-B6AC-4B34-811A-4C543DE240A6}" destId="{873AEE3A-66DF-4987-8DE0-14CF7574A601}" srcOrd="1" destOrd="0" presId="urn:microsoft.com/office/officeart/2005/8/layout/orgChart1"/>
    <dgm:cxn modelId="{1C0B0500-CEDC-4A6A-8163-69527B96A590}" type="presOf" srcId="{C10BEBB6-7BC3-49E7-A258-C3825393D499}" destId="{85139A5D-9C87-40AF-9773-B2055FE73097}" srcOrd="1" destOrd="0" presId="urn:microsoft.com/office/officeart/2005/8/layout/orgChart1"/>
    <dgm:cxn modelId="{9DD15378-E508-4F6D-BE78-71ECA8DF29E2}" type="presOf" srcId="{982619A6-7E25-4F76-9709-3BA15D036A38}" destId="{825AE523-2B44-44C6-8157-DB0484B4FFD2}" srcOrd="0" destOrd="0" presId="urn:microsoft.com/office/officeart/2005/8/layout/orgChart1"/>
    <dgm:cxn modelId="{EDB020F4-DFC6-49B6-BD81-C8201E01FAEB}" type="presOf" srcId="{982619A6-7E25-4F76-9709-3BA15D036A38}" destId="{2F3B0CB9-E9EC-4F73-9C83-3A6B6E9FC32C}" srcOrd="1" destOrd="0" presId="urn:microsoft.com/office/officeart/2005/8/layout/orgChart1"/>
    <dgm:cxn modelId="{7BC97B8E-AD6A-4BBE-A491-22CD1BADE2F2}" type="presOf" srcId="{D05ADAED-ED29-4687-A0B9-0212A73A7B8F}" destId="{A9F85E4E-1418-43BD-AE29-DA74FFB77A18}" srcOrd="1" destOrd="0" presId="urn:microsoft.com/office/officeart/2005/8/layout/orgChart1"/>
    <dgm:cxn modelId="{619EE741-6F12-4FF8-A299-57314935E84B}" srcId="{982619A6-7E25-4F76-9709-3BA15D036A38}" destId="{C10BEBB6-7BC3-49E7-A258-C3825393D499}" srcOrd="1" destOrd="0" parTransId="{E6D23D52-30F9-48A4-B2C7-D244B07AFE74}" sibTransId="{B15CD233-1F23-4D00-BAD0-A2AD2ADD3627}"/>
    <dgm:cxn modelId="{5069F9F6-7FD4-4DE6-9FA4-0CE0B29F8B62}" type="presOf" srcId="{783CE8CB-3823-4C8A-893A-08089CB6A7A4}" destId="{2559CE76-9F85-45C5-A497-1886FFF1E9E1}" srcOrd="0" destOrd="0" presId="urn:microsoft.com/office/officeart/2005/8/layout/orgChart1"/>
    <dgm:cxn modelId="{825DB32A-77B1-44EA-93EF-C1B24E4E8FCF}" type="presParOf" srcId="{A60E2BAC-949B-40AC-8ACE-2D9E59DBB368}" destId="{8BBE4FD1-712C-4C1C-B8E2-1443023FC603}" srcOrd="0" destOrd="0" presId="urn:microsoft.com/office/officeart/2005/8/layout/orgChart1"/>
    <dgm:cxn modelId="{797779B4-62E0-4E8D-8D6A-46856EBB0094}" type="presParOf" srcId="{8BBE4FD1-712C-4C1C-B8E2-1443023FC603}" destId="{71EF3CB5-1241-4804-8FBD-FF369B60A868}" srcOrd="0" destOrd="0" presId="urn:microsoft.com/office/officeart/2005/8/layout/orgChart1"/>
    <dgm:cxn modelId="{0D69C2C8-8706-41D4-AEB2-F4AA93DA54F5}" type="presParOf" srcId="{71EF3CB5-1241-4804-8FBD-FF369B60A868}" destId="{825AE523-2B44-44C6-8157-DB0484B4FFD2}" srcOrd="0" destOrd="0" presId="urn:microsoft.com/office/officeart/2005/8/layout/orgChart1"/>
    <dgm:cxn modelId="{B5E9A859-690E-44D7-8FF5-3203009AF411}" type="presParOf" srcId="{71EF3CB5-1241-4804-8FBD-FF369B60A868}" destId="{2F3B0CB9-E9EC-4F73-9C83-3A6B6E9FC32C}" srcOrd="1" destOrd="0" presId="urn:microsoft.com/office/officeart/2005/8/layout/orgChart1"/>
    <dgm:cxn modelId="{27594428-36DC-47A7-8460-20B3137E1850}" type="presParOf" srcId="{8BBE4FD1-712C-4C1C-B8E2-1443023FC603}" destId="{8023DC53-6CB9-4767-9D83-9AF0562FD007}" srcOrd="1" destOrd="0" presId="urn:microsoft.com/office/officeart/2005/8/layout/orgChart1"/>
    <dgm:cxn modelId="{FCEA746F-AE02-4AC4-AE7E-DF54779FE9BC}" type="presParOf" srcId="{8023DC53-6CB9-4767-9D83-9AF0562FD007}" destId="{DB474848-E810-42B9-9811-9004DB53D2CC}" srcOrd="0" destOrd="0" presId="urn:microsoft.com/office/officeart/2005/8/layout/orgChart1"/>
    <dgm:cxn modelId="{28082FFA-5A7E-4DFB-A1E5-FAEF63150476}" type="presParOf" srcId="{8023DC53-6CB9-4767-9D83-9AF0562FD007}" destId="{CA2EC9F7-3F3D-4D1F-AF19-BD89EC041047}" srcOrd="1" destOrd="0" presId="urn:microsoft.com/office/officeart/2005/8/layout/orgChart1"/>
    <dgm:cxn modelId="{D6A7588C-B2DA-4A74-946B-C25F0D3EF786}" type="presParOf" srcId="{CA2EC9F7-3F3D-4D1F-AF19-BD89EC041047}" destId="{E88830A9-819A-4791-BB04-EDEABD42115C}" srcOrd="0" destOrd="0" presId="urn:microsoft.com/office/officeart/2005/8/layout/orgChart1"/>
    <dgm:cxn modelId="{0EAFBFD1-2ADD-40E6-983C-7008D4650987}" type="presParOf" srcId="{E88830A9-819A-4791-BB04-EDEABD42115C}" destId="{60AA010F-491F-4643-824B-860353737F2F}" srcOrd="0" destOrd="0" presId="urn:microsoft.com/office/officeart/2005/8/layout/orgChart1"/>
    <dgm:cxn modelId="{E2D9BE46-228B-482E-8B6B-DDB18368C57C}" type="presParOf" srcId="{E88830A9-819A-4791-BB04-EDEABD42115C}" destId="{873AEE3A-66DF-4987-8DE0-14CF7574A601}" srcOrd="1" destOrd="0" presId="urn:microsoft.com/office/officeart/2005/8/layout/orgChart1"/>
    <dgm:cxn modelId="{4FF5AD4D-ED0B-46A9-9843-2A80EC5497B5}" type="presParOf" srcId="{CA2EC9F7-3F3D-4D1F-AF19-BD89EC041047}" destId="{369A5939-4AC1-4259-8837-2E0F1C437BC9}" srcOrd="1" destOrd="0" presId="urn:microsoft.com/office/officeart/2005/8/layout/orgChart1"/>
    <dgm:cxn modelId="{73B8C6F0-D77C-44FF-B595-3BF2640BC102}" type="presParOf" srcId="{CA2EC9F7-3F3D-4D1F-AF19-BD89EC041047}" destId="{0C06AAE7-07F1-4371-AD84-533E5B0FCABC}" srcOrd="2" destOrd="0" presId="urn:microsoft.com/office/officeart/2005/8/layout/orgChart1"/>
    <dgm:cxn modelId="{8BD47522-4FFA-487A-90FC-C49522A06CF4}" type="presParOf" srcId="{8023DC53-6CB9-4767-9D83-9AF0562FD007}" destId="{40159BBA-73BE-4DD0-BD13-225590C38CAE}" srcOrd="2" destOrd="0" presId="urn:microsoft.com/office/officeart/2005/8/layout/orgChart1"/>
    <dgm:cxn modelId="{C8255677-F6DD-448A-8580-29B781A8CC39}" type="presParOf" srcId="{8023DC53-6CB9-4767-9D83-9AF0562FD007}" destId="{8263F789-704A-48AA-913D-B42BA7451C9D}" srcOrd="3" destOrd="0" presId="urn:microsoft.com/office/officeart/2005/8/layout/orgChart1"/>
    <dgm:cxn modelId="{7AD75325-18A5-4504-9AD1-CD32E7B1A6F2}" type="presParOf" srcId="{8263F789-704A-48AA-913D-B42BA7451C9D}" destId="{51D1D555-E7A0-4320-A635-75BEC4A0148B}" srcOrd="0" destOrd="0" presId="urn:microsoft.com/office/officeart/2005/8/layout/orgChart1"/>
    <dgm:cxn modelId="{ADEB7803-B694-4FBE-857A-8C841DBE70CF}" type="presParOf" srcId="{51D1D555-E7A0-4320-A635-75BEC4A0148B}" destId="{57394678-96E1-4EC2-8365-A3A4732D3606}" srcOrd="0" destOrd="0" presId="urn:microsoft.com/office/officeart/2005/8/layout/orgChart1"/>
    <dgm:cxn modelId="{B5C0AB5B-A344-4016-A80D-0D037A871076}" type="presParOf" srcId="{51D1D555-E7A0-4320-A635-75BEC4A0148B}" destId="{85139A5D-9C87-40AF-9773-B2055FE73097}" srcOrd="1" destOrd="0" presId="urn:microsoft.com/office/officeart/2005/8/layout/orgChart1"/>
    <dgm:cxn modelId="{915015C9-B477-489B-8D28-F3CA376A4E6D}" type="presParOf" srcId="{8263F789-704A-48AA-913D-B42BA7451C9D}" destId="{BE674396-B7C2-4095-BDE4-041483F9CD01}" srcOrd="1" destOrd="0" presId="urn:microsoft.com/office/officeart/2005/8/layout/orgChart1"/>
    <dgm:cxn modelId="{2B484CF3-5D1C-4B28-9907-CE644774B453}" type="presParOf" srcId="{BE674396-B7C2-4095-BDE4-041483F9CD01}" destId="{FCEFF48E-BB28-45D3-B8F7-DEDD798674F5}" srcOrd="0" destOrd="0" presId="urn:microsoft.com/office/officeart/2005/8/layout/orgChart1"/>
    <dgm:cxn modelId="{F3A5043A-F2C2-4FCB-A09B-F2A5E3188EB0}" type="presParOf" srcId="{BE674396-B7C2-4095-BDE4-041483F9CD01}" destId="{321E13A6-4548-428A-8011-B6BF37A531C5}" srcOrd="1" destOrd="0" presId="urn:microsoft.com/office/officeart/2005/8/layout/orgChart1"/>
    <dgm:cxn modelId="{2C8E9DB3-EA15-4FCD-84CC-AC14FC7D6CC7}" type="presParOf" srcId="{321E13A6-4548-428A-8011-B6BF37A531C5}" destId="{3A98B215-6686-40CE-A479-05732FC9E63F}" srcOrd="0" destOrd="0" presId="urn:microsoft.com/office/officeart/2005/8/layout/orgChart1"/>
    <dgm:cxn modelId="{C68355C1-2AB5-41D4-AC76-9DC9EBF0054E}" type="presParOf" srcId="{3A98B215-6686-40CE-A479-05732FC9E63F}" destId="{E6EB47D9-365C-4094-8315-D0E54FCD7F6C}" srcOrd="0" destOrd="0" presId="urn:microsoft.com/office/officeart/2005/8/layout/orgChart1"/>
    <dgm:cxn modelId="{71918E7D-18E7-4338-B2CF-B97D54DEDC23}" type="presParOf" srcId="{3A98B215-6686-40CE-A479-05732FC9E63F}" destId="{2C18FC34-9046-40DA-85CA-DAAF00A0AC2B}" srcOrd="1" destOrd="0" presId="urn:microsoft.com/office/officeart/2005/8/layout/orgChart1"/>
    <dgm:cxn modelId="{DF6D6178-8FD1-4B6A-964E-A05500F68CB5}" type="presParOf" srcId="{321E13A6-4548-428A-8011-B6BF37A531C5}" destId="{3BF2D52E-AC9A-4F4B-8500-F08BA0DD2AFF}" srcOrd="1" destOrd="0" presId="urn:microsoft.com/office/officeart/2005/8/layout/orgChart1"/>
    <dgm:cxn modelId="{940E6BE8-9C0E-4E52-8B72-E921651175A0}" type="presParOf" srcId="{321E13A6-4548-428A-8011-B6BF37A531C5}" destId="{C4EC4B06-FEC5-4B92-AA4F-AEA60E92DF73}" srcOrd="2" destOrd="0" presId="urn:microsoft.com/office/officeart/2005/8/layout/orgChart1"/>
    <dgm:cxn modelId="{A59E71BD-F3BF-4A7D-BC6F-4770E1041B91}" type="presParOf" srcId="{BE674396-B7C2-4095-BDE4-041483F9CD01}" destId="{09EAAB00-0E41-4356-BBEA-AE03A8AC3F03}" srcOrd="2" destOrd="0" presId="urn:microsoft.com/office/officeart/2005/8/layout/orgChart1"/>
    <dgm:cxn modelId="{6B8AB26D-6FAD-45C1-8B06-36F78A646222}" type="presParOf" srcId="{BE674396-B7C2-4095-BDE4-041483F9CD01}" destId="{FA131547-6E23-433F-AC54-021B451A70FF}" srcOrd="3" destOrd="0" presId="urn:microsoft.com/office/officeart/2005/8/layout/orgChart1"/>
    <dgm:cxn modelId="{60998739-310C-40D9-A30A-CDF6F463EA6D}" type="presParOf" srcId="{FA131547-6E23-433F-AC54-021B451A70FF}" destId="{3B05075B-F0B9-41C0-8E13-2E3A8C4B4E0F}" srcOrd="0" destOrd="0" presId="urn:microsoft.com/office/officeart/2005/8/layout/orgChart1"/>
    <dgm:cxn modelId="{E92CF74D-6577-42EC-ABDC-6EB60C84A162}" type="presParOf" srcId="{3B05075B-F0B9-41C0-8E13-2E3A8C4B4E0F}" destId="{2559CE76-9F85-45C5-A497-1886FFF1E9E1}" srcOrd="0" destOrd="0" presId="urn:microsoft.com/office/officeart/2005/8/layout/orgChart1"/>
    <dgm:cxn modelId="{09E84192-BB54-4BFE-B9A0-8C83DF69FE0D}" type="presParOf" srcId="{3B05075B-F0B9-41C0-8E13-2E3A8C4B4E0F}" destId="{8A6F2F98-E186-459D-B228-D70A181945BA}" srcOrd="1" destOrd="0" presId="urn:microsoft.com/office/officeart/2005/8/layout/orgChart1"/>
    <dgm:cxn modelId="{E7119728-16CB-4166-8243-75D773F12A1E}" type="presParOf" srcId="{FA131547-6E23-433F-AC54-021B451A70FF}" destId="{59EF01B3-9E57-40FC-AE6C-D82BEB52476F}" srcOrd="1" destOrd="0" presId="urn:microsoft.com/office/officeart/2005/8/layout/orgChart1"/>
    <dgm:cxn modelId="{E5F0E5E8-561C-468F-BE51-50110D8C07B9}" type="presParOf" srcId="{FA131547-6E23-433F-AC54-021B451A70FF}" destId="{5C57F998-0D2B-490B-8725-0EBADFB841E1}" srcOrd="2" destOrd="0" presId="urn:microsoft.com/office/officeart/2005/8/layout/orgChart1"/>
    <dgm:cxn modelId="{EAEFD962-8C6B-44A7-A82B-ED8EE51D526B}" type="presParOf" srcId="{8263F789-704A-48AA-913D-B42BA7451C9D}" destId="{E1F5DAEC-9382-4C3A-B901-180338686683}" srcOrd="2" destOrd="0" presId="urn:microsoft.com/office/officeart/2005/8/layout/orgChart1"/>
    <dgm:cxn modelId="{88EF2EC9-72FB-44A4-81FF-3A6965DCF489}" type="presParOf" srcId="{8023DC53-6CB9-4767-9D83-9AF0562FD007}" destId="{C7065297-1AC3-49A3-8CCA-53DBC69FC6A3}" srcOrd="4" destOrd="0" presId="urn:microsoft.com/office/officeart/2005/8/layout/orgChart1"/>
    <dgm:cxn modelId="{46BA0C6D-B1B0-4E3C-901A-4F3BB7642D8D}" type="presParOf" srcId="{8023DC53-6CB9-4767-9D83-9AF0562FD007}" destId="{657B42A3-9A2C-4C35-82B9-CC1C755DDAD3}" srcOrd="5" destOrd="0" presId="urn:microsoft.com/office/officeart/2005/8/layout/orgChart1"/>
    <dgm:cxn modelId="{77DC8F85-D1BB-4AA9-A7DC-3C5BB81133FA}" type="presParOf" srcId="{657B42A3-9A2C-4C35-82B9-CC1C755DDAD3}" destId="{71D87678-5C8F-4649-9A29-D98C7F0EEA4C}" srcOrd="0" destOrd="0" presId="urn:microsoft.com/office/officeart/2005/8/layout/orgChart1"/>
    <dgm:cxn modelId="{050B1F72-936D-4CB7-93CB-6EAD1DE1F31C}" type="presParOf" srcId="{71D87678-5C8F-4649-9A29-D98C7F0EEA4C}" destId="{4F1329D1-7E70-49BA-AA86-F78833D9F50A}" srcOrd="0" destOrd="0" presId="urn:microsoft.com/office/officeart/2005/8/layout/orgChart1"/>
    <dgm:cxn modelId="{14EF8EA6-A424-4170-BFB0-4FC6570AC925}" type="presParOf" srcId="{71D87678-5C8F-4649-9A29-D98C7F0EEA4C}" destId="{A9F85E4E-1418-43BD-AE29-DA74FFB77A18}" srcOrd="1" destOrd="0" presId="urn:microsoft.com/office/officeart/2005/8/layout/orgChart1"/>
    <dgm:cxn modelId="{EDBCE3CA-428B-4AC5-B7A5-42CF04A771D8}" type="presParOf" srcId="{657B42A3-9A2C-4C35-82B9-CC1C755DDAD3}" destId="{0D1D9D20-1C2D-4C19-8FDA-24B4ACD799DD}" srcOrd="1" destOrd="0" presId="urn:microsoft.com/office/officeart/2005/8/layout/orgChart1"/>
    <dgm:cxn modelId="{7DFE703E-09A3-4D4D-BE12-D526C5EDF4E1}" type="presParOf" srcId="{657B42A3-9A2C-4C35-82B9-CC1C755DDAD3}" destId="{7E9F065D-EA51-427C-B5F2-ABC6C7A210C3}" srcOrd="2" destOrd="0" presId="urn:microsoft.com/office/officeart/2005/8/layout/orgChart1"/>
    <dgm:cxn modelId="{4B0CFF0A-B3C6-4E73-94BE-FF982CC5C3D1}" type="presParOf" srcId="{8BBE4FD1-712C-4C1C-B8E2-1443023FC603}" destId="{3FDD35B5-A6C0-4266-9B07-3A431765F5E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0DC139-A335-4F05-8152-A2248FF9E65E}" type="doc">
      <dgm:prSet loTypeId="urn:microsoft.com/office/officeart/2005/8/layout/h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BCA04570-1B1E-4B27-B683-68E66C8EE4F2}">
      <dgm:prSet phldrT="[Text]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 smtClean="0"/>
            <a:t>3rd Party Imports</a:t>
          </a:r>
          <a:endParaRPr lang="en-GB" dirty="0"/>
        </a:p>
      </dgm:t>
    </dgm:pt>
    <dgm:pt modelId="{6F4E5A68-5EEB-42BD-B1BC-67F197E43B91}" type="parTrans" cxnId="{3F415610-02D3-4579-820C-9D89408132F7}">
      <dgm:prSet/>
      <dgm:spPr/>
      <dgm:t>
        <a:bodyPr/>
        <a:lstStyle/>
        <a:p>
          <a:endParaRPr lang="en-GB"/>
        </a:p>
      </dgm:t>
    </dgm:pt>
    <dgm:pt modelId="{E76D0687-E148-48F5-9D9E-C810B8FB9EB5}" type="sibTrans" cxnId="{3F415610-02D3-4579-820C-9D89408132F7}">
      <dgm:prSet/>
      <dgm:spPr/>
      <dgm:t>
        <a:bodyPr/>
        <a:lstStyle/>
        <a:p>
          <a:endParaRPr lang="en-GB"/>
        </a:p>
      </dgm:t>
    </dgm:pt>
    <dgm:pt modelId="{391CFD8A-DEC7-491F-A309-D1100E7BBDD1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 smtClean="0"/>
            <a:t>Training</a:t>
          </a:r>
          <a:endParaRPr lang="en-GB" dirty="0"/>
        </a:p>
      </dgm:t>
    </dgm:pt>
    <dgm:pt modelId="{CF1032A0-FE56-45CB-B5EE-C1AFA089006D}" type="parTrans" cxnId="{EEC5CDA7-D382-4D70-B837-E7923407963A}">
      <dgm:prSet/>
      <dgm:spPr/>
      <dgm:t>
        <a:bodyPr/>
        <a:lstStyle/>
        <a:p>
          <a:endParaRPr lang="en-GB"/>
        </a:p>
      </dgm:t>
    </dgm:pt>
    <dgm:pt modelId="{0CE48A1F-E3C1-4860-ADDB-57804839E97C}" type="sibTrans" cxnId="{EEC5CDA7-D382-4D70-B837-E7923407963A}">
      <dgm:prSet/>
      <dgm:spPr/>
      <dgm:t>
        <a:bodyPr/>
        <a:lstStyle/>
        <a:p>
          <a:endParaRPr lang="en-GB"/>
        </a:p>
      </dgm:t>
    </dgm:pt>
    <dgm:pt modelId="{66AD7959-DB1B-4F28-B12D-B757EA79CD14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 smtClean="0"/>
            <a:t>Drug &amp; Alcohol Tests</a:t>
          </a:r>
          <a:endParaRPr lang="en-GB" dirty="0"/>
        </a:p>
      </dgm:t>
    </dgm:pt>
    <dgm:pt modelId="{5B027C96-0E08-4E92-A7AE-6EC2336C533E}" type="parTrans" cxnId="{D1A61668-6C8E-46F0-9951-2944A587DE78}">
      <dgm:prSet/>
      <dgm:spPr/>
      <dgm:t>
        <a:bodyPr/>
        <a:lstStyle/>
        <a:p>
          <a:endParaRPr lang="en-GB"/>
        </a:p>
      </dgm:t>
    </dgm:pt>
    <dgm:pt modelId="{6B635877-3A8D-4BF8-94A5-883517713891}" type="sibTrans" cxnId="{D1A61668-6C8E-46F0-9951-2944A587DE78}">
      <dgm:prSet/>
      <dgm:spPr/>
      <dgm:t>
        <a:bodyPr/>
        <a:lstStyle/>
        <a:p>
          <a:endParaRPr lang="en-GB"/>
        </a:p>
      </dgm:t>
    </dgm:pt>
    <dgm:pt modelId="{BE730783-C707-4377-8B40-8A2F76282E5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Client Imports</a:t>
          </a:r>
          <a:endParaRPr lang="en-GB" dirty="0"/>
        </a:p>
      </dgm:t>
    </dgm:pt>
    <dgm:pt modelId="{6B33FCCC-C1FE-4E76-83E9-CB60DBB6E7BC}" type="parTrans" cxnId="{42E174DF-7FF8-4A30-B209-B66FDAFA9F3A}">
      <dgm:prSet/>
      <dgm:spPr/>
      <dgm:t>
        <a:bodyPr/>
        <a:lstStyle/>
        <a:p>
          <a:endParaRPr lang="en-GB"/>
        </a:p>
      </dgm:t>
    </dgm:pt>
    <dgm:pt modelId="{FC0E3737-4BFF-483D-93DD-F44739188A47}" type="sibTrans" cxnId="{42E174DF-7FF8-4A30-B209-B66FDAFA9F3A}">
      <dgm:prSet/>
      <dgm:spPr/>
      <dgm:t>
        <a:bodyPr/>
        <a:lstStyle/>
        <a:p>
          <a:endParaRPr lang="en-GB"/>
        </a:p>
      </dgm:t>
    </dgm:pt>
    <dgm:pt modelId="{08505E8C-12D8-4DDA-BC5E-71AB6EBB91E1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Contractor Grades</a:t>
          </a:r>
          <a:endParaRPr lang="en-GB" dirty="0"/>
        </a:p>
      </dgm:t>
    </dgm:pt>
    <dgm:pt modelId="{DCCA170F-1973-419A-B00F-AE5676C325FC}" type="parTrans" cxnId="{922DAEA8-2BB0-427F-B141-2799B82C4BBC}">
      <dgm:prSet/>
      <dgm:spPr/>
      <dgm:t>
        <a:bodyPr/>
        <a:lstStyle/>
        <a:p>
          <a:endParaRPr lang="en-GB"/>
        </a:p>
      </dgm:t>
    </dgm:pt>
    <dgm:pt modelId="{848B8149-407E-4FFB-B645-70C8E4AD51AE}" type="sibTrans" cxnId="{922DAEA8-2BB0-427F-B141-2799B82C4BBC}">
      <dgm:prSet/>
      <dgm:spPr/>
      <dgm:t>
        <a:bodyPr/>
        <a:lstStyle/>
        <a:p>
          <a:endParaRPr lang="en-GB"/>
        </a:p>
      </dgm:t>
    </dgm:pt>
    <dgm:pt modelId="{23845F5D-3738-4506-8C30-BEC89A55555A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 smtClean="0"/>
            <a:t>Background Checks</a:t>
          </a:r>
          <a:endParaRPr lang="en-GB" dirty="0"/>
        </a:p>
      </dgm:t>
    </dgm:pt>
    <dgm:pt modelId="{01211318-2276-4604-AA9B-E0541D33687A}" type="parTrans" cxnId="{9FA115CF-42D1-4E37-A6FB-C065A33BE803}">
      <dgm:prSet/>
      <dgm:spPr/>
      <dgm:t>
        <a:bodyPr/>
        <a:lstStyle/>
        <a:p>
          <a:endParaRPr lang="en-GB"/>
        </a:p>
      </dgm:t>
    </dgm:pt>
    <dgm:pt modelId="{2CFBC9F8-17C8-46DA-984A-143D4AF2F632}" type="sibTrans" cxnId="{9FA115CF-42D1-4E37-A6FB-C065A33BE803}">
      <dgm:prSet/>
      <dgm:spPr/>
      <dgm:t>
        <a:bodyPr/>
        <a:lstStyle/>
        <a:p>
          <a:endParaRPr lang="en-GB"/>
        </a:p>
      </dgm:t>
    </dgm:pt>
    <dgm:pt modelId="{BCD3D3A6-C0DB-4C67-BBFE-44BCAD82BF32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Insurance Statuses</a:t>
          </a:r>
          <a:endParaRPr lang="en-GB" dirty="0"/>
        </a:p>
      </dgm:t>
    </dgm:pt>
    <dgm:pt modelId="{75372FF8-53F8-417A-A73B-E4F2B6FE8AC1}" type="parTrans" cxnId="{F5EA81DA-4371-4622-B844-ABA9990D84CF}">
      <dgm:prSet/>
      <dgm:spPr/>
      <dgm:t>
        <a:bodyPr/>
        <a:lstStyle/>
        <a:p>
          <a:endParaRPr lang="en-GB"/>
        </a:p>
      </dgm:t>
    </dgm:pt>
    <dgm:pt modelId="{E669C3B3-A819-4805-9FC7-6C589B78E0D5}" type="sibTrans" cxnId="{F5EA81DA-4371-4622-B844-ABA9990D84CF}">
      <dgm:prSet/>
      <dgm:spPr/>
      <dgm:t>
        <a:bodyPr/>
        <a:lstStyle/>
        <a:p>
          <a:endParaRPr lang="en-GB"/>
        </a:p>
      </dgm:t>
    </dgm:pt>
    <dgm:pt modelId="{D8815AD8-6EFE-4F72-8316-8D69D815F97A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Employee Training Details</a:t>
          </a:r>
          <a:endParaRPr lang="en-GB" dirty="0"/>
        </a:p>
      </dgm:t>
    </dgm:pt>
    <dgm:pt modelId="{5712402E-9634-45F9-813A-2B5FD3784D7E}" type="parTrans" cxnId="{E9C87B87-3FBC-4923-A3D8-24BFD20BF4DC}">
      <dgm:prSet/>
      <dgm:spPr/>
      <dgm:t>
        <a:bodyPr/>
        <a:lstStyle/>
        <a:p>
          <a:endParaRPr lang="en-GB"/>
        </a:p>
      </dgm:t>
    </dgm:pt>
    <dgm:pt modelId="{D9E11C5D-BD11-4841-A99D-E18D782CBA0E}" type="sibTrans" cxnId="{E9C87B87-3FBC-4923-A3D8-24BFD20BF4DC}">
      <dgm:prSet/>
      <dgm:spPr/>
      <dgm:t>
        <a:bodyPr/>
        <a:lstStyle/>
        <a:p>
          <a:endParaRPr lang="en-GB"/>
        </a:p>
      </dgm:t>
    </dgm:pt>
    <dgm:pt modelId="{755F6DCA-B914-4715-AAA8-B2B0860D512F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Questionnaire Responses</a:t>
          </a:r>
          <a:endParaRPr lang="en-GB" dirty="0"/>
        </a:p>
      </dgm:t>
    </dgm:pt>
    <dgm:pt modelId="{A6DB0C16-E7C1-4EF5-814C-39A94CADEC6B}" type="parTrans" cxnId="{B780E8E7-CB36-4D58-9811-CE32DB0A2617}">
      <dgm:prSet/>
      <dgm:spPr/>
      <dgm:t>
        <a:bodyPr/>
        <a:lstStyle/>
        <a:p>
          <a:endParaRPr lang="en-GB"/>
        </a:p>
      </dgm:t>
    </dgm:pt>
    <dgm:pt modelId="{4BA9F127-E1A4-44FC-AAA4-B394647D5E16}" type="sibTrans" cxnId="{B780E8E7-CB36-4D58-9811-CE32DB0A2617}">
      <dgm:prSet/>
      <dgm:spPr/>
      <dgm:t>
        <a:bodyPr/>
        <a:lstStyle/>
        <a:p>
          <a:endParaRPr lang="en-GB"/>
        </a:p>
      </dgm:t>
    </dgm:pt>
    <dgm:pt modelId="{910CC3D8-CF9D-48DC-81A5-48FF55A6B24B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Audit Data</a:t>
          </a:r>
          <a:endParaRPr lang="en-GB" dirty="0"/>
        </a:p>
      </dgm:t>
    </dgm:pt>
    <dgm:pt modelId="{239A91BD-742E-4DDC-B87D-C0D199C52AF6}" type="parTrans" cxnId="{AC254D73-0830-440E-92E6-DEEDC8A70166}">
      <dgm:prSet/>
      <dgm:spPr/>
      <dgm:t>
        <a:bodyPr/>
        <a:lstStyle/>
        <a:p>
          <a:endParaRPr lang="en-GB"/>
        </a:p>
      </dgm:t>
    </dgm:pt>
    <dgm:pt modelId="{37250631-DAB6-4453-83F8-97436DADE117}" type="sibTrans" cxnId="{AC254D73-0830-440E-92E6-DEEDC8A70166}">
      <dgm:prSet/>
      <dgm:spPr/>
      <dgm:t>
        <a:bodyPr/>
        <a:lstStyle/>
        <a:p>
          <a:endParaRPr lang="en-GB"/>
        </a:p>
      </dgm:t>
    </dgm:pt>
    <dgm:pt modelId="{A771366A-2D3B-49DE-873B-80D70091ACB3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Contract Details</a:t>
          </a:r>
          <a:endParaRPr lang="en-GB" dirty="0"/>
        </a:p>
      </dgm:t>
    </dgm:pt>
    <dgm:pt modelId="{5F6E4156-3221-4D45-845C-56DD30CA52B5}" type="parTrans" cxnId="{D8452F67-08C0-44B2-A832-FF8624732A2A}">
      <dgm:prSet/>
      <dgm:spPr/>
      <dgm:t>
        <a:bodyPr/>
        <a:lstStyle/>
        <a:p>
          <a:endParaRPr lang="en-GB"/>
        </a:p>
      </dgm:t>
    </dgm:pt>
    <dgm:pt modelId="{29F93AAE-FC57-4E53-BFBA-F2635FEE85AA}" type="sibTrans" cxnId="{D8452F67-08C0-44B2-A832-FF8624732A2A}">
      <dgm:prSet/>
      <dgm:spPr/>
      <dgm:t>
        <a:bodyPr/>
        <a:lstStyle/>
        <a:p>
          <a:endParaRPr lang="en-GB"/>
        </a:p>
      </dgm:t>
    </dgm:pt>
    <dgm:pt modelId="{CC548C01-08E9-4561-809E-4429033B526C}">
      <dgm:prSet phldrT="[Text]"/>
      <dgm:spPr>
        <a:solidFill>
          <a:srgbClr val="679E2A"/>
        </a:solidFill>
      </dgm:spPr>
      <dgm:t>
        <a:bodyPr/>
        <a:lstStyle/>
        <a:p>
          <a:r>
            <a:rPr lang="en-US" dirty="0" smtClean="0"/>
            <a:t>Client Exports</a:t>
          </a:r>
          <a:endParaRPr lang="en-GB" dirty="0"/>
        </a:p>
      </dgm:t>
    </dgm:pt>
    <dgm:pt modelId="{AB54EDEF-EA42-4732-8A9D-4B7B15D76F88}" type="parTrans" cxnId="{B634E03D-F40A-4755-A5F5-8FBB434E9B17}">
      <dgm:prSet/>
      <dgm:spPr/>
      <dgm:t>
        <a:bodyPr/>
        <a:lstStyle/>
        <a:p>
          <a:endParaRPr lang="en-GB"/>
        </a:p>
      </dgm:t>
    </dgm:pt>
    <dgm:pt modelId="{61236106-DFC6-43FE-A2CB-3E9040E3E1C7}" type="sibTrans" cxnId="{B634E03D-F40A-4755-A5F5-8FBB434E9B17}">
      <dgm:prSet/>
      <dgm:spPr/>
      <dgm:t>
        <a:bodyPr/>
        <a:lstStyle/>
        <a:p>
          <a:endParaRPr lang="en-GB"/>
        </a:p>
      </dgm:t>
    </dgm:pt>
    <dgm:pt modelId="{B147749D-C003-48D7-A80B-C14CADCBB4D9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Post Job Evaluations</a:t>
          </a:r>
          <a:endParaRPr lang="en-GB" dirty="0"/>
        </a:p>
      </dgm:t>
    </dgm:pt>
    <dgm:pt modelId="{32F65425-6394-4C88-879A-B5DE6FFFA377}" type="parTrans" cxnId="{082086D3-C070-478E-AD43-0353C8B232E1}">
      <dgm:prSet/>
      <dgm:spPr/>
      <dgm:t>
        <a:bodyPr/>
        <a:lstStyle/>
        <a:p>
          <a:endParaRPr lang="en-GB"/>
        </a:p>
      </dgm:t>
    </dgm:pt>
    <dgm:pt modelId="{030395AF-0527-4100-A361-E96AB8E7D1EC}" type="sibTrans" cxnId="{082086D3-C070-478E-AD43-0353C8B232E1}">
      <dgm:prSet/>
      <dgm:spPr/>
      <dgm:t>
        <a:bodyPr/>
        <a:lstStyle/>
        <a:p>
          <a:endParaRPr lang="en-GB"/>
        </a:p>
      </dgm:t>
    </dgm:pt>
    <dgm:pt modelId="{1518F9C9-2EAE-4ADA-81FB-E41C10A354C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 smtClean="0"/>
            <a:t>Company Registration Information</a:t>
          </a:r>
          <a:endParaRPr lang="en-GB" dirty="0"/>
        </a:p>
      </dgm:t>
    </dgm:pt>
    <dgm:pt modelId="{5EFFCD68-9022-48CE-8A5D-D768A2BA30FA}" type="parTrans" cxnId="{B3EC107C-0D64-4A87-AB4C-F86F2BB89C9E}">
      <dgm:prSet/>
      <dgm:spPr/>
      <dgm:t>
        <a:bodyPr/>
        <a:lstStyle/>
        <a:p>
          <a:endParaRPr lang="en-GB"/>
        </a:p>
      </dgm:t>
    </dgm:pt>
    <dgm:pt modelId="{2BBE5EF3-AEBE-4B9A-AF04-299065329609}" type="sibTrans" cxnId="{B3EC107C-0D64-4A87-AB4C-F86F2BB89C9E}">
      <dgm:prSet/>
      <dgm:spPr/>
      <dgm:t>
        <a:bodyPr/>
        <a:lstStyle/>
        <a:p>
          <a:endParaRPr lang="en-GB"/>
        </a:p>
      </dgm:t>
    </dgm:pt>
    <dgm:pt modelId="{9F31FAF4-1567-4C8F-8593-14F440197853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GB" dirty="0"/>
        </a:p>
      </dgm:t>
    </dgm:pt>
    <dgm:pt modelId="{5D542D01-C8B1-4923-A62A-4F4F1ECAF957}" type="parTrans" cxnId="{0315A195-DE86-47E7-B74C-FE657AC4E25A}">
      <dgm:prSet/>
      <dgm:spPr/>
      <dgm:t>
        <a:bodyPr/>
        <a:lstStyle/>
        <a:p>
          <a:endParaRPr lang="en-GB"/>
        </a:p>
      </dgm:t>
    </dgm:pt>
    <dgm:pt modelId="{A4138AD2-3523-41AA-B945-411E08B6A3B1}" type="sibTrans" cxnId="{0315A195-DE86-47E7-B74C-FE657AC4E25A}">
      <dgm:prSet/>
      <dgm:spPr/>
      <dgm:t>
        <a:bodyPr/>
        <a:lstStyle/>
        <a:p>
          <a:endParaRPr lang="en-GB"/>
        </a:p>
      </dgm:t>
    </dgm:pt>
    <dgm:pt modelId="{FD4BC340-F765-48A2-A576-A9C8C4E857DC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Competency Assessments</a:t>
          </a:r>
          <a:endParaRPr lang="en-GB" dirty="0"/>
        </a:p>
      </dgm:t>
    </dgm:pt>
    <dgm:pt modelId="{ECF70DD1-226F-4075-88E3-85DCE5D0C660}" type="parTrans" cxnId="{C9F5FE5F-28CC-49A0-8919-7A327759A9F2}">
      <dgm:prSet/>
      <dgm:spPr/>
      <dgm:t>
        <a:bodyPr/>
        <a:lstStyle/>
        <a:p>
          <a:endParaRPr lang="en-GB"/>
        </a:p>
      </dgm:t>
    </dgm:pt>
    <dgm:pt modelId="{3F4B9A54-77FB-4934-8542-21C414BF0360}" type="sibTrans" cxnId="{C9F5FE5F-28CC-49A0-8919-7A327759A9F2}">
      <dgm:prSet/>
      <dgm:spPr/>
      <dgm:t>
        <a:bodyPr/>
        <a:lstStyle/>
        <a:p>
          <a:endParaRPr lang="en-GB"/>
        </a:p>
      </dgm:t>
    </dgm:pt>
    <dgm:pt modelId="{00082964-ACA8-4CE9-81E5-ED344D7DE5D6}" type="pres">
      <dgm:prSet presAssocID="{540DC139-A335-4F05-8152-A2248FF9E6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CC4601-3E03-4DAD-BEFF-DCD3274CD9F7}" type="pres">
      <dgm:prSet presAssocID="{BCA04570-1B1E-4B27-B683-68E66C8EE4F2}" presName="composite" presStyleCnt="0"/>
      <dgm:spPr/>
    </dgm:pt>
    <dgm:pt modelId="{75B6FD73-2547-43B6-A532-0092AAA7DEFF}" type="pres">
      <dgm:prSet presAssocID="{BCA04570-1B1E-4B27-B683-68E66C8EE4F2}" presName="parTx" presStyleLbl="alignNode1" presStyleIdx="0" presStyleCnt="3" custLinFactNeighborX="-1" custLinFactNeighborY="1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413236-5B0D-49B7-9656-3EEFB1CCAB17}" type="pres">
      <dgm:prSet presAssocID="{BCA04570-1B1E-4B27-B683-68E66C8EE4F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3C48CD-74B8-4389-9272-7D6D0585D7E2}" type="pres">
      <dgm:prSet presAssocID="{E76D0687-E148-48F5-9D9E-C810B8FB9EB5}" presName="space" presStyleCnt="0"/>
      <dgm:spPr/>
    </dgm:pt>
    <dgm:pt modelId="{8D7F1F03-B480-47C9-B8BD-DEAB18AD84BC}" type="pres">
      <dgm:prSet presAssocID="{BE730783-C707-4377-8B40-8A2F76282E50}" presName="composite" presStyleCnt="0"/>
      <dgm:spPr/>
    </dgm:pt>
    <dgm:pt modelId="{73447C40-ED09-429E-9AB5-18D9ED3334E3}" type="pres">
      <dgm:prSet presAssocID="{BE730783-C707-4377-8B40-8A2F76282E5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148F4C9-BB15-43B2-B175-33EDFBD704C4}" type="pres">
      <dgm:prSet presAssocID="{BE730783-C707-4377-8B40-8A2F76282E5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AB8907-26A4-4761-9510-3ED8F654D15B}" type="pres">
      <dgm:prSet presAssocID="{FC0E3737-4BFF-483D-93DD-F44739188A47}" presName="space" presStyleCnt="0"/>
      <dgm:spPr/>
    </dgm:pt>
    <dgm:pt modelId="{6702C4D4-FA65-4DF8-86BB-F5312F5B9868}" type="pres">
      <dgm:prSet presAssocID="{CC548C01-08E9-4561-809E-4429033B526C}" presName="composite" presStyleCnt="0"/>
      <dgm:spPr/>
    </dgm:pt>
    <dgm:pt modelId="{957D1BCD-F88B-4D26-95A0-A74635B511B2}" type="pres">
      <dgm:prSet presAssocID="{CC548C01-08E9-4561-809E-4429033B526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67C60E-1328-4155-A96C-D8D53E8963DB}" type="pres">
      <dgm:prSet presAssocID="{CC548C01-08E9-4561-809E-4429033B526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2086D3-C070-478E-AD43-0353C8B232E1}" srcId="{BE730783-C707-4377-8B40-8A2F76282E50}" destId="{B147749D-C003-48D7-A80B-C14CADCBB4D9}" srcOrd="2" destOrd="0" parTransId="{32F65425-6394-4C88-879A-B5DE6FFFA377}" sibTransId="{030395AF-0527-4100-A361-E96AB8E7D1EC}"/>
    <dgm:cxn modelId="{1F24B5B8-068F-43B7-AB1C-B6B0CEEAD85E}" type="presOf" srcId="{BE730783-C707-4377-8B40-8A2F76282E50}" destId="{73447C40-ED09-429E-9AB5-18D9ED3334E3}" srcOrd="0" destOrd="0" presId="urn:microsoft.com/office/officeart/2005/8/layout/hList1"/>
    <dgm:cxn modelId="{E9C87B87-3FBC-4923-A3D8-24BFD20BF4DC}" srcId="{CC548C01-08E9-4561-809E-4429033B526C}" destId="{D8815AD8-6EFE-4F72-8316-8D69D815F97A}" srcOrd="2" destOrd="0" parTransId="{5712402E-9634-45F9-813A-2B5FD3784D7E}" sibTransId="{D9E11C5D-BD11-4841-A99D-E18D782CBA0E}"/>
    <dgm:cxn modelId="{2F1C8FD8-4924-4333-B4C1-8CD615AB0207}" type="presOf" srcId="{391CFD8A-DEC7-491F-A309-D1100E7BBDD1}" destId="{A4413236-5B0D-49B7-9656-3EEFB1CCAB17}" srcOrd="0" destOrd="0" presId="urn:microsoft.com/office/officeart/2005/8/layout/hList1"/>
    <dgm:cxn modelId="{F5EA81DA-4371-4622-B844-ABA9990D84CF}" srcId="{CC548C01-08E9-4561-809E-4429033B526C}" destId="{BCD3D3A6-C0DB-4C67-BBFE-44BCAD82BF32}" srcOrd="1" destOrd="0" parTransId="{75372FF8-53F8-417A-A73B-E4F2B6FE8AC1}" sibTransId="{E669C3B3-A819-4805-9FC7-6C589B78E0D5}"/>
    <dgm:cxn modelId="{EEC5CDA7-D382-4D70-B837-E7923407963A}" srcId="{BCA04570-1B1E-4B27-B683-68E66C8EE4F2}" destId="{391CFD8A-DEC7-491F-A309-D1100E7BBDD1}" srcOrd="0" destOrd="0" parTransId="{CF1032A0-FE56-45CB-B5EE-C1AFA089006D}" sibTransId="{0CE48A1F-E3C1-4860-ADDB-57804839E97C}"/>
    <dgm:cxn modelId="{7FF566AA-5908-4599-89A7-A0D0DE61ACFF}" type="presOf" srcId="{08505E8C-12D8-4DDA-BC5E-71AB6EBB91E1}" destId="{D967C60E-1328-4155-A96C-D8D53E8963DB}" srcOrd="0" destOrd="0" presId="urn:microsoft.com/office/officeart/2005/8/layout/hList1"/>
    <dgm:cxn modelId="{D8452F67-08C0-44B2-A832-FF8624732A2A}" srcId="{BE730783-C707-4377-8B40-8A2F76282E50}" destId="{A771366A-2D3B-49DE-873B-80D70091ACB3}" srcOrd="1" destOrd="0" parTransId="{5F6E4156-3221-4D45-845C-56DD30CA52B5}" sibTransId="{29F93AAE-FC57-4E53-BFBA-F2635FEE85AA}"/>
    <dgm:cxn modelId="{9FA115CF-42D1-4E37-A6FB-C065A33BE803}" srcId="{BCA04570-1B1E-4B27-B683-68E66C8EE4F2}" destId="{23845F5D-3738-4506-8C30-BEC89A55555A}" srcOrd="2" destOrd="0" parTransId="{01211318-2276-4604-AA9B-E0541D33687A}" sibTransId="{2CFBC9F8-17C8-46DA-984A-143D4AF2F632}"/>
    <dgm:cxn modelId="{AC254D73-0830-440E-92E6-DEEDC8A70166}" srcId="{BE730783-C707-4377-8B40-8A2F76282E50}" destId="{910CC3D8-CF9D-48DC-81A5-48FF55A6B24B}" srcOrd="0" destOrd="0" parTransId="{239A91BD-742E-4DDC-B87D-C0D199C52AF6}" sibTransId="{37250631-DAB6-4453-83F8-97436DADE117}"/>
    <dgm:cxn modelId="{8AE1BE90-6D36-469A-9558-5EB5E07AC11E}" type="presOf" srcId="{A771366A-2D3B-49DE-873B-80D70091ACB3}" destId="{0148F4C9-BB15-43B2-B175-33EDFBD704C4}" srcOrd="0" destOrd="1" presId="urn:microsoft.com/office/officeart/2005/8/layout/hList1"/>
    <dgm:cxn modelId="{CC9093FE-48CC-4FB5-BA2F-8324F0CB2E33}" type="presOf" srcId="{BCD3D3A6-C0DB-4C67-BBFE-44BCAD82BF32}" destId="{D967C60E-1328-4155-A96C-D8D53E8963DB}" srcOrd="0" destOrd="1" presId="urn:microsoft.com/office/officeart/2005/8/layout/hList1"/>
    <dgm:cxn modelId="{8DBABD86-2328-42DC-9D76-682B5936C299}" type="presOf" srcId="{910CC3D8-CF9D-48DC-81A5-48FF55A6B24B}" destId="{0148F4C9-BB15-43B2-B175-33EDFBD704C4}" srcOrd="0" destOrd="0" presId="urn:microsoft.com/office/officeart/2005/8/layout/hList1"/>
    <dgm:cxn modelId="{B634E03D-F40A-4755-A5F5-8FBB434E9B17}" srcId="{540DC139-A335-4F05-8152-A2248FF9E65E}" destId="{CC548C01-08E9-4561-809E-4429033B526C}" srcOrd="2" destOrd="0" parTransId="{AB54EDEF-EA42-4732-8A9D-4B7B15D76F88}" sibTransId="{61236106-DFC6-43FE-A2CB-3E9040E3E1C7}"/>
    <dgm:cxn modelId="{C4FFCC00-6873-4EAB-9AFA-9A54DD6C285C}" type="presOf" srcId="{755F6DCA-B914-4715-AAA8-B2B0860D512F}" destId="{D967C60E-1328-4155-A96C-D8D53E8963DB}" srcOrd="0" destOrd="3" presId="urn:microsoft.com/office/officeart/2005/8/layout/hList1"/>
    <dgm:cxn modelId="{7DEFC30E-6827-4647-81A9-C122933DE363}" type="presOf" srcId="{1518F9C9-2EAE-4ADA-81FB-E41C10A354C3}" destId="{A4413236-5B0D-49B7-9656-3EEFB1CCAB17}" srcOrd="0" destOrd="3" presId="urn:microsoft.com/office/officeart/2005/8/layout/hList1"/>
    <dgm:cxn modelId="{157219AB-D4CB-4EE0-8CED-44C1D2FAA477}" type="presOf" srcId="{66AD7959-DB1B-4F28-B12D-B757EA79CD14}" destId="{A4413236-5B0D-49B7-9656-3EEFB1CCAB17}" srcOrd="0" destOrd="1" presId="urn:microsoft.com/office/officeart/2005/8/layout/hList1"/>
    <dgm:cxn modelId="{3F415610-02D3-4579-820C-9D89408132F7}" srcId="{540DC139-A335-4F05-8152-A2248FF9E65E}" destId="{BCA04570-1B1E-4B27-B683-68E66C8EE4F2}" srcOrd="0" destOrd="0" parTransId="{6F4E5A68-5EEB-42BD-B1BC-67F197E43B91}" sibTransId="{E76D0687-E148-48F5-9D9E-C810B8FB9EB5}"/>
    <dgm:cxn modelId="{D1A61668-6C8E-46F0-9951-2944A587DE78}" srcId="{BCA04570-1B1E-4B27-B683-68E66C8EE4F2}" destId="{66AD7959-DB1B-4F28-B12D-B757EA79CD14}" srcOrd="1" destOrd="0" parTransId="{5B027C96-0E08-4E92-A7AE-6EC2336C533E}" sibTransId="{6B635877-3A8D-4BF8-94A5-883517713891}"/>
    <dgm:cxn modelId="{97106751-C28A-49FE-87EB-0DC7E0C07C1D}" type="presOf" srcId="{CC548C01-08E9-4561-809E-4429033B526C}" destId="{957D1BCD-F88B-4D26-95A0-A74635B511B2}" srcOrd="0" destOrd="0" presId="urn:microsoft.com/office/officeart/2005/8/layout/hList1"/>
    <dgm:cxn modelId="{BAC502DB-D380-4F83-9707-A53F30FDC961}" type="presOf" srcId="{23845F5D-3738-4506-8C30-BEC89A55555A}" destId="{A4413236-5B0D-49B7-9656-3EEFB1CCAB17}" srcOrd="0" destOrd="2" presId="urn:microsoft.com/office/officeart/2005/8/layout/hList1"/>
    <dgm:cxn modelId="{B3EC107C-0D64-4A87-AB4C-F86F2BB89C9E}" srcId="{BCA04570-1B1E-4B27-B683-68E66C8EE4F2}" destId="{1518F9C9-2EAE-4ADA-81FB-E41C10A354C3}" srcOrd="3" destOrd="0" parTransId="{5EFFCD68-9022-48CE-8A5D-D768A2BA30FA}" sibTransId="{2BBE5EF3-AEBE-4B9A-AF04-299065329609}"/>
    <dgm:cxn modelId="{B780E8E7-CB36-4D58-9811-CE32DB0A2617}" srcId="{CC548C01-08E9-4561-809E-4429033B526C}" destId="{755F6DCA-B914-4715-AAA8-B2B0860D512F}" srcOrd="3" destOrd="0" parTransId="{A6DB0C16-E7C1-4EF5-814C-39A94CADEC6B}" sibTransId="{4BA9F127-E1A4-44FC-AAA4-B394647D5E16}"/>
    <dgm:cxn modelId="{9DEF659A-AD6B-4A32-9C04-73E2D7B1822D}" type="presOf" srcId="{B147749D-C003-48D7-A80B-C14CADCBB4D9}" destId="{0148F4C9-BB15-43B2-B175-33EDFBD704C4}" srcOrd="0" destOrd="2" presId="urn:microsoft.com/office/officeart/2005/8/layout/hList1"/>
    <dgm:cxn modelId="{F695F477-0116-46BE-9777-4079D8292F4E}" type="presOf" srcId="{FD4BC340-F765-48A2-A576-A9C8C4E857DC}" destId="{0148F4C9-BB15-43B2-B175-33EDFBD704C4}" srcOrd="0" destOrd="3" presId="urn:microsoft.com/office/officeart/2005/8/layout/hList1"/>
    <dgm:cxn modelId="{180CF0A0-1E17-4FAC-ACFF-BA6EF25B4A60}" type="presOf" srcId="{9F31FAF4-1567-4C8F-8593-14F440197853}" destId="{0148F4C9-BB15-43B2-B175-33EDFBD704C4}" srcOrd="0" destOrd="4" presId="urn:microsoft.com/office/officeart/2005/8/layout/hList1"/>
    <dgm:cxn modelId="{C9F5FE5F-28CC-49A0-8919-7A327759A9F2}" srcId="{BE730783-C707-4377-8B40-8A2F76282E50}" destId="{FD4BC340-F765-48A2-A576-A9C8C4E857DC}" srcOrd="3" destOrd="0" parTransId="{ECF70DD1-226F-4075-88E3-85DCE5D0C660}" sibTransId="{3F4B9A54-77FB-4934-8542-21C414BF0360}"/>
    <dgm:cxn modelId="{303A08A3-FC10-47D8-A473-6BFE6415D243}" type="presOf" srcId="{540DC139-A335-4F05-8152-A2248FF9E65E}" destId="{00082964-ACA8-4CE9-81E5-ED344D7DE5D6}" srcOrd="0" destOrd="0" presId="urn:microsoft.com/office/officeart/2005/8/layout/hList1"/>
    <dgm:cxn modelId="{42E174DF-7FF8-4A30-B209-B66FDAFA9F3A}" srcId="{540DC139-A335-4F05-8152-A2248FF9E65E}" destId="{BE730783-C707-4377-8B40-8A2F76282E50}" srcOrd="1" destOrd="0" parTransId="{6B33FCCC-C1FE-4E76-83E9-CB60DBB6E7BC}" sibTransId="{FC0E3737-4BFF-483D-93DD-F44739188A47}"/>
    <dgm:cxn modelId="{4E4C4EC0-2D64-4CFF-B26D-48C29564B804}" type="presOf" srcId="{D8815AD8-6EFE-4F72-8316-8D69D815F97A}" destId="{D967C60E-1328-4155-A96C-D8D53E8963DB}" srcOrd="0" destOrd="2" presId="urn:microsoft.com/office/officeart/2005/8/layout/hList1"/>
    <dgm:cxn modelId="{922DAEA8-2BB0-427F-B141-2799B82C4BBC}" srcId="{CC548C01-08E9-4561-809E-4429033B526C}" destId="{08505E8C-12D8-4DDA-BC5E-71AB6EBB91E1}" srcOrd="0" destOrd="0" parTransId="{DCCA170F-1973-419A-B00F-AE5676C325FC}" sibTransId="{848B8149-407E-4FFB-B645-70C8E4AD51AE}"/>
    <dgm:cxn modelId="{151C7152-4060-40C6-BF07-1CD94387D748}" type="presOf" srcId="{BCA04570-1B1E-4B27-B683-68E66C8EE4F2}" destId="{75B6FD73-2547-43B6-A532-0092AAA7DEFF}" srcOrd="0" destOrd="0" presId="urn:microsoft.com/office/officeart/2005/8/layout/hList1"/>
    <dgm:cxn modelId="{0315A195-DE86-47E7-B74C-FE657AC4E25A}" srcId="{BE730783-C707-4377-8B40-8A2F76282E50}" destId="{9F31FAF4-1567-4C8F-8593-14F440197853}" srcOrd="4" destOrd="0" parTransId="{5D542D01-C8B1-4923-A62A-4F4F1ECAF957}" sibTransId="{A4138AD2-3523-41AA-B945-411E08B6A3B1}"/>
    <dgm:cxn modelId="{52AA3F49-ECC9-40D7-8FF0-F0D756F7801C}" type="presParOf" srcId="{00082964-ACA8-4CE9-81E5-ED344D7DE5D6}" destId="{44CC4601-3E03-4DAD-BEFF-DCD3274CD9F7}" srcOrd="0" destOrd="0" presId="urn:microsoft.com/office/officeart/2005/8/layout/hList1"/>
    <dgm:cxn modelId="{2E04D7F0-73B5-4BC1-BE7D-A27C3AE984A6}" type="presParOf" srcId="{44CC4601-3E03-4DAD-BEFF-DCD3274CD9F7}" destId="{75B6FD73-2547-43B6-A532-0092AAA7DEFF}" srcOrd="0" destOrd="0" presId="urn:microsoft.com/office/officeart/2005/8/layout/hList1"/>
    <dgm:cxn modelId="{B2C84CE5-9D9E-441A-9BA3-8B160168229C}" type="presParOf" srcId="{44CC4601-3E03-4DAD-BEFF-DCD3274CD9F7}" destId="{A4413236-5B0D-49B7-9656-3EEFB1CCAB17}" srcOrd="1" destOrd="0" presId="urn:microsoft.com/office/officeart/2005/8/layout/hList1"/>
    <dgm:cxn modelId="{450B242E-33B4-48BF-93C4-79C7C0F926CD}" type="presParOf" srcId="{00082964-ACA8-4CE9-81E5-ED344D7DE5D6}" destId="{6D3C48CD-74B8-4389-9272-7D6D0585D7E2}" srcOrd="1" destOrd="0" presId="urn:microsoft.com/office/officeart/2005/8/layout/hList1"/>
    <dgm:cxn modelId="{5108B8F1-46E2-4770-9DB6-C7FE274B5645}" type="presParOf" srcId="{00082964-ACA8-4CE9-81E5-ED344D7DE5D6}" destId="{8D7F1F03-B480-47C9-B8BD-DEAB18AD84BC}" srcOrd="2" destOrd="0" presId="urn:microsoft.com/office/officeart/2005/8/layout/hList1"/>
    <dgm:cxn modelId="{9D053D34-178F-4D17-9CF4-32D8CDA10F4C}" type="presParOf" srcId="{8D7F1F03-B480-47C9-B8BD-DEAB18AD84BC}" destId="{73447C40-ED09-429E-9AB5-18D9ED3334E3}" srcOrd="0" destOrd="0" presId="urn:microsoft.com/office/officeart/2005/8/layout/hList1"/>
    <dgm:cxn modelId="{D7AD1FEC-EEA8-458D-9926-E4E7514DB6C5}" type="presParOf" srcId="{8D7F1F03-B480-47C9-B8BD-DEAB18AD84BC}" destId="{0148F4C9-BB15-43B2-B175-33EDFBD704C4}" srcOrd="1" destOrd="0" presId="urn:microsoft.com/office/officeart/2005/8/layout/hList1"/>
    <dgm:cxn modelId="{F7947DEB-5043-4089-889C-EC7C800D6D79}" type="presParOf" srcId="{00082964-ACA8-4CE9-81E5-ED344D7DE5D6}" destId="{79AB8907-26A4-4761-9510-3ED8F654D15B}" srcOrd="3" destOrd="0" presId="urn:microsoft.com/office/officeart/2005/8/layout/hList1"/>
    <dgm:cxn modelId="{B188A6D3-23F1-41FD-9AAD-0220E02DBB29}" type="presParOf" srcId="{00082964-ACA8-4CE9-81E5-ED344D7DE5D6}" destId="{6702C4D4-FA65-4DF8-86BB-F5312F5B9868}" srcOrd="4" destOrd="0" presId="urn:microsoft.com/office/officeart/2005/8/layout/hList1"/>
    <dgm:cxn modelId="{2F6B19AE-9D27-48F5-8B41-CB0891E8D2C0}" type="presParOf" srcId="{6702C4D4-FA65-4DF8-86BB-F5312F5B9868}" destId="{957D1BCD-F88B-4D26-95A0-A74635B511B2}" srcOrd="0" destOrd="0" presId="urn:microsoft.com/office/officeart/2005/8/layout/hList1"/>
    <dgm:cxn modelId="{CB5B1B2C-9222-400D-ACCC-0925C371C909}" type="presParOf" srcId="{6702C4D4-FA65-4DF8-86BB-F5312F5B9868}" destId="{D967C60E-1328-4155-A96C-D8D53E8963D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141B9B-9E51-4751-9104-DCFDFFC4E81E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GB"/>
        </a:p>
      </dgm:t>
    </dgm:pt>
    <dgm:pt modelId="{D79A7ACC-28C7-4DE2-850D-3EEBA7D0FB72}">
      <dgm:prSet phldrT="[Text]"/>
      <dgm:spPr/>
      <dgm:t>
        <a:bodyPr/>
        <a:lstStyle/>
        <a:p>
          <a:r>
            <a:rPr lang="en-US" dirty="0" smtClean="0"/>
            <a:t>Contractor Management System</a:t>
          </a:r>
          <a:endParaRPr lang="en-GB" dirty="0"/>
        </a:p>
      </dgm:t>
    </dgm:pt>
    <dgm:pt modelId="{B55E763A-262C-462C-93B8-AAB2C1505DE3}" type="parTrans" cxnId="{518F7FBB-3966-476A-91CB-F6D33ADCF27A}">
      <dgm:prSet/>
      <dgm:spPr/>
      <dgm:t>
        <a:bodyPr/>
        <a:lstStyle/>
        <a:p>
          <a:endParaRPr lang="en-GB"/>
        </a:p>
      </dgm:t>
    </dgm:pt>
    <dgm:pt modelId="{7D91B973-8EE2-472C-9AFC-5A3C9D0D34F6}" type="sibTrans" cxnId="{518F7FBB-3966-476A-91CB-F6D33ADCF27A}">
      <dgm:prSet/>
      <dgm:spPr/>
      <dgm:t>
        <a:bodyPr/>
        <a:lstStyle/>
        <a:p>
          <a:endParaRPr lang="en-GB"/>
        </a:p>
      </dgm:t>
    </dgm:pt>
    <dgm:pt modelId="{41D66128-9997-48E9-9F51-7FF37F64F96F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3</a:t>
          </a:r>
          <a:r>
            <a:rPr lang="en-US" baseline="30000" dirty="0" smtClean="0">
              <a:solidFill>
                <a:schemeClr val="bg1"/>
              </a:solidFill>
            </a:rPr>
            <a:t>rd</a:t>
          </a:r>
          <a:r>
            <a:rPr lang="en-US" dirty="0" smtClean="0">
              <a:solidFill>
                <a:schemeClr val="bg1"/>
              </a:solidFill>
            </a:rPr>
            <a:t> Party Database</a:t>
          </a:r>
          <a:endParaRPr lang="en-GB" dirty="0">
            <a:solidFill>
              <a:schemeClr val="bg1"/>
            </a:solidFill>
          </a:endParaRPr>
        </a:p>
      </dgm:t>
    </dgm:pt>
    <dgm:pt modelId="{5949D913-D489-43C5-BD16-30C9BDC54E65}" type="parTrans" cxnId="{D54E376A-8719-47F1-B931-0C4377C8150C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en-GB"/>
        </a:p>
      </dgm:t>
    </dgm:pt>
    <dgm:pt modelId="{803E1640-DE4F-4B53-8B93-48A8B15114C8}" type="sibTrans" cxnId="{D54E376A-8719-47F1-B931-0C4377C8150C}">
      <dgm:prSet/>
      <dgm:spPr/>
      <dgm:t>
        <a:bodyPr/>
        <a:lstStyle/>
        <a:p>
          <a:endParaRPr lang="en-GB"/>
        </a:p>
      </dgm:t>
    </dgm:pt>
    <dgm:pt modelId="{425A4F84-B4D5-4285-B394-4E7672DFE41F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Client Database</a:t>
          </a:r>
          <a:endParaRPr lang="en-GB" dirty="0">
            <a:solidFill>
              <a:schemeClr val="bg1"/>
            </a:solidFill>
          </a:endParaRPr>
        </a:p>
      </dgm:t>
    </dgm:pt>
    <dgm:pt modelId="{6DDBD813-63BC-4D8C-8637-EDCA9B314AFA}" type="parTrans" cxnId="{1A1D344C-85E5-4E2A-BB13-E22695AA05A4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GB"/>
        </a:p>
      </dgm:t>
    </dgm:pt>
    <dgm:pt modelId="{68480146-86FB-4617-A63C-6C9C98A6F589}" type="sibTrans" cxnId="{1A1D344C-85E5-4E2A-BB13-E22695AA05A4}">
      <dgm:prSet/>
      <dgm:spPr/>
      <dgm:t>
        <a:bodyPr/>
        <a:lstStyle/>
        <a:p>
          <a:endParaRPr lang="en-GB"/>
        </a:p>
      </dgm:t>
    </dgm:pt>
    <dgm:pt modelId="{A728ECEA-41C5-4082-A107-1E7158ABBB4A}">
      <dgm:prSet custScaleX="78956" custScaleY="55790" custRadScaleRad="77897" custRadScaleInc="-159044"/>
      <dgm:spPr/>
      <dgm:t>
        <a:bodyPr/>
        <a:lstStyle/>
        <a:p>
          <a:endParaRPr lang="en-US" dirty="0"/>
        </a:p>
      </dgm:t>
    </dgm:pt>
    <dgm:pt modelId="{231E39F0-9180-443A-BCF4-4EE1B0C9718F}" type="parTrans" cxnId="{1494872C-072B-486A-B9D0-ACA8E36A348B}">
      <dgm:prSet/>
      <dgm:spPr/>
      <dgm:t>
        <a:bodyPr/>
        <a:lstStyle/>
        <a:p>
          <a:endParaRPr lang="en-GB"/>
        </a:p>
      </dgm:t>
    </dgm:pt>
    <dgm:pt modelId="{ACAE6791-F632-4E1E-B19E-4D98A5484E43}" type="sibTrans" cxnId="{1494872C-072B-486A-B9D0-ACA8E36A348B}">
      <dgm:prSet/>
      <dgm:spPr/>
      <dgm:t>
        <a:bodyPr/>
        <a:lstStyle/>
        <a:p>
          <a:endParaRPr lang="en-GB"/>
        </a:p>
      </dgm:t>
    </dgm:pt>
    <dgm:pt modelId="{8E18123A-E733-4E88-B320-231D6E6432D8}" type="pres">
      <dgm:prSet presAssocID="{1D141B9B-9E51-4751-9104-DCFDFFC4E81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5F69EE-6DAB-4C79-A264-C1C995A06928}" type="pres">
      <dgm:prSet presAssocID="{D79A7ACC-28C7-4DE2-850D-3EEBA7D0FB72}" presName="centerShape" presStyleLbl="node0" presStyleIdx="0" presStyleCnt="1" custScaleX="88314" custScaleY="80732" custLinFactNeighborX="3386" custLinFactNeighborY="-15600"/>
      <dgm:spPr>
        <a:prstGeom prst="hexagon">
          <a:avLst/>
        </a:prstGeom>
      </dgm:spPr>
      <dgm:t>
        <a:bodyPr/>
        <a:lstStyle/>
        <a:p>
          <a:endParaRPr lang="en-US"/>
        </a:p>
      </dgm:t>
    </dgm:pt>
    <dgm:pt modelId="{B313FE42-3960-42E8-904C-A107E0F08F6B}" type="pres">
      <dgm:prSet presAssocID="{5949D913-D489-43C5-BD16-30C9BDC54E65}" presName="parTrans" presStyleLbl="bgSibTrans2D1" presStyleIdx="0" presStyleCnt="2"/>
      <dgm:spPr/>
      <dgm:t>
        <a:bodyPr/>
        <a:lstStyle/>
        <a:p>
          <a:endParaRPr lang="en-US"/>
        </a:p>
      </dgm:t>
    </dgm:pt>
    <dgm:pt modelId="{F2690717-2AB6-4BC5-9154-46E95642F97F}" type="pres">
      <dgm:prSet presAssocID="{41D66128-9997-48E9-9F51-7FF37F64F96F}" presName="node" presStyleLbl="node1" presStyleIdx="0" presStyleCnt="2" custScaleX="80337" custScaleY="57954" custRadScaleRad="113853" custRadScaleInc="1949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5E90B9F0-3711-4BEE-B336-3A40AD2ED4C8}" type="pres">
      <dgm:prSet presAssocID="{6DDBD813-63BC-4D8C-8637-EDCA9B314AFA}" presName="parTrans" presStyleLbl="bgSibTrans2D1" presStyleIdx="1" presStyleCnt="2"/>
      <dgm:spPr/>
      <dgm:t>
        <a:bodyPr/>
        <a:lstStyle/>
        <a:p>
          <a:endParaRPr lang="en-US"/>
        </a:p>
      </dgm:t>
    </dgm:pt>
    <dgm:pt modelId="{3A70B0A5-86E1-4966-BA81-DD15CFC38CBC}" type="pres">
      <dgm:prSet presAssocID="{425A4F84-B4D5-4285-B394-4E7672DFE41F}" presName="node" presStyleLbl="node1" presStyleIdx="1" presStyleCnt="2" custScaleX="78956" custScaleY="55790" custRadScaleRad="89991" custRadScaleInc="-158451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GB"/>
        </a:p>
      </dgm:t>
    </dgm:pt>
  </dgm:ptLst>
  <dgm:cxnLst>
    <dgm:cxn modelId="{32856BBE-9B16-4E56-99A1-9F575D423E4D}" type="presOf" srcId="{5949D913-D489-43C5-BD16-30C9BDC54E65}" destId="{B313FE42-3960-42E8-904C-A107E0F08F6B}" srcOrd="0" destOrd="0" presId="urn:microsoft.com/office/officeart/2005/8/layout/radial4"/>
    <dgm:cxn modelId="{D54E376A-8719-47F1-B931-0C4377C8150C}" srcId="{D79A7ACC-28C7-4DE2-850D-3EEBA7D0FB72}" destId="{41D66128-9997-48E9-9F51-7FF37F64F96F}" srcOrd="0" destOrd="0" parTransId="{5949D913-D489-43C5-BD16-30C9BDC54E65}" sibTransId="{803E1640-DE4F-4B53-8B93-48A8B15114C8}"/>
    <dgm:cxn modelId="{838E4FB4-57D7-4C2A-85D6-D869351572F3}" type="presOf" srcId="{6DDBD813-63BC-4D8C-8637-EDCA9B314AFA}" destId="{5E90B9F0-3711-4BEE-B336-3A40AD2ED4C8}" srcOrd="0" destOrd="0" presId="urn:microsoft.com/office/officeart/2005/8/layout/radial4"/>
    <dgm:cxn modelId="{6F492C9F-B8BC-4453-9BE2-A412C8750143}" type="presOf" srcId="{41D66128-9997-48E9-9F51-7FF37F64F96F}" destId="{F2690717-2AB6-4BC5-9154-46E95642F97F}" srcOrd="0" destOrd="0" presId="urn:microsoft.com/office/officeart/2005/8/layout/radial4"/>
    <dgm:cxn modelId="{5A092A39-E03E-49FC-AA39-01F1CD5FF33C}" type="presOf" srcId="{D79A7ACC-28C7-4DE2-850D-3EEBA7D0FB72}" destId="{FD5F69EE-6DAB-4C79-A264-C1C995A06928}" srcOrd="0" destOrd="0" presId="urn:microsoft.com/office/officeart/2005/8/layout/radial4"/>
    <dgm:cxn modelId="{1A1D344C-85E5-4E2A-BB13-E22695AA05A4}" srcId="{D79A7ACC-28C7-4DE2-850D-3EEBA7D0FB72}" destId="{425A4F84-B4D5-4285-B394-4E7672DFE41F}" srcOrd="1" destOrd="0" parTransId="{6DDBD813-63BC-4D8C-8637-EDCA9B314AFA}" sibTransId="{68480146-86FB-4617-A63C-6C9C98A6F589}"/>
    <dgm:cxn modelId="{1494872C-072B-486A-B9D0-ACA8E36A348B}" srcId="{1D141B9B-9E51-4751-9104-DCFDFFC4E81E}" destId="{A728ECEA-41C5-4082-A107-1E7158ABBB4A}" srcOrd="1" destOrd="0" parTransId="{231E39F0-9180-443A-BCF4-4EE1B0C9718F}" sibTransId="{ACAE6791-F632-4E1E-B19E-4D98A5484E43}"/>
    <dgm:cxn modelId="{518F7FBB-3966-476A-91CB-F6D33ADCF27A}" srcId="{1D141B9B-9E51-4751-9104-DCFDFFC4E81E}" destId="{D79A7ACC-28C7-4DE2-850D-3EEBA7D0FB72}" srcOrd="0" destOrd="0" parTransId="{B55E763A-262C-462C-93B8-AAB2C1505DE3}" sibTransId="{7D91B973-8EE2-472C-9AFC-5A3C9D0D34F6}"/>
    <dgm:cxn modelId="{E1317905-3DF9-4A8C-BDEA-B224B090B311}" type="presOf" srcId="{1D141B9B-9E51-4751-9104-DCFDFFC4E81E}" destId="{8E18123A-E733-4E88-B320-231D6E6432D8}" srcOrd="0" destOrd="0" presId="urn:microsoft.com/office/officeart/2005/8/layout/radial4"/>
    <dgm:cxn modelId="{0936D7B2-5F41-4667-9A17-87A044657755}" type="presOf" srcId="{425A4F84-B4D5-4285-B394-4E7672DFE41F}" destId="{3A70B0A5-86E1-4966-BA81-DD15CFC38CBC}" srcOrd="0" destOrd="0" presId="urn:microsoft.com/office/officeart/2005/8/layout/radial4"/>
    <dgm:cxn modelId="{B030BBDE-3648-494A-8CA0-7C2E426C8CB4}" type="presParOf" srcId="{8E18123A-E733-4E88-B320-231D6E6432D8}" destId="{FD5F69EE-6DAB-4C79-A264-C1C995A06928}" srcOrd="0" destOrd="0" presId="urn:microsoft.com/office/officeart/2005/8/layout/radial4"/>
    <dgm:cxn modelId="{DFB269FB-DFFE-479F-88FE-24597BF27B89}" type="presParOf" srcId="{8E18123A-E733-4E88-B320-231D6E6432D8}" destId="{B313FE42-3960-42E8-904C-A107E0F08F6B}" srcOrd="1" destOrd="0" presId="urn:microsoft.com/office/officeart/2005/8/layout/radial4"/>
    <dgm:cxn modelId="{AF80C9F3-5BA1-4ECE-9F76-D6D0C4CF06E9}" type="presParOf" srcId="{8E18123A-E733-4E88-B320-231D6E6432D8}" destId="{F2690717-2AB6-4BC5-9154-46E95642F97F}" srcOrd="2" destOrd="0" presId="urn:microsoft.com/office/officeart/2005/8/layout/radial4"/>
    <dgm:cxn modelId="{70ED0182-EDF1-4321-B64E-5CF1FA53DB90}" type="presParOf" srcId="{8E18123A-E733-4E88-B320-231D6E6432D8}" destId="{5E90B9F0-3711-4BEE-B336-3A40AD2ED4C8}" srcOrd="3" destOrd="0" presId="urn:microsoft.com/office/officeart/2005/8/layout/radial4"/>
    <dgm:cxn modelId="{3E51D24D-EAFA-41DF-97D2-3B30C1A8D50F}" type="presParOf" srcId="{8E18123A-E733-4E88-B320-231D6E6432D8}" destId="{3A70B0A5-86E1-4966-BA81-DD15CFC38CBC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111785-C980-400D-B7AE-7F03677DEFD4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589A74A-0B98-49F0-A1A4-74AE5D054724}">
      <dgm:prSet phldrT="[Text]"/>
      <dgm:spPr/>
      <dgm:t>
        <a:bodyPr/>
        <a:lstStyle/>
        <a:p>
          <a:r>
            <a:rPr lang="en-US" dirty="0" smtClean="0"/>
            <a:t> </a:t>
          </a:r>
          <a:endParaRPr lang="en-GB" dirty="0"/>
        </a:p>
      </dgm:t>
    </dgm:pt>
    <dgm:pt modelId="{E2BECBCA-0132-40BB-80B8-301B7E4939AC}" type="parTrans" cxnId="{C6717C2C-DAA5-48D7-8D91-7A439CFF9126}">
      <dgm:prSet/>
      <dgm:spPr/>
      <dgm:t>
        <a:bodyPr/>
        <a:lstStyle/>
        <a:p>
          <a:endParaRPr lang="en-GB"/>
        </a:p>
      </dgm:t>
    </dgm:pt>
    <dgm:pt modelId="{95D1A104-0146-4099-9B94-81860E82489C}" type="sibTrans" cxnId="{C6717C2C-DAA5-48D7-8D91-7A439CFF9126}">
      <dgm:prSet/>
      <dgm:spPr/>
      <dgm:t>
        <a:bodyPr/>
        <a:lstStyle/>
        <a:p>
          <a:endParaRPr lang="en-GB"/>
        </a:p>
      </dgm:t>
    </dgm:pt>
    <dgm:pt modelId="{65392DE1-9926-4890-8B9C-F02214D143E8}" type="pres">
      <dgm:prSet presAssocID="{05111785-C980-400D-B7AE-7F03677DEFD4}" presName="Name0" presStyleCnt="0">
        <dgm:presLayoutVars>
          <dgm:dir/>
          <dgm:animLvl val="lvl"/>
          <dgm:resizeHandles val="exact"/>
        </dgm:presLayoutVars>
      </dgm:prSet>
      <dgm:spPr/>
    </dgm:pt>
    <dgm:pt modelId="{9AD70343-5B98-4DE5-BB85-A8C393C10C7C}" type="pres">
      <dgm:prSet presAssocID="{05111785-C980-400D-B7AE-7F03677DEFD4}" presName="dummy" presStyleCnt="0"/>
      <dgm:spPr/>
    </dgm:pt>
    <dgm:pt modelId="{118C2A0E-53C0-4DF7-B56C-E7AE00C50BBD}" type="pres">
      <dgm:prSet presAssocID="{05111785-C980-400D-B7AE-7F03677DEFD4}" presName="linH" presStyleCnt="0"/>
      <dgm:spPr/>
    </dgm:pt>
    <dgm:pt modelId="{B5C99909-2743-4EBC-AF18-1F185519DDAD}" type="pres">
      <dgm:prSet presAssocID="{05111785-C980-400D-B7AE-7F03677DEFD4}" presName="padding1" presStyleCnt="0"/>
      <dgm:spPr/>
    </dgm:pt>
    <dgm:pt modelId="{AB659346-E6A3-42B7-989B-F9152AD3B0AD}" type="pres">
      <dgm:prSet presAssocID="{1589A74A-0B98-49F0-A1A4-74AE5D054724}" presName="linV" presStyleCnt="0"/>
      <dgm:spPr/>
    </dgm:pt>
    <dgm:pt modelId="{525C101A-4C10-412A-852C-F2FD939D8789}" type="pres">
      <dgm:prSet presAssocID="{1589A74A-0B98-49F0-A1A4-74AE5D054724}" presName="spVertical1" presStyleCnt="0"/>
      <dgm:spPr/>
    </dgm:pt>
    <dgm:pt modelId="{A82D6139-936D-4E53-B84D-AA499AE4A724}" type="pres">
      <dgm:prSet presAssocID="{1589A74A-0B98-49F0-A1A4-74AE5D054724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8C507B-274D-429F-BFF4-EFB338C78670}" type="pres">
      <dgm:prSet presAssocID="{1589A74A-0B98-49F0-A1A4-74AE5D054724}" presName="spVertical2" presStyleCnt="0"/>
      <dgm:spPr/>
    </dgm:pt>
    <dgm:pt modelId="{E81932CB-8A16-4868-95D6-AC5CB13C3602}" type="pres">
      <dgm:prSet presAssocID="{1589A74A-0B98-49F0-A1A4-74AE5D054724}" presName="spVertical3" presStyleCnt="0"/>
      <dgm:spPr/>
    </dgm:pt>
    <dgm:pt modelId="{002E9548-3512-4E29-8A03-52D39105791C}" type="pres">
      <dgm:prSet presAssocID="{05111785-C980-400D-B7AE-7F03677DEFD4}" presName="padding2" presStyleCnt="0"/>
      <dgm:spPr/>
    </dgm:pt>
    <dgm:pt modelId="{ACFCF71C-1C92-490B-88AD-7EDC72F604DC}" type="pres">
      <dgm:prSet presAssocID="{05111785-C980-400D-B7AE-7F03677DEFD4}" presName="negArrow" presStyleCnt="0"/>
      <dgm:spPr/>
    </dgm:pt>
    <dgm:pt modelId="{C9BBB7CE-CCFC-46EE-83B9-59E3BA191760}" type="pres">
      <dgm:prSet presAssocID="{05111785-C980-400D-B7AE-7F03677DEFD4}" presName="backgroundArrow" presStyleLbl="node1" presStyleIdx="0" presStyleCnt="1" custScaleX="83334" custScaleY="81434" custLinFactX="-122124" custLinFactNeighborX="-200000" custLinFactNeighborY="14122"/>
      <dgm:spPr>
        <a:solidFill>
          <a:srgbClr val="92D050"/>
        </a:solidFill>
      </dgm:spPr>
    </dgm:pt>
  </dgm:ptLst>
  <dgm:cxnLst>
    <dgm:cxn modelId="{3E45E22D-F889-49E9-9538-9139F857C975}" type="presOf" srcId="{05111785-C980-400D-B7AE-7F03677DEFD4}" destId="{65392DE1-9926-4890-8B9C-F02214D143E8}" srcOrd="0" destOrd="0" presId="urn:microsoft.com/office/officeart/2005/8/layout/hProcess3"/>
    <dgm:cxn modelId="{B627EA9C-8863-4816-B7C1-EEB44FE26268}" type="presOf" srcId="{1589A74A-0B98-49F0-A1A4-74AE5D054724}" destId="{A82D6139-936D-4E53-B84D-AA499AE4A724}" srcOrd="0" destOrd="0" presId="urn:microsoft.com/office/officeart/2005/8/layout/hProcess3"/>
    <dgm:cxn modelId="{C6717C2C-DAA5-48D7-8D91-7A439CFF9126}" srcId="{05111785-C980-400D-B7AE-7F03677DEFD4}" destId="{1589A74A-0B98-49F0-A1A4-74AE5D054724}" srcOrd="0" destOrd="0" parTransId="{E2BECBCA-0132-40BB-80B8-301B7E4939AC}" sibTransId="{95D1A104-0146-4099-9B94-81860E82489C}"/>
    <dgm:cxn modelId="{CB30ECCF-8DB9-4E33-92B0-E9BDED78B411}" type="presParOf" srcId="{65392DE1-9926-4890-8B9C-F02214D143E8}" destId="{9AD70343-5B98-4DE5-BB85-A8C393C10C7C}" srcOrd="0" destOrd="0" presId="urn:microsoft.com/office/officeart/2005/8/layout/hProcess3"/>
    <dgm:cxn modelId="{BBE66C18-0841-4610-A975-22F2F9A11351}" type="presParOf" srcId="{65392DE1-9926-4890-8B9C-F02214D143E8}" destId="{118C2A0E-53C0-4DF7-B56C-E7AE00C50BBD}" srcOrd="1" destOrd="0" presId="urn:microsoft.com/office/officeart/2005/8/layout/hProcess3"/>
    <dgm:cxn modelId="{39FDC425-A13A-4340-92FC-433023E438D3}" type="presParOf" srcId="{118C2A0E-53C0-4DF7-B56C-E7AE00C50BBD}" destId="{B5C99909-2743-4EBC-AF18-1F185519DDAD}" srcOrd="0" destOrd="0" presId="urn:microsoft.com/office/officeart/2005/8/layout/hProcess3"/>
    <dgm:cxn modelId="{EAB73E02-86E7-4BC6-9414-B423A8010CB2}" type="presParOf" srcId="{118C2A0E-53C0-4DF7-B56C-E7AE00C50BBD}" destId="{AB659346-E6A3-42B7-989B-F9152AD3B0AD}" srcOrd="1" destOrd="0" presId="urn:microsoft.com/office/officeart/2005/8/layout/hProcess3"/>
    <dgm:cxn modelId="{28C95341-5CA5-40F0-B87F-920CA6C09F53}" type="presParOf" srcId="{AB659346-E6A3-42B7-989B-F9152AD3B0AD}" destId="{525C101A-4C10-412A-852C-F2FD939D8789}" srcOrd="0" destOrd="0" presId="urn:microsoft.com/office/officeart/2005/8/layout/hProcess3"/>
    <dgm:cxn modelId="{E412E4F9-E929-4591-AA87-4CFFC389B0BB}" type="presParOf" srcId="{AB659346-E6A3-42B7-989B-F9152AD3B0AD}" destId="{A82D6139-936D-4E53-B84D-AA499AE4A724}" srcOrd="1" destOrd="0" presId="urn:microsoft.com/office/officeart/2005/8/layout/hProcess3"/>
    <dgm:cxn modelId="{641400B7-9F6A-4E9F-97C0-71606F504C44}" type="presParOf" srcId="{AB659346-E6A3-42B7-989B-F9152AD3B0AD}" destId="{588C507B-274D-429F-BFF4-EFB338C78670}" srcOrd="2" destOrd="0" presId="urn:microsoft.com/office/officeart/2005/8/layout/hProcess3"/>
    <dgm:cxn modelId="{C7834103-0072-43A9-BC8F-41E97FE5294B}" type="presParOf" srcId="{AB659346-E6A3-42B7-989B-F9152AD3B0AD}" destId="{E81932CB-8A16-4868-95D6-AC5CB13C3602}" srcOrd="3" destOrd="0" presId="urn:microsoft.com/office/officeart/2005/8/layout/hProcess3"/>
    <dgm:cxn modelId="{E1314665-F104-4E1F-854E-A87091562DE5}" type="presParOf" srcId="{118C2A0E-53C0-4DF7-B56C-E7AE00C50BBD}" destId="{002E9548-3512-4E29-8A03-52D39105791C}" srcOrd="2" destOrd="0" presId="urn:microsoft.com/office/officeart/2005/8/layout/hProcess3"/>
    <dgm:cxn modelId="{5BC73204-119C-4842-A4F3-A28F43DF6D6D}" type="presParOf" srcId="{118C2A0E-53C0-4DF7-B56C-E7AE00C50BBD}" destId="{ACFCF71C-1C92-490B-88AD-7EDC72F604DC}" srcOrd="3" destOrd="0" presId="urn:microsoft.com/office/officeart/2005/8/layout/hProcess3"/>
    <dgm:cxn modelId="{8E588A4B-575B-404D-914B-BDD26E7C45C5}" type="presParOf" srcId="{118C2A0E-53C0-4DF7-B56C-E7AE00C50BBD}" destId="{C9BBB7CE-CCFC-46EE-83B9-59E3BA191760}" srcOrd="4" destOrd="0" presId="urn:microsoft.com/office/officeart/2005/8/layout/hProcess3"/>
  </dgm:cxnLst>
  <dgm:bg>
    <a:solidFill>
      <a:schemeClr val="bg1"/>
    </a:solidFill>
  </dgm:bg>
  <dgm:whole>
    <a:ln>
      <a:noFill/>
    </a:ln>
  </dgm:whole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5642E1-E2BD-4F3A-A85A-2E92B43A6BC2}" type="doc">
      <dgm:prSet loTypeId="urn:microsoft.com/office/officeart/2005/8/layout/arrow2" loCatId="process" qsTypeId="urn:microsoft.com/office/officeart/2005/8/quickstyle/simple1" qsCatId="simple" csTypeId="urn:microsoft.com/office/officeart/2005/8/colors/accent3_1" csCatId="accent3" phldr="1"/>
      <dgm:spPr>
        <a:scene3d>
          <a:camera prst="orthographicFront">
            <a:rot lat="10168" lon="21522445" rev="6296496"/>
          </a:camera>
          <a:lightRig rig="threePt" dir="t"/>
        </a:scene3d>
      </dgm:spPr>
    </dgm:pt>
    <dgm:pt modelId="{80F3E00C-3DDE-4112-A5FE-A42A58F7864C}">
      <dgm:prSet phldrT="[Text]" custT="1"/>
      <dgm:spPr>
        <a:sp3d/>
      </dgm:spPr>
      <dgm:t>
        <a:bodyPr>
          <a:flatTx/>
        </a:bodyPr>
        <a:lstStyle/>
        <a:p>
          <a:r>
            <a:rPr lang="en-US" sz="2000" dirty="0" smtClean="0">
              <a:solidFill>
                <a:srgbClr val="675C5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000" dirty="0">
            <a:solidFill>
              <a:srgbClr val="675C5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C990B8-C2EA-4CE0-99E8-8B8F3497F6A5}" type="parTrans" cxnId="{50E8EAEE-CF6D-4103-862B-CE78F48FD1C0}">
      <dgm:prSet/>
      <dgm:spPr/>
      <dgm:t>
        <a:bodyPr/>
        <a:lstStyle/>
        <a:p>
          <a:endParaRPr lang="en-US"/>
        </a:p>
      </dgm:t>
    </dgm:pt>
    <dgm:pt modelId="{97BC7CC9-74FC-4273-8DC7-F229C02621AF}" type="sibTrans" cxnId="{50E8EAEE-CF6D-4103-862B-CE78F48FD1C0}">
      <dgm:prSet/>
      <dgm:spPr/>
      <dgm:t>
        <a:bodyPr/>
        <a:lstStyle/>
        <a:p>
          <a:endParaRPr lang="en-US"/>
        </a:p>
      </dgm:t>
    </dgm:pt>
    <dgm:pt modelId="{8AFBC0D0-D724-4F10-BEC7-F4127FEE5E74}">
      <dgm:prSet phldrT="[Text]" custT="1"/>
      <dgm:spPr>
        <a:sp3d/>
      </dgm:spPr>
      <dgm:t>
        <a:bodyPr>
          <a:flatTx/>
        </a:bodyPr>
        <a:lstStyle/>
        <a:p>
          <a:r>
            <a:rPr lang="en-US" sz="1600" dirty="0" smtClean="0">
              <a:solidFill>
                <a:srgbClr val="675C5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1600" dirty="0">
            <a:solidFill>
              <a:srgbClr val="675C5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51AFC3-9AA8-4F98-82D7-C7B07E94FB3A}" type="parTrans" cxnId="{8BAF908C-00E5-4ABC-9485-60CD64E71FB4}">
      <dgm:prSet/>
      <dgm:spPr/>
      <dgm:t>
        <a:bodyPr/>
        <a:lstStyle/>
        <a:p>
          <a:endParaRPr lang="en-US"/>
        </a:p>
      </dgm:t>
    </dgm:pt>
    <dgm:pt modelId="{DB7EB21D-332B-4D8E-8C9F-86A1F1D6F85B}" type="sibTrans" cxnId="{8BAF908C-00E5-4ABC-9485-60CD64E71FB4}">
      <dgm:prSet/>
      <dgm:spPr/>
      <dgm:t>
        <a:bodyPr/>
        <a:lstStyle/>
        <a:p>
          <a:endParaRPr lang="en-US"/>
        </a:p>
      </dgm:t>
    </dgm:pt>
    <dgm:pt modelId="{0248E44C-19FB-4B59-ADD0-01551F2B8368}">
      <dgm:prSet phldrT="[Text]"/>
      <dgm:spPr>
        <a:sp3d/>
      </dgm:spPr>
      <dgm:t>
        <a:bodyPr>
          <a:flatTx/>
        </a:bodyPr>
        <a:lstStyle/>
        <a:p>
          <a:r>
            <a:rPr lang="en-US" dirty="0" smtClean="0"/>
            <a:t> </a:t>
          </a:r>
          <a:endParaRPr lang="en-US" dirty="0"/>
        </a:p>
      </dgm:t>
    </dgm:pt>
    <dgm:pt modelId="{01BE2737-6027-47B6-8563-15B825C6B489}" type="sibTrans" cxnId="{3D28D4FF-185C-430E-BF27-52757445D7C7}">
      <dgm:prSet/>
      <dgm:spPr/>
      <dgm:t>
        <a:bodyPr/>
        <a:lstStyle/>
        <a:p>
          <a:endParaRPr lang="en-US"/>
        </a:p>
      </dgm:t>
    </dgm:pt>
    <dgm:pt modelId="{14861626-DED8-4475-8883-58F0F71A4FE3}" type="parTrans" cxnId="{3D28D4FF-185C-430E-BF27-52757445D7C7}">
      <dgm:prSet/>
      <dgm:spPr/>
      <dgm:t>
        <a:bodyPr/>
        <a:lstStyle/>
        <a:p>
          <a:endParaRPr lang="en-US"/>
        </a:p>
      </dgm:t>
    </dgm:pt>
    <dgm:pt modelId="{0209E132-1BAC-463D-AE22-F2293B25B589}" type="pres">
      <dgm:prSet presAssocID="{DD5642E1-E2BD-4F3A-A85A-2E92B43A6BC2}" presName="arrowDiagram" presStyleCnt="0">
        <dgm:presLayoutVars>
          <dgm:chMax val="5"/>
          <dgm:dir/>
          <dgm:resizeHandles val="exact"/>
        </dgm:presLayoutVars>
      </dgm:prSet>
      <dgm:spPr/>
    </dgm:pt>
    <dgm:pt modelId="{24025769-54CF-472B-8FEC-6BE1D958C945}" type="pres">
      <dgm:prSet presAssocID="{DD5642E1-E2BD-4F3A-A85A-2E92B43A6BC2}" presName="arrow" presStyleLbl="bgShp" presStyleIdx="0" presStyleCnt="1" custAng="0" custScaleX="100000" custScaleY="96000" custLinFactNeighborY="-1286"/>
      <dgm:spPr>
        <a:solidFill>
          <a:srgbClr val="FF6D42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orthographicFront">
            <a:rot lat="10168" lon="21522445" rev="6296496"/>
          </a:camera>
          <a:lightRig rig="threePt" dir="t"/>
        </a:scene3d>
        <a:sp3d/>
      </dgm:spPr>
    </dgm:pt>
    <dgm:pt modelId="{C8DDAC70-30B0-4A58-9AD2-7ECDEBA761D4}" type="pres">
      <dgm:prSet presAssocID="{DD5642E1-E2BD-4F3A-A85A-2E92B43A6BC2}" presName="arrowDiagram3" presStyleCnt="0"/>
      <dgm:spPr>
        <a:sp3d/>
      </dgm:spPr>
    </dgm:pt>
    <dgm:pt modelId="{6AA329AD-7ABD-465C-8DE0-609DB08A2F6E}" type="pres">
      <dgm:prSet presAssocID="{80F3E00C-3DDE-4112-A5FE-A42A58F7864C}" presName="bullet3a" presStyleLbl="node1" presStyleIdx="0" presStyleCnt="3" custLinFactX="-30585" custLinFactY="7854" custLinFactNeighborX="-100000" custLinFactNeighborY="100000"/>
      <dgm:spPr>
        <a:noFill/>
        <a:ln>
          <a:noFill/>
        </a:ln>
        <a:sp3d/>
      </dgm:spPr>
    </dgm:pt>
    <dgm:pt modelId="{5BA557B8-C186-416A-B44D-DF4A50954CDF}" type="pres">
      <dgm:prSet presAssocID="{80F3E00C-3DDE-4112-A5FE-A42A58F7864C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D0BB7F-3DE0-42D6-BAEB-DE9341418A02}" type="pres">
      <dgm:prSet presAssocID="{0248E44C-19FB-4B59-ADD0-01551F2B8368}" presName="bullet3b" presStyleLbl="node1" presStyleIdx="1" presStyleCnt="3"/>
      <dgm:spPr>
        <a:noFill/>
        <a:ln>
          <a:noFill/>
        </a:ln>
        <a:sp3d/>
      </dgm:spPr>
    </dgm:pt>
    <dgm:pt modelId="{4BB52000-0A8F-4E04-96F2-41DA954CD039}" type="pres">
      <dgm:prSet presAssocID="{0248E44C-19FB-4B59-ADD0-01551F2B8368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8A91B1-B960-43B6-A21F-D1530CC7FD3F}" type="pres">
      <dgm:prSet presAssocID="{8AFBC0D0-D724-4F10-BEC7-F4127FEE5E74}" presName="bullet3c" presStyleLbl="node1" presStyleIdx="2" presStyleCnt="3"/>
      <dgm:spPr>
        <a:noFill/>
        <a:ln>
          <a:noFill/>
        </a:ln>
        <a:sp3d/>
      </dgm:spPr>
    </dgm:pt>
    <dgm:pt modelId="{88F34336-81AB-49B2-8A6D-D0FE536853BE}" type="pres">
      <dgm:prSet presAssocID="{8AFBC0D0-D724-4F10-BEC7-F4127FEE5E74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E8EAEE-CF6D-4103-862B-CE78F48FD1C0}" srcId="{DD5642E1-E2BD-4F3A-A85A-2E92B43A6BC2}" destId="{80F3E00C-3DDE-4112-A5FE-A42A58F7864C}" srcOrd="0" destOrd="0" parTransId="{69C990B8-C2EA-4CE0-99E8-8B8F3497F6A5}" sibTransId="{97BC7CC9-74FC-4273-8DC7-F229C02621AF}"/>
    <dgm:cxn modelId="{F77D5791-5DC4-45B2-A516-FEA7B491359D}" type="presOf" srcId="{8AFBC0D0-D724-4F10-BEC7-F4127FEE5E74}" destId="{88F34336-81AB-49B2-8A6D-D0FE536853BE}" srcOrd="0" destOrd="0" presId="urn:microsoft.com/office/officeart/2005/8/layout/arrow2"/>
    <dgm:cxn modelId="{8BAF908C-00E5-4ABC-9485-60CD64E71FB4}" srcId="{DD5642E1-E2BD-4F3A-A85A-2E92B43A6BC2}" destId="{8AFBC0D0-D724-4F10-BEC7-F4127FEE5E74}" srcOrd="2" destOrd="0" parTransId="{BA51AFC3-9AA8-4F98-82D7-C7B07E94FB3A}" sibTransId="{DB7EB21D-332B-4D8E-8C9F-86A1F1D6F85B}"/>
    <dgm:cxn modelId="{A88E450A-1A96-49C0-832A-CA45FFDA6234}" type="presOf" srcId="{0248E44C-19FB-4B59-ADD0-01551F2B8368}" destId="{4BB52000-0A8F-4E04-96F2-41DA954CD039}" srcOrd="0" destOrd="0" presId="urn:microsoft.com/office/officeart/2005/8/layout/arrow2"/>
    <dgm:cxn modelId="{0761BA62-723B-4A7B-B21B-E177283D1C7A}" type="presOf" srcId="{DD5642E1-E2BD-4F3A-A85A-2E92B43A6BC2}" destId="{0209E132-1BAC-463D-AE22-F2293B25B589}" srcOrd="0" destOrd="0" presId="urn:microsoft.com/office/officeart/2005/8/layout/arrow2"/>
    <dgm:cxn modelId="{0E56A4EF-1F32-4037-820F-5C7B6C11F84E}" type="presOf" srcId="{80F3E00C-3DDE-4112-A5FE-A42A58F7864C}" destId="{5BA557B8-C186-416A-B44D-DF4A50954CDF}" srcOrd="0" destOrd="0" presId="urn:microsoft.com/office/officeart/2005/8/layout/arrow2"/>
    <dgm:cxn modelId="{3D28D4FF-185C-430E-BF27-52757445D7C7}" srcId="{DD5642E1-E2BD-4F3A-A85A-2E92B43A6BC2}" destId="{0248E44C-19FB-4B59-ADD0-01551F2B8368}" srcOrd="1" destOrd="0" parTransId="{14861626-DED8-4475-8883-58F0F71A4FE3}" sibTransId="{01BE2737-6027-47B6-8563-15B825C6B489}"/>
    <dgm:cxn modelId="{402A289A-D46C-45C2-AA41-4793E5DC7FFE}" type="presParOf" srcId="{0209E132-1BAC-463D-AE22-F2293B25B589}" destId="{24025769-54CF-472B-8FEC-6BE1D958C945}" srcOrd="0" destOrd="0" presId="urn:microsoft.com/office/officeart/2005/8/layout/arrow2"/>
    <dgm:cxn modelId="{3FCDE8DF-8191-4295-ABFF-A6EB28C513D5}" type="presParOf" srcId="{0209E132-1BAC-463D-AE22-F2293B25B589}" destId="{C8DDAC70-30B0-4A58-9AD2-7ECDEBA761D4}" srcOrd="1" destOrd="0" presId="urn:microsoft.com/office/officeart/2005/8/layout/arrow2"/>
    <dgm:cxn modelId="{0408578A-BB60-4F09-A57F-0BFF75C41680}" type="presParOf" srcId="{C8DDAC70-30B0-4A58-9AD2-7ECDEBA761D4}" destId="{6AA329AD-7ABD-465C-8DE0-609DB08A2F6E}" srcOrd="0" destOrd="0" presId="urn:microsoft.com/office/officeart/2005/8/layout/arrow2"/>
    <dgm:cxn modelId="{50F46281-3853-43CF-A867-98585A76A50F}" type="presParOf" srcId="{C8DDAC70-30B0-4A58-9AD2-7ECDEBA761D4}" destId="{5BA557B8-C186-416A-B44D-DF4A50954CDF}" srcOrd="1" destOrd="0" presId="urn:microsoft.com/office/officeart/2005/8/layout/arrow2"/>
    <dgm:cxn modelId="{A8CFD076-0835-4A16-B1B4-68B1E925C4E8}" type="presParOf" srcId="{C8DDAC70-30B0-4A58-9AD2-7ECDEBA761D4}" destId="{EAD0BB7F-3DE0-42D6-BAEB-DE9341418A02}" srcOrd="2" destOrd="0" presId="urn:microsoft.com/office/officeart/2005/8/layout/arrow2"/>
    <dgm:cxn modelId="{D475F03F-E045-45EC-822D-8C848080547D}" type="presParOf" srcId="{C8DDAC70-30B0-4A58-9AD2-7ECDEBA761D4}" destId="{4BB52000-0A8F-4E04-96F2-41DA954CD039}" srcOrd="3" destOrd="0" presId="urn:microsoft.com/office/officeart/2005/8/layout/arrow2"/>
    <dgm:cxn modelId="{D6BA419D-D607-4B38-99E7-47E18670F5F3}" type="presParOf" srcId="{C8DDAC70-30B0-4A58-9AD2-7ECDEBA761D4}" destId="{D28A91B1-B960-43B6-A21F-D1530CC7FD3F}" srcOrd="4" destOrd="0" presId="urn:microsoft.com/office/officeart/2005/8/layout/arrow2"/>
    <dgm:cxn modelId="{0D83EE57-EE58-4925-880E-33DD3FAC4EE8}" type="presParOf" srcId="{C8DDAC70-30B0-4A58-9AD2-7ECDEBA761D4}" destId="{88F34336-81AB-49B2-8A6D-D0FE536853BE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F65232-4219-47E2-8F6B-BDAE4C2FC462}">
      <dsp:nvSpPr>
        <dsp:cNvPr id="0" name=""/>
        <dsp:cNvSpPr/>
      </dsp:nvSpPr>
      <dsp:spPr>
        <a:xfrm rot="2572664">
          <a:off x="2511285" y="2625891"/>
          <a:ext cx="481133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481133" y="214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334576-A45D-45B2-B842-558AE3EFF57B}">
      <dsp:nvSpPr>
        <dsp:cNvPr id="0" name=""/>
        <dsp:cNvSpPr/>
      </dsp:nvSpPr>
      <dsp:spPr>
        <a:xfrm rot="21560055">
          <a:off x="2575552" y="1849494"/>
          <a:ext cx="334668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334668" y="214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D4B5B4-9C44-4770-8A24-76D482C9C3FF}">
      <dsp:nvSpPr>
        <dsp:cNvPr id="0" name=""/>
        <dsp:cNvSpPr/>
      </dsp:nvSpPr>
      <dsp:spPr>
        <a:xfrm rot="19013210">
          <a:off x="2501797" y="1064059"/>
          <a:ext cx="546423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546423" y="214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F29513-AF9D-45AB-8354-7DBE2A4897C9}">
      <dsp:nvSpPr>
        <dsp:cNvPr id="0" name=""/>
        <dsp:cNvSpPr/>
      </dsp:nvSpPr>
      <dsp:spPr>
        <a:xfrm>
          <a:off x="1525149" y="1445093"/>
          <a:ext cx="801545" cy="8707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85E529-EE9E-4530-AEF7-F73120FD0947}">
      <dsp:nvSpPr>
        <dsp:cNvPr id="0" name=""/>
        <dsp:cNvSpPr/>
      </dsp:nvSpPr>
      <dsp:spPr>
        <a:xfrm>
          <a:off x="2487768" y="67987"/>
          <a:ext cx="1807709" cy="880512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Arial" pitchFamily="34" charset="0"/>
              <a:cs typeface="Arial" pitchFamily="34" charset="0"/>
            </a:rPr>
            <a:t>What</a:t>
          </a:r>
          <a:endParaRPr 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752501" y="196935"/>
        <a:ext cx="1278243" cy="622616"/>
      </dsp:txXfrm>
    </dsp:sp>
    <dsp:sp modelId="{C52F53CC-FF4C-4054-B95C-AC954E15DAD5}">
      <dsp:nvSpPr>
        <dsp:cNvPr id="0" name=""/>
        <dsp:cNvSpPr/>
      </dsp:nvSpPr>
      <dsp:spPr>
        <a:xfrm>
          <a:off x="2909996" y="1404327"/>
          <a:ext cx="1733249" cy="909245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Arial" pitchFamily="34" charset="0"/>
              <a:cs typeface="Arial" pitchFamily="34" charset="0"/>
            </a:rPr>
            <a:t>How</a:t>
          </a:r>
          <a:endParaRPr 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3163824" y="1537483"/>
        <a:ext cx="1225593" cy="642933"/>
      </dsp:txXfrm>
    </dsp:sp>
    <dsp:sp modelId="{3255262E-374D-4CA4-81F6-DEE88105A7AE}">
      <dsp:nvSpPr>
        <dsp:cNvPr id="0" name=""/>
        <dsp:cNvSpPr/>
      </dsp:nvSpPr>
      <dsp:spPr>
        <a:xfrm>
          <a:off x="2581581" y="2711266"/>
          <a:ext cx="1644334" cy="1082799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Arial" pitchFamily="34" charset="0"/>
              <a:cs typeface="Arial" pitchFamily="34" charset="0"/>
            </a:rPr>
            <a:t>Engagement</a:t>
          </a:r>
          <a:endParaRPr lang="en-US" sz="1200" b="1" kern="1200" dirty="0">
            <a:latin typeface="Arial" pitchFamily="34" charset="0"/>
            <a:cs typeface="Arial" pitchFamily="34" charset="0"/>
          </a:endParaRPr>
        </a:p>
      </dsp:txBody>
      <dsp:txXfrm>
        <a:off x="2822388" y="2869838"/>
        <a:ext cx="1162720" cy="765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65297-1AC3-49A3-8CCA-53DBC69FC6A3}">
      <dsp:nvSpPr>
        <dsp:cNvPr id="0" name=""/>
        <dsp:cNvSpPr/>
      </dsp:nvSpPr>
      <dsp:spPr>
        <a:xfrm>
          <a:off x="2738989" y="691329"/>
          <a:ext cx="1857166" cy="561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926"/>
              </a:lnTo>
              <a:lnTo>
                <a:pt x="1857166" y="288926"/>
              </a:lnTo>
              <a:lnTo>
                <a:pt x="1857166" y="5619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AAB00-0E41-4356-BBEA-AE03A8AC3F03}">
      <dsp:nvSpPr>
        <dsp:cNvPr id="0" name=""/>
        <dsp:cNvSpPr/>
      </dsp:nvSpPr>
      <dsp:spPr>
        <a:xfrm>
          <a:off x="2144969" y="1735046"/>
          <a:ext cx="143222" cy="1100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809"/>
              </a:lnTo>
              <a:lnTo>
                <a:pt x="143222" y="110080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FF48E-BB28-45D3-B8F7-DEDD798674F5}">
      <dsp:nvSpPr>
        <dsp:cNvPr id="0" name=""/>
        <dsp:cNvSpPr/>
      </dsp:nvSpPr>
      <dsp:spPr>
        <a:xfrm>
          <a:off x="2144969" y="1735046"/>
          <a:ext cx="150789" cy="443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3035"/>
              </a:lnTo>
              <a:lnTo>
                <a:pt x="150789" y="44303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59BBA-73BE-4DD0-BD13-225590C38CAE}">
      <dsp:nvSpPr>
        <dsp:cNvPr id="0" name=""/>
        <dsp:cNvSpPr/>
      </dsp:nvSpPr>
      <dsp:spPr>
        <a:xfrm>
          <a:off x="2692307" y="691329"/>
          <a:ext cx="91440" cy="561939"/>
        </a:xfrm>
        <a:custGeom>
          <a:avLst/>
          <a:gdLst/>
          <a:ahLst/>
          <a:cxnLst/>
          <a:rect l="0" t="0" r="0" b="0"/>
          <a:pathLst>
            <a:path>
              <a:moveTo>
                <a:pt x="46682" y="0"/>
              </a:moveTo>
              <a:lnTo>
                <a:pt x="46682" y="288926"/>
              </a:lnTo>
              <a:lnTo>
                <a:pt x="45720" y="288926"/>
              </a:lnTo>
              <a:lnTo>
                <a:pt x="45720" y="5619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474848-E810-42B9-9811-9004DB53D2CC}">
      <dsp:nvSpPr>
        <dsp:cNvPr id="0" name=""/>
        <dsp:cNvSpPr/>
      </dsp:nvSpPr>
      <dsp:spPr>
        <a:xfrm>
          <a:off x="885800" y="691329"/>
          <a:ext cx="1853188" cy="563018"/>
        </a:xfrm>
        <a:custGeom>
          <a:avLst/>
          <a:gdLst/>
          <a:ahLst/>
          <a:cxnLst/>
          <a:rect l="0" t="0" r="0" b="0"/>
          <a:pathLst>
            <a:path>
              <a:moveTo>
                <a:pt x="1853188" y="0"/>
              </a:moveTo>
              <a:lnTo>
                <a:pt x="1853188" y="290005"/>
              </a:lnTo>
              <a:lnTo>
                <a:pt x="0" y="290005"/>
              </a:lnTo>
              <a:lnTo>
                <a:pt x="0" y="5630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5AE523-2B44-44C6-8157-DB0484B4FFD2}">
      <dsp:nvSpPr>
        <dsp:cNvPr id="0" name=""/>
        <dsp:cNvSpPr/>
      </dsp:nvSpPr>
      <dsp:spPr>
        <a:xfrm>
          <a:off x="1795520" y="278065"/>
          <a:ext cx="1886937" cy="4132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Arial" pitchFamily="34" charset="0"/>
              <a:cs typeface="Arial" pitchFamily="34" charset="0"/>
            </a:rPr>
            <a:t>Knox Group Inc.</a:t>
          </a:r>
          <a:endParaRPr lang="en-US" sz="1400" b="1" kern="1200" dirty="0">
            <a:latin typeface="Arial" pitchFamily="34" charset="0"/>
            <a:cs typeface="Arial" pitchFamily="34" charset="0"/>
          </a:endParaRPr>
        </a:p>
      </dsp:txBody>
      <dsp:txXfrm>
        <a:off x="1795520" y="278065"/>
        <a:ext cx="1886937" cy="413264"/>
      </dsp:txXfrm>
    </dsp:sp>
    <dsp:sp modelId="{60AA010F-491F-4643-824B-860353737F2F}">
      <dsp:nvSpPr>
        <dsp:cNvPr id="0" name=""/>
        <dsp:cNvSpPr/>
      </dsp:nvSpPr>
      <dsp:spPr>
        <a:xfrm>
          <a:off x="196949" y="1254347"/>
          <a:ext cx="1377703" cy="4574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" pitchFamily="34" charset="0"/>
              <a:cs typeface="Arial" pitchFamily="34" charset="0"/>
            </a:rPr>
            <a:t>Knox Engineering</a:t>
          </a:r>
          <a:endParaRPr lang="en-US" sz="1200" kern="1200" dirty="0">
            <a:latin typeface="Arial" pitchFamily="34" charset="0"/>
            <a:cs typeface="Arial" pitchFamily="34" charset="0"/>
          </a:endParaRPr>
        </a:p>
      </dsp:txBody>
      <dsp:txXfrm>
        <a:off x="196949" y="1254347"/>
        <a:ext cx="1377703" cy="457479"/>
      </dsp:txXfrm>
    </dsp:sp>
    <dsp:sp modelId="{57394678-96E1-4EC2-8365-A3A4732D3606}">
      <dsp:nvSpPr>
        <dsp:cNvPr id="0" name=""/>
        <dsp:cNvSpPr/>
      </dsp:nvSpPr>
      <dsp:spPr>
        <a:xfrm>
          <a:off x="1996705" y="1253268"/>
          <a:ext cx="1482644" cy="48177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" pitchFamily="34" charset="0"/>
              <a:cs typeface="Arial" pitchFamily="34" charset="0"/>
            </a:rPr>
            <a:t>Knox Construction</a:t>
          </a:r>
          <a:endParaRPr lang="en-US" sz="1200" kern="1200" dirty="0">
            <a:latin typeface="Arial" pitchFamily="34" charset="0"/>
            <a:cs typeface="Arial" pitchFamily="34" charset="0"/>
          </a:endParaRPr>
        </a:p>
      </dsp:txBody>
      <dsp:txXfrm>
        <a:off x="1996705" y="1253268"/>
        <a:ext cx="1482644" cy="481777"/>
      </dsp:txXfrm>
    </dsp:sp>
    <dsp:sp modelId="{E6EB47D9-365C-4094-8315-D0E54FCD7F6C}">
      <dsp:nvSpPr>
        <dsp:cNvPr id="0" name=""/>
        <dsp:cNvSpPr/>
      </dsp:nvSpPr>
      <dsp:spPr>
        <a:xfrm>
          <a:off x="2295758" y="1935112"/>
          <a:ext cx="1270057" cy="48593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latin typeface="Arial" pitchFamily="34" charset="0"/>
              <a:cs typeface="Arial" pitchFamily="34" charset="0"/>
            </a:rPr>
            <a:t>Knox Construction U.S. </a:t>
          </a:r>
          <a:endParaRPr lang="en-US" sz="1100" kern="1200" dirty="0">
            <a:latin typeface="Arial" pitchFamily="34" charset="0"/>
            <a:cs typeface="Arial" pitchFamily="34" charset="0"/>
          </a:endParaRPr>
        </a:p>
      </dsp:txBody>
      <dsp:txXfrm>
        <a:off x="2295758" y="1935112"/>
        <a:ext cx="1270057" cy="485937"/>
      </dsp:txXfrm>
    </dsp:sp>
    <dsp:sp modelId="{2559CE76-9F85-45C5-A497-1886FFF1E9E1}">
      <dsp:nvSpPr>
        <dsp:cNvPr id="0" name=""/>
        <dsp:cNvSpPr/>
      </dsp:nvSpPr>
      <dsp:spPr>
        <a:xfrm>
          <a:off x="2288192" y="2591449"/>
          <a:ext cx="1281628" cy="488810"/>
        </a:xfrm>
        <a:prstGeom prst="rect">
          <a:avLst/>
        </a:prstGeom>
        <a:solidFill>
          <a:srgbClr val="C0504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latin typeface="Arial" pitchFamily="34" charset="0"/>
              <a:cs typeface="Arial" pitchFamily="34" charset="0"/>
            </a:rPr>
            <a:t>Knox Construction Australia</a:t>
          </a:r>
          <a:endParaRPr lang="en-US" sz="1100" kern="1200" dirty="0">
            <a:latin typeface="Arial" pitchFamily="34" charset="0"/>
            <a:cs typeface="Arial" pitchFamily="34" charset="0"/>
          </a:endParaRPr>
        </a:p>
      </dsp:txBody>
      <dsp:txXfrm>
        <a:off x="2288192" y="2591449"/>
        <a:ext cx="1281628" cy="488810"/>
      </dsp:txXfrm>
    </dsp:sp>
    <dsp:sp modelId="{4F1329D1-7E70-49BA-AA86-F78833D9F50A}">
      <dsp:nvSpPr>
        <dsp:cNvPr id="0" name=""/>
        <dsp:cNvSpPr/>
      </dsp:nvSpPr>
      <dsp:spPr>
        <a:xfrm>
          <a:off x="3953768" y="1253268"/>
          <a:ext cx="1284774" cy="43688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" pitchFamily="34" charset="0"/>
              <a:cs typeface="Arial" pitchFamily="34" charset="0"/>
            </a:rPr>
            <a:t>Knox Supplies</a:t>
          </a:r>
          <a:endParaRPr lang="en-US" sz="1200" kern="1200" dirty="0">
            <a:latin typeface="Arial" pitchFamily="34" charset="0"/>
            <a:cs typeface="Arial" pitchFamily="34" charset="0"/>
          </a:endParaRPr>
        </a:p>
      </dsp:txBody>
      <dsp:txXfrm>
        <a:off x="3953768" y="1253268"/>
        <a:ext cx="1284774" cy="4368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FD73-2547-43B6-A532-0092AAA7DEFF}">
      <dsp:nvSpPr>
        <dsp:cNvPr id="0" name=""/>
        <dsp:cNvSpPr/>
      </dsp:nvSpPr>
      <dsp:spPr>
        <a:xfrm>
          <a:off x="2452" y="219007"/>
          <a:ext cx="2414587" cy="547200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9525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3rd Party Imports</a:t>
          </a:r>
          <a:endParaRPr lang="en-GB" sz="1900" kern="1200" dirty="0"/>
        </a:p>
      </dsp:txBody>
      <dsp:txXfrm>
        <a:off x="2452" y="219007"/>
        <a:ext cx="2414587" cy="547200"/>
      </dsp:txXfrm>
    </dsp:sp>
    <dsp:sp modelId="{A4413236-5B0D-49B7-9656-3EEFB1CCAB17}">
      <dsp:nvSpPr>
        <dsp:cNvPr id="0" name=""/>
        <dsp:cNvSpPr/>
      </dsp:nvSpPr>
      <dsp:spPr>
        <a:xfrm>
          <a:off x="2476" y="765167"/>
          <a:ext cx="2414587" cy="224266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9525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Training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Drug &amp; Alcohol Tests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Background Checks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Company Registration Information</a:t>
          </a:r>
          <a:endParaRPr lang="en-GB" sz="1900" kern="1200" dirty="0"/>
        </a:p>
      </dsp:txBody>
      <dsp:txXfrm>
        <a:off x="2476" y="765167"/>
        <a:ext cx="2414587" cy="2242664"/>
      </dsp:txXfrm>
    </dsp:sp>
    <dsp:sp modelId="{73447C40-ED09-429E-9AB5-18D9ED3334E3}">
      <dsp:nvSpPr>
        <dsp:cNvPr id="0" name=""/>
        <dsp:cNvSpPr/>
      </dsp:nvSpPr>
      <dsp:spPr>
        <a:xfrm>
          <a:off x="2755106" y="217967"/>
          <a:ext cx="2414587" cy="547200"/>
        </a:xfrm>
        <a:prstGeom prst="rect">
          <a:avLst/>
        </a:prstGeom>
        <a:solidFill>
          <a:schemeClr val="accent3">
            <a:lumMod val="7500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Client Imports</a:t>
          </a:r>
          <a:endParaRPr lang="en-GB" sz="1900" kern="1200" dirty="0"/>
        </a:p>
      </dsp:txBody>
      <dsp:txXfrm>
        <a:off x="2755106" y="217967"/>
        <a:ext cx="2414587" cy="547200"/>
      </dsp:txXfrm>
    </dsp:sp>
    <dsp:sp modelId="{0148F4C9-BB15-43B2-B175-33EDFBD704C4}">
      <dsp:nvSpPr>
        <dsp:cNvPr id="0" name=""/>
        <dsp:cNvSpPr/>
      </dsp:nvSpPr>
      <dsp:spPr>
        <a:xfrm>
          <a:off x="2755106" y="765167"/>
          <a:ext cx="2414587" cy="2242664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9525" cap="flat" cmpd="sng" algn="ctr">
          <a:solidFill>
            <a:schemeClr val="accent4">
              <a:tint val="40000"/>
              <a:alpha val="90000"/>
              <a:hueOff val="-1972855"/>
              <a:satOff val="11079"/>
              <a:lumOff val="70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Audit Data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Contract Details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Post Job Evaluations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Competency Assessments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900" kern="1200" dirty="0"/>
        </a:p>
      </dsp:txBody>
      <dsp:txXfrm>
        <a:off x="2755106" y="765167"/>
        <a:ext cx="2414587" cy="2242664"/>
      </dsp:txXfrm>
    </dsp:sp>
    <dsp:sp modelId="{957D1BCD-F88B-4D26-95A0-A74635B511B2}">
      <dsp:nvSpPr>
        <dsp:cNvPr id="0" name=""/>
        <dsp:cNvSpPr/>
      </dsp:nvSpPr>
      <dsp:spPr>
        <a:xfrm>
          <a:off x="5507735" y="217967"/>
          <a:ext cx="2414587" cy="547200"/>
        </a:xfrm>
        <a:prstGeom prst="rect">
          <a:avLst/>
        </a:prstGeom>
        <a:solidFill>
          <a:srgbClr val="679E2A"/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Client Exports</a:t>
          </a:r>
          <a:endParaRPr lang="en-GB" sz="1900" kern="1200" dirty="0"/>
        </a:p>
      </dsp:txBody>
      <dsp:txXfrm>
        <a:off x="5507735" y="217967"/>
        <a:ext cx="2414587" cy="547200"/>
      </dsp:txXfrm>
    </dsp:sp>
    <dsp:sp modelId="{D967C60E-1328-4155-A96C-D8D53E8963DB}">
      <dsp:nvSpPr>
        <dsp:cNvPr id="0" name=""/>
        <dsp:cNvSpPr/>
      </dsp:nvSpPr>
      <dsp:spPr>
        <a:xfrm>
          <a:off x="5507735" y="765167"/>
          <a:ext cx="2414587" cy="2242664"/>
        </a:xfrm>
        <a:prstGeom prst="rect">
          <a:avLst/>
        </a:prstGeom>
        <a:solidFill>
          <a:srgbClr val="92D050"/>
        </a:solidFill>
        <a:ln w="9525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Contractor Grades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Insurance Statuses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Employee Training Details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Questionnaire Responses</a:t>
          </a:r>
          <a:endParaRPr lang="en-GB" sz="1900" kern="1200" dirty="0"/>
        </a:p>
      </dsp:txBody>
      <dsp:txXfrm>
        <a:off x="5507735" y="765167"/>
        <a:ext cx="2414587" cy="22426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F69EE-6DAB-4C79-A264-C1C995A06928}">
      <dsp:nvSpPr>
        <dsp:cNvPr id="0" name=""/>
        <dsp:cNvSpPr/>
      </dsp:nvSpPr>
      <dsp:spPr>
        <a:xfrm>
          <a:off x="1730760" y="380713"/>
          <a:ext cx="1123179" cy="1026751"/>
        </a:xfrm>
        <a:prstGeom prst="hexag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Contractor Management System</a:t>
          </a:r>
          <a:endParaRPr lang="en-GB" sz="1000" kern="1200" dirty="0"/>
        </a:p>
      </dsp:txBody>
      <dsp:txXfrm>
        <a:off x="1909921" y="544492"/>
        <a:ext cx="764857" cy="699193"/>
      </dsp:txXfrm>
    </dsp:sp>
    <dsp:sp modelId="{B313FE42-3960-42E8-904C-A107E0F08F6B}">
      <dsp:nvSpPr>
        <dsp:cNvPr id="0" name=""/>
        <dsp:cNvSpPr/>
      </dsp:nvSpPr>
      <dsp:spPr>
        <a:xfrm rot="12000980">
          <a:off x="571525" y="299171"/>
          <a:ext cx="1170477" cy="362463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90717-2AB6-4BC5-9154-46E95642F97F}">
      <dsp:nvSpPr>
        <dsp:cNvPr id="0" name=""/>
        <dsp:cNvSpPr/>
      </dsp:nvSpPr>
      <dsp:spPr>
        <a:xfrm>
          <a:off x="121556" y="0"/>
          <a:ext cx="970641" cy="560165"/>
        </a:xfrm>
        <a:prstGeom prst="can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bg1"/>
              </a:solidFill>
            </a:rPr>
            <a:t>3</a:t>
          </a:r>
          <a:r>
            <a:rPr lang="en-US" sz="1100" kern="1200" baseline="30000" dirty="0" smtClean="0">
              <a:solidFill>
                <a:schemeClr val="bg1"/>
              </a:solidFill>
            </a:rPr>
            <a:t>rd</a:t>
          </a:r>
          <a:r>
            <a:rPr lang="en-US" sz="1100" kern="1200" dirty="0" smtClean="0">
              <a:solidFill>
                <a:schemeClr val="bg1"/>
              </a:solidFill>
            </a:rPr>
            <a:t> Party Database</a:t>
          </a:r>
          <a:endParaRPr lang="en-GB" sz="1100" kern="1200" dirty="0">
            <a:solidFill>
              <a:schemeClr val="bg1"/>
            </a:solidFill>
          </a:endParaRPr>
        </a:p>
      </dsp:txBody>
      <dsp:txXfrm>
        <a:off x="121556" y="140041"/>
        <a:ext cx="970641" cy="350103"/>
      </dsp:txXfrm>
    </dsp:sp>
    <dsp:sp modelId="{5E90B9F0-3711-4BEE-B336-3A40AD2ED4C8}">
      <dsp:nvSpPr>
        <dsp:cNvPr id="0" name=""/>
        <dsp:cNvSpPr/>
      </dsp:nvSpPr>
      <dsp:spPr>
        <a:xfrm rot="9849305">
          <a:off x="608345" y="1033753"/>
          <a:ext cx="1106730" cy="36246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70B0A5-86E1-4966-BA81-DD15CFC38CBC}">
      <dsp:nvSpPr>
        <dsp:cNvPr id="0" name=""/>
        <dsp:cNvSpPr/>
      </dsp:nvSpPr>
      <dsp:spPr>
        <a:xfrm>
          <a:off x="152393" y="1096448"/>
          <a:ext cx="953955" cy="539249"/>
        </a:xfrm>
        <a:prstGeom prst="can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bg1"/>
              </a:solidFill>
            </a:rPr>
            <a:t>Client Database</a:t>
          </a:r>
          <a:endParaRPr lang="en-GB" sz="1100" kern="1200" dirty="0">
            <a:solidFill>
              <a:schemeClr val="bg1"/>
            </a:solidFill>
          </a:endParaRPr>
        </a:p>
      </dsp:txBody>
      <dsp:txXfrm>
        <a:off x="152393" y="1231260"/>
        <a:ext cx="953955" cy="3370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BB7CE-CCFC-46EE-83B9-59E3BA191760}">
      <dsp:nvSpPr>
        <dsp:cNvPr id="0" name=""/>
        <dsp:cNvSpPr/>
      </dsp:nvSpPr>
      <dsp:spPr>
        <a:xfrm>
          <a:off x="0" y="116136"/>
          <a:ext cx="762000" cy="469059"/>
        </a:xfrm>
        <a:prstGeom prst="rightArrow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D6139-936D-4E53-B84D-AA499AE4A724}">
      <dsp:nvSpPr>
        <dsp:cNvPr id="0" name=""/>
        <dsp:cNvSpPr/>
      </dsp:nvSpPr>
      <dsp:spPr>
        <a:xfrm>
          <a:off x="61466" y="178793"/>
          <a:ext cx="624333" cy="28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1280" rIns="0" bIns="812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</a:t>
          </a:r>
          <a:endParaRPr lang="en-GB" sz="800" kern="1200" dirty="0"/>
        </a:p>
      </dsp:txBody>
      <dsp:txXfrm>
        <a:off x="61466" y="178793"/>
        <a:ext cx="624333" cy="288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25769-54CF-472B-8FEC-6BE1D958C945}">
      <dsp:nvSpPr>
        <dsp:cNvPr id="0" name=""/>
        <dsp:cNvSpPr/>
      </dsp:nvSpPr>
      <dsp:spPr>
        <a:xfrm>
          <a:off x="0" y="3028400"/>
          <a:ext cx="2971800" cy="1783079"/>
        </a:xfrm>
        <a:prstGeom prst="swooshArrow">
          <a:avLst>
            <a:gd name="adj1" fmla="val 25000"/>
            <a:gd name="adj2" fmla="val 25000"/>
          </a:avLst>
        </a:prstGeom>
        <a:solidFill>
          <a:srgbClr val="FF6D42"/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orthographicFront">
            <a:rot lat="10168" lon="21522445" rev="6296496"/>
          </a:camera>
          <a:lightRig rig="threePt" dir="t"/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A329AD-7ABD-465C-8DE0-609DB08A2F6E}">
      <dsp:nvSpPr>
        <dsp:cNvPr id="0" name=""/>
        <dsp:cNvSpPr/>
      </dsp:nvSpPr>
      <dsp:spPr>
        <a:xfrm>
          <a:off x="276519" y="4380434"/>
          <a:ext cx="77266" cy="77266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A557B8-C186-416A-B44D-DF4A50954CDF}">
      <dsp:nvSpPr>
        <dsp:cNvPr id="0" name=""/>
        <dsp:cNvSpPr/>
      </dsp:nvSpPr>
      <dsp:spPr>
        <a:xfrm>
          <a:off x="416052" y="4335732"/>
          <a:ext cx="692429" cy="536781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10168" lon="21522445" rev="6296496"/>
          </a:camera>
          <a:lightRig rig="threeP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942" tIns="0" rIns="0" bIns="0" numCol="1" spcCol="1270" anchor="t" anchorCtr="0">
          <a:noAutofit/>
          <a:flatTx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675C5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000" kern="1200" dirty="0">
            <a:solidFill>
              <a:srgbClr val="675C5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6052" y="4335732"/>
        <a:ext cx="692429" cy="536781"/>
      </dsp:txXfrm>
    </dsp:sp>
    <dsp:sp modelId="{EAD0BB7F-3DE0-42D6-BAEB-DE9341418A02}">
      <dsp:nvSpPr>
        <dsp:cNvPr id="0" name=""/>
        <dsp:cNvSpPr/>
      </dsp:nvSpPr>
      <dsp:spPr>
        <a:xfrm>
          <a:off x="1059446" y="3792264"/>
          <a:ext cx="139674" cy="139674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52000-0A8F-4E04-96F2-41DA954CD039}">
      <dsp:nvSpPr>
        <dsp:cNvPr id="0" name=""/>
        <dsp:cNvSpPr/>
      </dsp:nvSpPr>
      <dsp:spPr>
        <a:xfrm>
          <a:off x="1129284" y="3862101"/>
          <a:ext cx="713232" cy="1010411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10168" lon="21522445" rev="6296496"/>
          </a:camera>
          <a:lightRig rig="threeP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011" tIns="0" rIns="0" bIns="0" numCol="1" spcCol="1270" anchor="t" anchorCtr="0">
          <a:noAutofit/>
          <a:flatTx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1129284" y="3862101"/>
        <a:ext cx="713232" cy="1010411"/>
      </dsp:txXfrm>
    </dsp:sp>
    <dsp:sp modelId="{D28A91B1-B960-43B6-A21F-D1530CC7FD3F}">
      <dsp:nvSpPr>
        <dsp:cNvPr id="0" name=""/>
        <dsp:cNvSpPr/>
      </dsp:nvSpPr>
      <dsp:spPr>
        <a:xfrm>
          <a:off x="1879663" y="3485054"/>
          <a:ext cx="193167" cy="193167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F34336-81AB-49B2-8A6D-D0FE536853BE}">
      <dsp:nvSpPr>
        <dsp:cNvPr id="0" name=""/>
        <dsp:cNvSpPr/>
      </dsp:nvSpPr>
      <dsp:spPr>
        <a:xfrm>
          <a:off x="1976247" y="3581638"/>
          <a:ext cx="713232" cy="1290875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10168" lon="21522445" rev="6296496"/>
          </a:camera>
          <a:lightRig rig="threeP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355" tIns="0" rIns="0" bIns="0" numCol="1" spcCol="1270" anchor="t" anchorCtr="0">
          <a:noAutofit/>
          <a:flatTx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675C5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1600" kern="1200" dirty="0">
            <a:solidFill>
              <a:srgbClr val="675C5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76247" y="3581638"/>
        <a:ext cx="713232" cy="1290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0.09722</cdr:x>
      <cdr:y>0.02316</cdr:y>
    </cdr:from>
    <cdr:to>
      <cdr:x>0.54722</cdr:x>
      <cdr:y>0.13433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88963" y="126986"/>
          <a:ext cx="4114861" cy="6095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n-US" sz="1400" b="1" dirty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Contractor Insurance Compliance Trend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n-US" sz="800" dirty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*Based on </a:t>
          </a:r>
          <a:r>
            <a:rPr lang="en-US" sz="8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43 Clients</a:t>
          </a:r>
          <a:r>
            <a:rPr lang="en-US" sz="800" dirty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' data, as of </a:t>
          </a:r>
          <a:r>
            <a:rPr lang="en-US" sz="8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May 2013</a:t>
          </a:r>
          <a:endParaRPr lang="en-US" sz="800" dirty="0">
            <a:solidFill>
              <a:srgbClr val="675C53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algn="ctr" rtl="0">
            <a:defRPr sz="1800" b="1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n-US" sz="800" dirty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Compliance based on contractors first 24 months utilizing I-RAVS</a:t>
          </a:r>
        </a:p>
        <a:p xmlns:a="http://schemas.openxmlformats.org/drawingml/2006/main">
          <a:r>
            <a:rPr lang="en-US" sz="9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rPr>
            <a:t>  </a:t>
          </a:r>
          <a:endParaRPr lang="en-US" sz="900" dirty="0">
            <a:solidFill>
              <a:srgbClr val="675C53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0.24582</cdr:x>
      <cdr:y>0.54898</cdr:y>
    </cdr:from>
    <cdr:to>
      <cdr:x>0.68438</cdr:x>
      <cdr:y>0.60414</cdr:y>
    </cdr:to>
    <cdr:cxnSp macro="">
      <cdr:nvCxnSpPr>
        <cdr:cNvPr id="3" name="Straight Arrow Connector 2"/>
        <cdr:cNvCxnSpPr/>
      </cdr:nvCxnSpPr>
      <cdr:spPr bwMode="auto">
        <a:xfrm xmlns:a="http://schemas.openxmlformats.org/drawingml/2006/main">
          <a:off x="2025360" y="3338760"/>
          <a:ext cx="3613351" cy="335467"/>
        </a:xfrm>
        <a:prstGeom xmlns:a="http://schemas.openxmlformats.org/drawingml/2006/main" prst="straightConnector1">
          <a:avLst/>
        </a:prstGeom>
        <a:solidFill xmlns:a="http://schemas.openxmlformats.org/drawingml/2006/main">
          <a:srgbClr xmlns:mc="http://schemas.openxmlformats.org/markup-compatibility/2006" xmlns:a14="http://schemas.microsoft.com/office/drawing/2010/main" val="FFFFFF" mc:Ignorable="a14" a14:legacySpreadsheetColorIndex="9"/>
        </a:solidFill>
        <a:ln xmlns:a="http://schemas.openxmlformats.org/drawingml/2006/main" w="15875" cap="flat" cmpd="sng" algn="ctr">
          <a:solidFill>
            <a:srgbClr val="675C53"/>
          </a:solidFill>
          <a:prstDash val="sysDot"/>
          <a:round/>
          <a:headEnd type="none" w="med" len="med"/>
          <a:tailEnd type="arrow"/>
        </a:ln>
        <a:effectLst xmlns:a="http://schemas.openxmlformats.org/drawingml/2006/main"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  <a:extLst xmlns:a="http://schemas.openxmlformats.org/drawingml/2006/main"/>
      </cdr:spPr>
    </cdr:cxnSp>
  </cdr:relSizeAnchor>
  <cdr:relSizeAnchor xmlns:cdr="http://schemas.openxmlformats.org/drawingml/2006/chartDrawing">
    <cdr:from>
      <cdr:x>0.18028</cdr:x>
      <cdr:y>0.30484</cdr:y>
    </cdr:from>
    <cdr:to>
      <cdr:x>0.619</cdr:x>
      <cdr:y>0.40443</cdr:y>
    </cdr:to>
    <cdr:cxnSp macro="">
      <cdr:nvCxnSpPr>
        <cdr:cNvPr id="6" name="Straight Arrow Connector 5"/>
        <cdr:cNvCxnSpPr/>
      </cdr:nvCxnSpPr>
      <cdr:spPr bwMode="auto">
        <a:xfrm xmlns:a="http://schemas.openxmlformats.org/drawingml/2006/main">
          <a:off x="1485367" y="1853971"/>
          <a:ext cx="3614670" cy="605678"/>
        </a:xfrm>
        <a:prstGeom xmlns:a="http://schemas.openxmlformats.org/drawingml/2006/main" prst="straightConnector1">
          <a:avLst/>
        </a:prstGeom>
        <a:solidFill xmlns:a="http://schemas.openxmlformats.org/drawingml/2006/main">
          <a:srgbClr xmlns:mc="http://schemas.openxmlformats.org/markup-compatibility/2006" xmlns:a14="http://schemas.microsoft.com/office/drawing/2010/main" val="FFFFFF" mc:Ignorable="a14" a14:legacySpreadsheetColorIndex="9"/>
        </a:solidFill>
        <a:ln xmlns:a="http://schemas.openxmlformats.org/drawingml/2006/main" w="15875" cap="flat" cmpd="sng" algn="ctr">
          <a:solidFill>
            <a:srgbClr val="675C53"/>
          </a:solidFill>
          <a:prstDash val="sysDot"/>
          <a:round/>
          <a:headEnd type="none" w="med" len="med"/>
          <a:tailEnd type="arrow"/>
        </a:ln>
        <a:effectLst xmlns:a="http://schemas.openxmlformats.org/drawingml/2006/main"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  <a:extLst xmlns:a="http://schemas.openxmlformats.org/drawingml/2006/main"/>
      </cdr:spPr>
    </cdr:cxnSp>
  </cdr:relSizeAnchor>
  <cdr:relSizeAnchor xmlns:cdr="http://schemas.openxmlformats.org/drawingml/2006/chartDrawing">
    <cdr:from>
      <cdr:x>0.7531</cdr:x>
      <cdr:y>0.12783</cdr:y>
    </cdr:from>
    <cdr:to>
      <cdr:x>0.7546</cdr:x>
      <cdr:y>0.84466</cdr:y>
    </cdr:to>
    <cdr:cxnSp macro="">
      <cdr:nvCxnSpPr>
        <cdr:cNvPr id="7" name="Straight Connector 6"/>
        <cdr:cNvCxnSpPr/>
      </cdr:nvCxnSpPr>
      <cdr:spPr>
        <a:xfrm xmlns:a="http://schemas.openxmlformats.org/drawingml/2006/main" flipH="1" flipV="1">
          <a:off x="6362701" y="752469"/>
          <a:ext cx="12699" cy="421957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675C53"/>
          </a:solidFill>
          <a:prstDash val="sysDot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7637" y="0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43FAD-248F-4B9E-BB4F-713A31E63C0F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947941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7637" y="6947941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510E9A-4DF7-4151-8EDB-21BAD34A53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62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7637" y="0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71EB20F-ACAF-4F4A-9B65-50080BCA8510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71800" y="547688"/>
            <a:ext cx="3657600" cy="2743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76" tIns="47687" rIns="95376" bIns="47687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990" y="3475220"/>
            <a:ext cx="7679221" cy="3291591"/>
          </a:xfrm>
          <a:prstGeom prst="rect">
            <a:avLst/>
          </a:prstGeom>
        </p:spPr>
        <p:txBody>
          <a:bodyPr vert="horz" lIns="95376" tIns="47687" rIns="95376" bIns="476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947941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7637" y="6947941"/>
            <a:ext cx="4161390" cy="366010"/>
          </a:xfrm>
          <a:prstGeom prst="rect">
            <a:avLst/>
          </a:prstGeom>
        </p:spPr>
        <p:txBody>
          <a:bodyPr vert="horz" lIns="95376" tIns="47687" rIns="95376" bIns="476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0DF8AF8-D0A5-4EC6-A82A-345868A194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685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330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70662" indent="-296408" eaLnBrk="0" hangingPunct="0"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85634" indent="-237127" eaLnBrk="0" hangingPunct="0"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59887" indent="-237127" eaLnBrk="0" hangingPunct="0"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134141" indent="-237127" eaLnBrk="0" hangingPunct="0"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608395" indent="-237127" defTabSz="47425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3082648" indent="-237127" defTabSz="47425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556902" indent="-237127" defTabSz="47425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4031155" indent="-237127" defTabSz="47425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/>
            <a:fld id="{EB9370BA-FD6B-4792-9D7B-DBDA6BEF40B7}" type="slidenum">
              <a:rPr lang="en-US" sz="1200">
                <a:solidFill>
                  <a:srgbClr val="000000"/>
                </a:solidFill>
              </a:rPr>
              <a:pPr eaLnBrk="1" hangingPunct="1"/>
              <a:t>11</a:t>
            </a:fld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782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Calibri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E5948B-6E06-4FDF-955A-154AEF2314FB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08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905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63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6813" y="692150"/>
            <a:ext cx="4616450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1D641A-8824-4BC3-AAA9-FCF074C6258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925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687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0408FC-8F6A-45C3-B453-C211C04BA106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4735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557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9180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250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Calibri" panose="020F0502020204030204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142340" name="Date Placeholder 3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endParaRPr lang="en-US" alt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098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97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5408-7175-4F24-8CC4-591A52D7EB8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664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Removed “pre” from “prequalification”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97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6813" y="692150"/>
            <a:ext cx="4616450" cy="3463925"/>
          </a:xfrm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Calibri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98308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endParaRPr lang="en-US" smtClean="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542949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8FE4E9-6ECC-441B-BDB6-4E5B4C9D92F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990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5267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075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90116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5466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2937" indent="-228587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112" indent="-228587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287" indent="-228587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EACE1FF5-BB7B-4BFF-94D2-447D67F7CC14}" type="slidenum">
              <a:rPr lang="en-US">
                <a:solidFill>
                  <a:srgbClr val="000000"/>
                </a:solidFill>
                <a:latin typeface="Calibri" pitchFamily="34" charset="0"/>
                <a:ea typeface="ヒラギノ角ゴ Pro W3"/>
                <a:cs typeface="ヒラギノ角ゴ Pro W3"/>
              </a:rPr>
              <a:pPr eaLnBrk="1" hangingPunct="1"/>
              <a:t>29</a:t>
            </a:fld>
            <a:endParaRPr lang="en-US">
              <a:solidFill>
                <a:srgbClr val="000000"/>
              </a:solidFill>
              <a:latin typeface="Calibri" pitchFamily="34" charset="0"/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6375390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 pitchFamily="56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24A67-E287-4DD9-814F-268A98621ADE}" type="slidenum">
              <a:rPr lang="en-US" smtClean="0">
                <a:latin typeface="Arial" pitchFamily="34" charset="0"/>
                <a:ea typeface="ヒラギノ角ゴ Pro W3" pitchFamily="56" charset="-128"/>
              </a:rPr>
              <a:pPr/>
              <a:t>30</a:t>
            </a:fld>
            <a:endParaRPr lang="en-US" dirty="0" smtClean="0">
              <a:latin typeface="Arial" pitchFamily="34" charset="0"/>
              <a:ea typeface="ヒラギノ角ゴ Pro W3" pitchFamily="5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4530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 pitchFamily="56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24A67-E287-4DD9-814F-268A98621ADE}" type="slidenum">
              <a:rPr lang="en-US" smtClean="0">
                <a:latin typeface="Arial" pitchFamily="34" charset="0"/>
                <a:ea typeface="ヒラギノ角ゴ Pro W3" pitchFamily="56" charset="-128"/>
              </a:rPr>
              <a:pPr/>
              <a:t>3</a:t>
            </a:fld>
            <a:endParaRPr lang="en-US" dirty="0" smtClean="0">
              <a:latin typeface="Arial" pitchFamily="34" charset="0"/>
              <a:ea typeface="ヒラギノ角ゴ Pro W3" pitchFamily="5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32078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 pitchFamily="56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24A67-E287-4DD9-814F-268A98621ADE}" type="slidenum">
              <a:rPr lang="en-US" smtClean="0">
                <a:latin typeface="Arial" pitchFamily="34" charset="0"/>
                <a:ea typeface="ヒラギノ角ゴ Pro W3" pitchFamily="56" charset="-128"/>
              </a:rPr>
              <a:pPr/>
              <a:t>31</a:t>
            </a:fld>
            <a:endParaRPr lang="en-US" dirty="0" smtClean="0">
              <a:latin typeface="Arial" pitchFamily="34" charset="0"/>
              <a:ea typeface="ヒラギノ角ゴ Pro W3" pitchFamily="5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44890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 pitchFamily="56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24A67-E287-4DD9-814F-268A98621ADE}" type="slidenum">
              <a:rPr lang="en-US" smtClean="0">
                <a:solidFill>
                  <a:prstClr val="black"/>
                </a:solidFill>
                <a:latin typeface="Arial" pitchFamily="34" charset="0"/>
                <a:ea typeface="ヒラギノ角ゴ Pro W3" pitchFamily="56" charset="-128"/>
              </a:rPr>
              <a:pPr/>
              <a:t>32</a:t>
            </a:fld>
            <a:endParaRPr lang="en-US" dirty="0" smtClean="0">
              <a:solidFill>
                <a:prstClr val="black"/>
              </a:solidFill>
              <a:latin typeface="Arial" pitchFamily="34" charset="0"/>
              <a:ea typeface="ヒラギノ角ゴ Pro W3" pitchFamily="5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4976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66035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3137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688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302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CBB633-13EC-4F28-A688-559314A484A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341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06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F8AF8-D0A5-4EC6-A82A-345868A1949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006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Calibri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182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/>
            <a:fld id="{ABC244B6-5B25-40D9-B05F-49DFD43BD035}" type="slidenum">
              <a:rPr lang="en-US" smtClean="0">
                <a:solidFill>
                  <a:srgbClr val="000000"/>
                </a:solidFill>
              </a:rPr>
              <a:pPr eaLnBrk="1" hangingPunct="1"/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63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6813" y="692150"/>
            <a:ext cx="4616450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15F6E3-3C04-4BBD-A832-6D7CFCBC228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82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E957C-1AA9-4A78-9552-5A3602C93A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E000-0840-4912-83E9-2B45C76DA1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D96CD-7B06-4FF7-8B77-AF3AE13D51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275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DA12B-A7A8-4DA7-9C00-12583C80B0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2816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03DF0-3106-4A5B-8FDF-A7A4B5D04A2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0429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2CA14-850C-468D-A5A2-FAEF028D92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245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4DF1-29D4-487B-B45C-AA15EA1756D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679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2C8B6-61F2-41DA-9921-397BDEC71DC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368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6B6AD-816B-4C38-8F1D-C605663C327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85410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65D6-8E0A-4680-A2BE-E6565D8BDFA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65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18C60-E4F9-46E8-B369-C3263953B41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84377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2AE7-C7F6-402B-8AEE-D7A9CCCFFD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89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385AC-F19D-4488-8357-D0574A5992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E71A5-39A1-4D2C-B9AC-EFC1D4D9D7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1145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26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1"/>
            <a:ext cx="7467600" cy="4419600"/>
          </a:xfrm>
          <a:prstGeom prst="rect">
            <a:avLst/>
          </a:prstGeom>
        </p:spPr>
        <p:txBody>
          <a:bodyPr lIns="91435" tIns="45718" rIns="91435" bIns="45718"/>
          <a:lstStyle>
            <a:lvl1pPr marL="457177" indent="-457177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  <a:lvl2pPr marL="742912" marR="0" indent="-285736" algn="l" defTabSz="4571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631304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496059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702FC67-1CE3-4BB1-AA30-6DEC0ACF8F54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E8C646C-F7D3-49A0-96C2-1FB903BDF3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13011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4B64149-0EBC-4F39-925B-BF64F9A886D2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567EA75-E81D-4E84-8DCD-08038C5D5E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57215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1067D4-54F0-4259-B1CB-001F42C5327C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9C5D84-05CE-49A8-B551-6A2E18BB4F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753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F759B5-F025-4A66-8A8B-47B8060A9616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7182F09-2B82-414E-A919-5DA06BD1A9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3067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C9241E1-41AD-4DC0-9EAE-A719FFB40414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A6075E8-4BAF-43E6-888E-8B7EAF2BB2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989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271C683-6E8F-484A-88B5-149C2DA67643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104D2D7-70FB-424F-9289-F67956D15B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41920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2E05F2C-605F-490D-9DB0-3D395D0FD596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AC2EA47-1701-411C-A337-203D548414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36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1"/>
            <a:ext cx="5715000" cy="8382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3400" b="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200"/>
            <a:ext cx="5029200" cy="381001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8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6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52CE713-2134-4376-821F-BC3D09CC6810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8CA04E-3AA7-4130-85CD-A9486E2077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53074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89A885-C702-4ED1-88E2-009EFC8ADE58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07AF4FE-622B-443C-9FD0-76F8BB2B76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546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2027730-9E8F-4AD7-9E5C-EDF3815CCE42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C6E7310-4B5C-403E-BF8E-6127286766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63727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FB3FD03-1C90-4433-9F01-7184DF7746D3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0D9518C-247E-442F-969E-DE101DC09D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5603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758290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0127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7239000" y="6096000"/>
            <a:ext cx="914400" cy="5334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UIP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77280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06830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297589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468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lIns="91435" tIns="45718" rIns="91435" bIns="45718" anchor="ctr"/>
          <a:lstStyle/>
          <a:p>
            <a:pPr algn="ctr"/>
            <a:endParaRPr lang="en-US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26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1"/>
            <a:ext cx="7467600" cy="4419600"/>
          </a:xfrm>
          <a:prstGeom prst="rect">
            <a:avLst/>
          </a:prstGeom>
        </p:spPr>
        <p:txBody>
          <a:bodyPr lIns="91435" tIns="45718" rIns="91435" bIns="45718"/>
          <a:lstStyle>
            <a:lvl1pPr marL="457177" indent="-457177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  <a:lvl2pPr marL="742912" marR="0" indent="-285736" algn="l" defTabSz="4571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357219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101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75438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16289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762000" y="1295400"/>
            <a:ext cx="7543800" cy="44958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149211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3886201"/>
            <a:ext cx="7543800" cy="1905000"/>
          </a:xfrm>
          <a:prstGeom prst="rect">
            <a:avLst/>
          </a:prstGeom>
        </p:spPr>
        <p:txBody>
          <a:bodyPr vert="horz" wrap="square"/>
          <a:lstStyle>
            <a:lvl1pPr marL="6858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62000" y="1066800"/>
            <a:ext cx="7543800" cy="3810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sz="1800" b="1" u="none">
                <a:solidFill>
                  <a:srgbClr val="FF6D42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1447800"/>
            <a:ext cx="7543800" cy="21336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5486400" algn="l"/>
              </a:tabLst>
              <a:defRPr sz="1400" b="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  <a:lvl3pPr marL="342900" indent="-342900">
              <a:defRPr sz="1800">
                <a:solidFill>
                  <a:srgbClr val="675C53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				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83398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57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768815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10668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66800" y="4228322"/>
            <a:ext cx="7010400" cy="18676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47244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0490085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4228322"/>
            <a:ext cx="7620000" cy="16390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6"/>
          </p:nvPr>
        </p:nvSpPr>
        <p:spPr>
          <a:xfrm>
            <a:off x="762000" y="1295400"/>
            <a:ext cx="7620000" cy="27432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5735833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3048000"/>
            <a:ext cx="7620000" cy="2762639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1352161"/>
            <a:ext cx="7620000" cy="1467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6288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6917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65746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169275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60764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198158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73175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8202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80992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17754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25242-4C52-453D-AD8F-B96FC0E1C2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2699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E713-64A4-4560-AF0F-241E87089C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3171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FE6F2-75B0-45B9-9A2A-0093AA8C86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434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15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/>
          <a:lstStyle>
            <a:lvl1pPr marL="88106" indent="-88106">
              <a:buFont typeface="Arial"/>
              <a:buChar char="•"/>
              <a:defRPr sz="1050">
                <a:solidFill>
                  <a:srgbClr val="675C53"/>
                </a:solidFill>
              </a:defRPr>
            </a:lvl1pPr>
            <a:lvl2pPr>
              <a:defRPr sz="15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195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anchor="ctr"/>
          <a:lstStyle>
            <a:lvl1pPr>
              <a:buFont typeface="Lucida Grande"/>
              <a:buNone/>
              <a:defRPr sz="900" baseline="0">
                <a:solidFill>
                  <a:srgbClr val="675C53"/>
                </a:solidFill>
              </a:defRPr>
            </a:lvl1pPr>
            <a:lvl2pPr>
              <a:defRPr sz="15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050" baseline="0">
                <a:solidFill>
                  <a:srgbClr val="675C53"/>
                </a:solidFill>
              </a:defRPr>
            </a:lvl1pPr>
            <a:lvl2pPr>
              <a:defRPr sz="15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anchor="ctr"/>
          <a:lstStyle>
            <a:lvl1pPr marL="257175" marR="0" indent="-257175" algn="ctr" defTabSz="3429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050" b="1" baseline="0">
                <a:solidFill>
                  <a:srgbClr val="675C53"/>
                </a:solidFill>
              </a:defRPr>
            </a:lvl1pPr>
            <a:lvl2pPr>
              <a:defRPr sz="15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455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36945-C77A-4040-8890-5FA2211D38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05261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4054A-0693-42C3-9062-59922B9562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03973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0B02B-EF68-48CE-9316-18AF5EDD4A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15549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BB1D-BD8B-43B0-869D-A2909A1956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0889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1DB28-8AD4-4AC1-804E-3BA6DF961A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30972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C17A6-D300-49BA-9429-561F3444F7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94132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4F273-3961-4E0A-9AAA-4E7708F504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84791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5CF4A-3B7A-4EC7-99C8-1E26F0690E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6097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1"/>
            <a:ext cx="5715000" cy="8382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3400" b="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200"/>
            <a:ext cx="5029200" cy="381001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8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6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55008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26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1"/>
            <a:ext cx="7467600" cy="4419600"/>
          </a:xfrm>
          <a:prstGeom prst="rect">
            <a:avLst/>
          </a:prstGeom>
        </p:spPr>
        <p:txBody>
          <a:bodyPr lIns="91435" tIns="45718" rIns="91435" bIns="45718"/>
          <a:lstStyle>
            <a:lvl1pPr marL="457177" indent="-457177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  <a:lvl2pPr marL="742912" marR="0" indent="-285736" algn="l" defTabSz="4571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33567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2" indent="-117472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891" marR="0" indent="-342891" algn="ctr" defTabSz="457189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20" descr="ravs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29602" y="6248404"/>
            <a:ext cx="512493" cy="512493"/>
          </a:xfrm>
          <a:prstGeom prst="rect">
            <a:avLst/>
          </a:prstGeom>
          <a:noFill/>
          <a:effectLst>
            <a:outerShdw dist="17961" dir="2700000" algn="ctr" rotWithShape="0">
              <a:schemeClr val="folHlink"/>
            </a:outerShdw>
          </a:effectLst>
        </p:spPr>
      </p:pic>
    </p:spTree>
    <p:extLst>
      <p:ext uri="{BB962C8B-B14F-4D97-AF65-F5344CB8AC3E}">
        <p14:creationId xmlns:p14="http://schemas.microsoft.com/office/powerpoint/2010/main" val="267735526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36282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347341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2031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5108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14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333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17B8-35E6-4CB4-A9C5-D3AB1A72BA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0144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033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51229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0343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75438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1818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762000" y="1295400"/>
            <a:ext cx="7543800" cy="44958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048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3886201"/>
            <a:ext cx="7543800" cy="1905000"/>
          </a:xfrm>
          <a:prstGeom prst="rect">
            <a:avLst/>
          </a:prstGeom>
        </p:spPr>
        <p:txBody>
          <a:bodyPr vert="horz" wrap="square"/>
          <a:lstStyle>
            <a:lvl1pPr marL="6858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62000" y="1066800"/>
            <a:ext cx="7543800" cy="3810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sz="1800" b="1" u="none">
                <a:solidFill>
                  <a:srgbClr val="FF6D42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1447800"/>
            <a:ext cx="7543800" cy="21336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5486400" algn="l"/>
              </a:tabLst>
              <a:defRPr sz="1400" b="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  <a:lvl3pPr marL="342900" indent="-342900">
              <a:defRPr sz="1800">
                <a:solidFill>
                  <a:srgbClr val="675C53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77029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57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613481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10668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66800" y="4228322"/>
            <a:ext cx="7010400" cy="18676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47244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46852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4228322"/>
            <a:ext cx="7620000" cy="16390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6"/>
          </p:nvPr>
        </p:nvSpPr>
        <p:spPr>
          <a:xfrm>
            <a:off x="762000" y="1295400"/>
            <a:ext cx="7620000" cy="27432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4558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7F5FD-AB76-4D85-AAD7-F963C5F6FA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3048000"/>
            <a:ext cx="7620000" cy="2762639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1352161"/>
            <a:ext cx="7620000" cy="1467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3067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8845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5546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2764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9637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45416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256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04380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64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75438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130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7C9-3EFA-4E08-A5B2-390CCDE4CC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762000" y="1295400"/>
            <a:ext cx="7543800" cy="44958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793686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3886201"/>
            <a:ext cx="7543800" cy="1905000"/>
          </a:xfrm>
          <a:prstGeom prst="rect">
            <a:avLst/>
          </a:prstGeom>
        </p:spPr>
        <p:txBody>
          <a:bodyPr vert="horz" wrap="square"/>
          <a:lstStyle>
            <a:lvl1pPr marL="6858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62000" y="1066800"/>
            <a:ext cx="7543800" cy="3810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sz="1800" b="1" u="none">
                <a:solidFill>
                  <a:srgbClr val="FF6D42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1447800"/>
            <a:ext cx="7543800" cy="21336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5486400" algn="l"/>
              </a:tabLst>
              <a:defRPr sz="1400" b="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  <a:lvl3pPr marL="342900" indent="-342900">
              <a:defRPr sz="1800">
                <a:solidFill>
                  <a:srgbClr val="675C53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				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19832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57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208112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10668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66800" y="4228322"/>
            <a:ext cx="7010400" cy="18676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47244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564788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4228322"/>
            <a:ext cx="7620000" cy="16390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6"/>
          </p:nvPr>
        </p:nvSpPr>
        <p:spPr>
          <a:xfrm>
            <a:off x="762000" y="1295400"/>
            <a:ext cx="7620000" cy="27432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368276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3048000"/>
            <a:ext cx="7620000" cy="2762639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1352161"/>
            <a:ext cx="7620000" cy="1467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2634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54693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52604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8430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29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F26B9-F1E4-4D9A-BD35-2D274A9D4B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456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6425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676400"/>
            <a:ext cx="7467600" cy="11430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6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52600" y="3886200"/>
            <a:ext cx="6477000" cy="1752600"/>
          </a:xfrm>
          <a:prstGeom prst="rect">
            <a:avLst/>
          </a:prstGeom>
        </p:spPr>
        <p:txBody>
          <a:bodyPr vert="horz"/>
          <a:lstStyle>
            <a:lvl1pPr marL="117475" indent="-117475">
              <a:buFont typeface="Arial"/>
              <a:buChar char="•"/>
              <a:defRPr sz="14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4572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752600" y="2971800"/>
            <a:ext cx="64770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4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28600" y="6285722"/>
            <a:ext cx="533400" cy="496078"/>
          </a:xfrm>
          <a:prstGeom prst="rect">
            <a:avLst/>
          </a:prstGeom>
        </p:spPr>
        <p:txBody>
          <a:bodyPr vert="horz" anchor="ctr"/>
          <a:lstStyle>
            <a:lvl1pPr marL="342900" marR="0" indent="-34290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Lucida Grande"/>
              <a:buNone/>
              <a:tabLst/>
              <a:defRPr sz="1400" b="1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7007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28" descr="ISN_PP_final_slides_01181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"/>
              <a:ea typeface="ヒラギノ角ゴ Pro W3" pitchFamily="1" charset="-128"/>
              <a:cs typeface="+mn-cs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24016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5360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794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D96CD-7B06-4FF7-8B77-AF3AE13D51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7218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DA12B-A7A8-4DA7-9C00-12583C80B0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126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03DF0-3106-4A5B-8FDF-A7A4B5D04A2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1629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2CA14-850C-468D-A5A2-FAEF028D92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433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11611-4FA3-4926-99B1-878539CDA8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4DF1-29D4-487B-B45C-AA15EA1756D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090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2C8B6-61F2-41DA-9921-397BDEC71DC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74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6B6AD-816B-4C38-8F1D-C605663C327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5357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65D6-8E0A-4680-A2BE-E6565D8BDFA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125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18C60-E4F9-46E8-B369-C3263953B41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154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2AE7-C7F6-402B-8AEE-D7A9CCCFFD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122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E71A5-39A1-4D2C-B9AC-EFC1D4D9D7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41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1"/>
            <a:ext cx="5715000" cy="8382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3400" b="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200"/>
            <a:ext cx="5029200" cy="381001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8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buNone/>
              <a:defRPr sz="16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41379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 lIns="91435" tIns="45718" rIns="91435" bIns="45718"/>
          <a:lstStyle>
            <a:lvl1pPr algn="l">
              <a:defRPr sz="26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1"/>
            <a:ext cx="7467600" cy="4419600"/>
          </a:xfrm>
          <a:prstGeom prst="rect">
            <a:avLst/>
          </a:prstGeom>
        </p:spPr>
        <p:txBody>
          <a:bodyPr lIns="91435" tIns="45718" rIns="91435" bIns="45718"/>
          <a:lstStyle>
            <a:lvl1pPr marL="457177" indent="-457177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1pPr>
            <a:lvl2pPr marL="742912" marR="0" indent="-285736" algn="l" defTabSz="4571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461948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68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CD63E-5DCE-433A-951C-F3512585BC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1612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4769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814826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46783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571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68354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7524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75438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283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762000" y="1295400"/>
            <a:ext cx="7543800" cy="44958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491728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3886201"/>
            <a:ext cx="7543800" cy="1905000"/>
          </a:xfrm>
          <a:prstGeom prst="rect">
            <a:avLst/>
          </a:prstGeom>
        </p:spPr>
        <p:txBody>
          <a:bodyPr vert="horz" wrap="square"/>
          <a:lstStyle>
            <a:lvl1pPr marL="6858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62000" y="1066800"/>
            <a:ext cx="7543800" cy="3810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sz="1800" b="1" u="none">
                <a:solidFill>
                  <a:srgbClr val="FF6D42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1447800"/>
            <a:ext cx="7543800" cy="21336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5486400" algn="l"/>
              </a:tabLst>
              <a:defRPr sz="1400" b="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  <a:lvl3pPr marL="342900" indent="-342900">
              <a:defRPr sz="1800">
                <a:solidFill>
                  <a:srgbClr val="675C53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39087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8AE1-EF3A-4F5E-9F3F-0E9502E29E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57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023836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10668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66800" y="4228322"/>
            <a:ext cx="7010400" cy="18676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47244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507389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4228322"/>
            <a:ext cx="7620000" cy="16390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6"/>
          </p:nvPr>
        </p:nvSpPr>
        <p:spPr>
          <a:xfrm>
            <a:off x="762000" y="1295400"/>
            <a:ext cx="7620000" cy="27432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234228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3048000"/>
            <a:ext cx="7620000" cy="2762639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1352161"/>
            <a:ext cx="7620000" cy="1467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89252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40443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93762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514350" indent="-514350">
              <a:lnSpc>
                <a:spcPct val="200000"/>
              </a:lnSpc>
              <a:buFont typeface="+mj-lt"/>
              <a:buAutoNum type="romanU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367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ISN_PP_final_slides_0118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1066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047999"/>
            <a:ext cx="5715000" cy="6096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92900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1524000"/>
            <a:ext cx="4114800" cy="3352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029200" y="4419600"/>
            <a:ext cx="3352800" cy="14104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50292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5124839"/>
            <a:ext cx="4114800" cy="705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800" i="1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317204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62000" y="1371600"/>
            <a:ext cx="7467600" cy="9144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2286000"/>
            <a:ext cx="7467600" cy="3352800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97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24D63-05CB-4066-968B-D49DE2BFE6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8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03126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62000" y="1219200"/>
            <a:ext cx="7467600" cy="4419600"/>
          </a:xfrm>
          <a:prstGeom prst="rect">
            <a:avLst/>
          </a:prstGeom>
        </p:spPr>
        <p:txBody>
          <a:bodyPr vert="horz"/>
          <a:lstStyle>
            <a:lvl1pPr marL="457200" indent="-457200">
              <a:lnSpc>
                <a:spcPct val="200000"/>
              </a:lnSpc>
              <a:buFont typeface="+mj-lt"/>
              <a:buAutoNum type="arabicPeriod"/>
              <a:defRPr sz="200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4676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8807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75438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97247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762000" y="1295400"/>
            <a:ext cx="7543800" cy="44958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8629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5438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3886201"/>
            <a:ext cx="7543800" cy="1905000"/>
          </a:xfrm>
          <a:prstGeom prst="rect">
            <a:avLst/>
          </a:prstGeom>
        </p:spPr>
        <p:txBody>
          <a:bodyPr vert="horz" wrap="square"/>
          <a:lstStyle>
            <a:lvl1pPr marL="6858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62000" y="1066800"/>
            <a:ext cx="7543800" cy="3810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sz="1800" b="1" u="none">
                <a:solidFill>
                  <a:srgbClr val="FF6D42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762000" y="1447800"/>
            <a:ext cx="7543800" cy="2133600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>
                <a:tab pos="5486400" algn="l"/>
              </a:tabLst>
              <a:defRPr sz="1400" b="0" u="none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  <a:lvl3pPr marL="342900" indent="-342900">
              <a:defRPr sz="1800">
                <a:solidFill>
                  <a:srgbClr val="675C53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757718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6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572000" y="1066800"/>
            <a:ext cx="3810000" cy="4648200"/>
          </a:xfrm>
          <a:prstGeom prst="rect">
            <a:avLst/>
          </a:prstGeom>
        </p:spPr>
        <p:txBody>
          <a:bodyPr vert="horz" anchor="t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5339935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10668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66800" y="4228322"/>
            <a:ext cx="7010400" cy="18676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6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7"/>
          <p:cNvSpPr>
            <a:spLocks noGrp="1" noChangeAspect="1"/>
          </p:cNvSpPr>
          <p:nvPr>
            <p:ph type="pic" sz="quarter" idx="17"/>
          </p:nvPr>
        </p:nvSpPr>
        <p:spPr>
          <a:xfrm>
            <a:off x="4724400" y="1524000"/>
            <a:ext cx="3352800" cy="25908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605359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SN_PP_final_slides_0118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5588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4228322"/>
            <a:ext cx="7620000" cy="1639078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6"/>
          </p:nvPr>
        </p:nvSpPr>
        <p:spPr>
          <a:xfrm>
            <a:off x="762000" y="1295400"/>
            <a:ext cx="7620000" cy="27432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201334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SN_PP_final_slides_05060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endParaRPr lang="en-US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762000" y="3048000"/>
            <a:ext cx="7620000" cy="2762639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sz="20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2000" y="1352161"/>
            <a:ext cx="7620000" cy="1467239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2000">
                <a:solidFill>
                  <a:srgbClr val="675C53"/>
                </a:solidFill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75C5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0" y="6285722"/>
            <a:ext cx="3048000" cy="496078"/>
          </a:xfrm>
          <a:prstGeom prst="rect">
            <a:avLst/>
          </a:prstGeom>
        </p:spPr>
        <p:txBody>
          <a:bodyPr vert="horz" anchor="ctr"/>
          <a:lstStyle>
            <a:lvl1pPr>
              <a:buFont typeface="Lucida Grande"/>
              <a:buNone/>
              <a:defRPr sz="1200" baseline="0">
                <a:solidFill>
                  <a:srgbClr val="675C53"/>
                </a:solidFill>
              </a:defRPr>
            </a:lvl1pPr>
            <a:lvl2pPr>
              <a:defRPr sz="200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 noChangeAspect="1"/>
          </p:cNvSpPr>
          <p:nvPr>
            <p:ph type="ctrTitle"/>
          </p:nvPr>
        </p:nvSpPr>
        <p:spPr>
          <a:xfrm>
            <a:off x="762000" y="152400"/>
            <a:ext cx="7620000" cy="914400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64408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ISN_PP_final_slides_0506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ctrTitle"/>
          </p:nvPr>
        </p:nvSpPr>
        <p:spPr>
          <a:xfrm>
            <a:off x="685800" y="2438400"/>
            <a:ext cx="5715000" cy="838200"/>
          </a:xfrm>
          <a:prstGeom prst="rect">
            <a:avLst/>
          </a:prstGeom>
        </p:spPr>
        <p:txBody>
          <a:bodyPr anchor="ctr"/>
          <a:lstStyle>
            <a:lvl1pPr algn="l">
              <a:defRPr sz="3400" b="0">
                <a:solidFill>
                  <a:srgbClr val="675C5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 noChangeAspect="1"/>
          </p:cNvSpPr>
          <p:nvPr>
            <p:ph type="body" sz="quarter" idx="10"/>
          </p:nvPr>
        </p:nvSpPr>
        <p:spPr>
          <a:xfrm>
            <a:off x="1066800" y="3124199"/>
            <a:ext cx="5029200" cy="381001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5"/>
          <p:cNvSpPr>
            <a:spLocks noGrp="1" noChangeAspect="1"/>
          </p:cNvSpPr>
          <p:nvPr>
            <p:ph type="body" sz="quarter" idx="11"/>
          </p:nvPr>
        </p:nvSpPr>
        <p:spPr>
          <a:xfrm>
            <a:off x="685800" y="3657600"/>
            <a:ext cx="5410200" cy="4572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600">
                <a:solidFill>
                  <a:srgbClr val="675C5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226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8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48.xml"/><Relationship Id="rId16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slideLayout" Target="../slideLayouts/slideLayout16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slideLayout" Target="../slideLayouts/slideLayout137.xml"/><Relationship Id="rId1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17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26.xml"/><Relationship Id="rId16" Type="http://schemas.openxmlformats.org/officeDocument/2006/relationships/slideLayout" Target="../slideLayouts/slideLayout140.xml"/><Relationship Id="rId20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5" Type="http://schemas.openxmlformats.org/officeDocument/2006/relationships/slideLayout" Target="../slideLayouts/slideLayout139.xml"/><Relationship Id="rId23" Type="http://schemas.openxmlformats.org/officeDocument/2006/relationships/theme" Target="../theme/theme9.xml"/><Relationship Id="rId10" Type="http://schemas.openxmlformats.org/officeDocument/2006/relationships/slideLayout" Target="../slideLayouts/slideLayout134.xml"/><Relationship Id="rId19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(c) 2012 ISN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F87663-51B6-4F2C-872E-50E7BFD73F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67" r:id="rId14"/>
    <p:sldLayoutId id="2147484040" r:id="rId15"/>
    <p:sldLayoutId id="2147484042" r:id="rId16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606FCA-C06D-48BD-AF41-B2CBB427BD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58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  <p:sldLayoutId id="2147484020" r:id="rId14"/>
    <p:sldLayoutId id="2147484021" r:id="rId15"/>
    <p:sldLayoutId id="2147484022" r:id="rId16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57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rgbClr val="7F7F7F"/>
          </a:solidFill>
          <a:latin typeface="Arial"/>
          <a:ea typeface="ヒラギノ角ゴ Pro W3" pitchFamily="-65" charset="-128"/>
          <a:cs typeface="ヒラギノ角ゴ Pro W3" pitchFamily="1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pitchFamily="1" charset="-128"/>
          <a:cs typeface="Geneva" pitchFamily="20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38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  <p:sldLayoutId id="2147483885" r:id="rId17"/>
    <p:sldLayoutId id="2147483886" r:id="rId18"/>
    <p:sldLayoutId id="2147483887" r:id="rId19"/>
    <p:sldLayoutId id="2147483888" r:id="rId20"/>
    <p:sldLayoutId id="2147483889" r:id="rId21"/>
    <p:sldLayoutId id="2147483890" r:id="rId22"/>
    <p:sldLayoutId id="2147483891" r:id="rId23"/>
    <p:sldLayoutId id="2147483892" r:id="rId2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rgbClr val="7F7F7F"/>
          </a:solidFill>
          <a:latin typeface="Arial"/>
          <a:ea typeface="ヒラギノ角ゴ Pro W3" pitchFamily="-65" charset="-128"/>
          <a:cs typeface="ヒラギノ角ゴ Pro W3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6B9D88-C6E8-4BBF-A5BA-E80EF874CB2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27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75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  <p:sldLayoutId id="2147483921" r:id="rId13"/>
    <p:sldLayoutId id="2147483922" r:id="rId14"/>
    <p:sldLayoutId id="2147483923" r:id="rId15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rgbClr val="7F7F7F"/>
          </a:solidFill>
          <a:latin typeface="Arial"/>
          <a:ea typeface="ヒラギノ角ゴ Pro W3" pitchFamily="-65" charset="-128"/>
          <a:cs typeface="ヒラギノ角ゴ Pro W3" pitchFamily="1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pitchFamily="1" charset="-128"/>
          <a:cs typeface="Geneva" pitchFamily="20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56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rgbClr val="7F7F7F"/>
          </a:solidFill>
          <a:latin typeface="Arial"/>
          <a:ea typeface="ヒラギノ角ゴ Pro W3" pitchFamily="-65" charset="-128"/>
          <a:cs typeface="ヒラギノ角ゴ Pro W3" pitchFamily="1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pitchFamily="1" charset="-128"/>
          <a:cs typeface="Geneva" pitchFamily="20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(c) 2012 ISN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6B9D88-C6E8-4BBF-A5BA-E80EF874CB2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15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3" r:id="rId12"/>
    <p:sldLayoutId id="2147483954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6EF2757-6573-45DD-97EE-CB3B767F1FBF}" type="datetimeFigureOut">
              <a:rPr lang="en-US"/>
              <a:pPr>
                <a:defRPr/>
              </a:pPr>
              <a:t>3/16/2015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26737ABB-7BE2-4694-89DD-0E812AD535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58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83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  <p:sldLayoutId id="2147483996" r:id="rId13"/>
    <p:sldLayoutId id="2147483997" r:id="rId14"/>
    <p:sldLayoutId id="2147483998" r:id="rId15"/>
    <p:sldLayoutId id="2147483999" r:id="rId16"/>
    <p:sldLayoutId id="2147484000" r:id="rId17"/>
    <p:sldLayoutId id="2147484001" r:id="rId18"/>
    <p:sldLayoutId id="2147484002" r:id="rId19"/>
    <p:sldLayoutId id="2147484003" r:id="rId20"/>
    <p:sldLayoutId id="2147484004" r:id="rId21"/>
    <p:sldLayoutId id="2147484041" r:id="rId2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rgbClr val="7F7F7F"/>
          </a:solidFill>
          <a:latin typeface="Arial"/>
          <a:ea typeface="ヒラギノ角ゴ Pro W3" pitchFamily="-65" charset="-128"/>
          <a:cs typeface="ヒラギノ角ゴ Pro W3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rgbClr val="7F7F7F"/>
          </a:solidFill>
          <a:latin typeface="Arial" pitchFamily="20" charset="0"/>
          <a:ea typeface="ヒラギノ角ゴ Pro W3" pitchFamily="-65" charset="-128"/>
          <a:cs typeface="ヒラギノ角ゴ Pro W3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ヒラギノ角ゴ Pro W3" pitchFamily="-65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8.xml"/><Relationship Id="rId4" Type="http://schemas.openxmlformats.org/officeDocument/2006/relationships/hyperlink" Target="http://www.kindermorgan.com/asset_map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erdeen.com/Aberdeen-Library/6991/RA-envinronment-health-safety.aspx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hyperlink" Target="http://www.isn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4.xml"/><Relationship Id="rId6" Type="http://schemas.openxmlformats.org/officeDocument/2006/relationships/hyperlink" Target="http://www.bls.gov/iif/oshwc/osh/os/ostb3581.pdf" TargetMode="External"/><Relationship Id="rId5" Type="http://schemas.openxmlformats.org/officeDocument/2006/relationships/hyperlink" Target="http://www.bls.gov/iif/oshwc/osh/os/ostb3191.pdf" TargetMode="External"/><Relationship Id="rId4" Type="http://schemas.openxmlformats.org/officeDocument/2006/relationships/hyperlink" Target="http://www.bls.gov/iif/oshwc/osh/os/ostb2813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ogp.org.uk/pubs/2013s.pdf" TargetMode="External"/><Relationship Id="rId5" Type="http://schemas.openxmlformats.org/officeDocument/2006/relationships/hyperlink" Target="http://www.ogp.org.uk/" TargetMode="Externa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networld.com/contractorManagement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lo.org/global/meetings-and-events/events/world-congress-on-safety-and-health-at-work/lang--en/index.htm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networld.com/" TargetMode="External"/><Relationship Id="rId2" Type="http://schemas.openxmlformats.org/officeDocument/2006/relationships/hyperlink" Target="mailto:rcerenzio@isn.com" TargetMode="External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https://www.census.gov/epcd/susb/latest/us/US23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7493" y="2636838"/>
            <a:ext cx="5886450" cy="684212"/>
          </a:xfrm>
        </p:spPr>
        <p:txBody>
          <a:bodyPr/>
          <a:lstStyle/>
          <a:p>
            <a:pPr algn="just">
              <a:defRPr/>
            </a:pPr>
            <a:r>
              <a:rPr lang="en-US" sz="2400" dirty="0" smtClean="0"/>
              <a:t>Best-in-Class Contractor Management</a:t>
            </a:r>
            <a:endParaRPr lang="en-US" sz="2400" dirty="0"/>
          </a:p>
          <a:p>
            <a:pPr marL="0" indent="0" eaLnBrk="1" hangingPunct="1">
              <a:defRPr/>
            </a:pPr>
            <a:endParaRPr lang="en-US" sz="2000" b="1" dirty="0" smtClean="0">
              <a:ea typeface="ヒラギノ角ゴ Pro W3"/>
              <a:cs typeface="ヒラギノ角ゴ Pro W3"/>
            </a:endParaRPr>
          </a:p>
        </p:txBody>
      </p:sp>
      <p:sp>
        <p:nvSpPr>
          <p:cNvPr id="409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09601" y="3094396"/>
            <a:ext cx="5616538" cy="649288"/>
          </a:xfrm>
        </p:spPr>
        <p:txBody>
          <a:bodyPr/>
          <a:lstStyle/>
          <a:p>
            <a:pPr marL="0" indent="0" eaLnBrk="1" hangingPunct="1"/>
            <a:r>
              <a:rPr lang="en-US" dirty="0" smtClean="0">
                <a:ea typeface="ヒラギノ角ゴ Pro W3"/>
                <a:cs typeface="ヒラギノ角ゴ Pro W3"/>
              </a:rPr>
              <a:t>Beyond </a:t>
            </a:r>
            <a:r>
              <a:rPr lang="en-US" dirty="0">
                <a:ea typeface="ヒラギノ角ゴ Pro W3"/>
                <a:cs typeface="ヒラギノ角ゴ Pro W3"/>
              </a:rPr>
              <a:t>S</a:t>
            </a:r>
            <a:r>
              <a:rPr lang="en-US" dirty="0" smtClean="0">
                <a:ea typeface="ヒラギノ角ゴ Pro W3"/>
                <a:cs typeface="ヒラギノ角ゴ Pro W3"/>
              </a:rPr>
              <a:t>afety and Reliability Conference and Expo</a:t>
            </a:r>
          </a:p>
          <a:p>
            <a:pPr marL="0" indent="0" eaLnBrk="1" hangingPunct="1"/>
            <a:r>
              <a:rPr lang="en-US" dirty="0" smtClean="0">
                <a:ea typeface="ヒラギノ角ゴ Pro W3"/>
                <a:cs typeface="ヒラギノ角ゴ Pro W3"/>
              </a:rPr>
              <a:t>March 24, 2015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0" y="6248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lvl="0" indent="-514350">
              <a:lnSpc>
                <a:spcPct val="200000"/>
              </a:lnSpc>
              <a:spcBef>
                <a:spcPct val="20000"/>
              </a:spcBef>
            </a:pPr>
            <a:r>
              <a:rPr lang="en-US" sz="1200" dirty="0" smtClean="0">
                <a:solidFill>
                  <a:srgbClr val="675C53"/>
                </a:solidFill>
                <a:ea typeface="ヒラギノ角ゴ Pro W3"/>
                <a:cs typeface="ヒラギノ角ゴ Pro W3"/>
              </a:rPr>
              <a:t>© 2015 ISN Software Corporation          </a:t>
            </a:r>
            <a:r>
              <a:rPr lang="en-US" sz="1200" dirty="0" smtClean="0">
                <a:solidFill>
                  <a:srgbClr val="675C53"/>
                </a:solidFill>
                <a:latin typeface="Arial"/>
              </a:rPr>
              <a:t>Dallas</a:t>
            </a:r>
            <a:r>
              <a:rPr lang="en-US" sz="1000" dirty="0" smtClean="0">
                <a:solidFill>
                  <a:srgbClr val="675C53"/>
                </a:solidFill>
                <a:latin typeface="Arial"/>
              </a:rPr>
              <a:t>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Calgary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Sydney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London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Los Angeles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New York </a:t>
            </a:r>
            <a:r>
              <a:rPr lang="en-US" sz="1000" dirty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Toronto        1-800-</a:t>
            </a:r>
            <a:r>
              <a:rPr lang="en-US" sz="1200" dirty="0" smtClean="0">
                <a:solidFill>
                  <a:srgbClr val="675C53"/>
                </a:solidFill>
                <a:latin typeface="Arial"/>
              </a:rPr>
              <a:t>976-1303</a:t>
            </a:r>
          </a:p>
          <a:p>
            <a:pPr marL="514350" indent="-514350">
              <a:lnSpc>
                <a:spcPct val="200000"/>
              </a:lnSpc>
              <a:spcBef>
                <a:spcPct val="20000"/>
              </a:spcBef>
            </a:pPr>
            <a:endParaRPr lang="en-US" sz="1900" dirty="0" smtClean="0">
              <a:solidFill>
                <a:srgbClr val="675C53"/>
              </a:solidFill>
              <a:latin typeface="Arial"/>
            </a:endParaRPr>
          </a:p>
          <a:p>
            <a:pPr marL="514350" indent="-514350">
              <a:spcBef>
                <a:spcPct val="20000"/>
              </a:spcBef>
            </a:pPr>
            <a:r>
              <a:rPr lang="en-US" sz="1600" dirty="0" smtClean="0">
                <a:solidFill>
                  <a:srgbClr val="675C53"/>
                </a:solidFill>
                <a:latin typeface="Aria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243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ctrTitle"/>
          </p:nvPr>
        </p:nvSpPr>
        <p:spPr>
          <a:xfrm>
            <a:off x="166690" y="88900"/>
            <a:ext cx="8667751" cy="914400"/>
          </a:xfrm>
        </p:spPr>
        <p:txBody>
          <a:bodyPr anchor="t"/>
          <a:lstStyle/>
          <a:p>
            <a:pPr eaLnBrk="1" hangingPunct="1"/>
            <a:r>
              <a:rPr lang="en-US" sz="2800">
                <a:ea typeface="ヒラギノ角ゴ Pro W3"/>
              </a:rPr>
              <a:t>2. Designed to Measure Performance </a:t>
            </a:r>
            <a:r>
              <a:rPr lang="en-US" sz="1800">
                <a:ea typeface="ヒラギノ角ゴ Pro W3"/>
              </a:rPr>
              <a:t>(cont’d)</a:t>
            </a:r>
            <a:endParaRPr lang="en-US" sz="2800">
              <a:ea typeface="ヒラギノ角ゴ Pro W3"/>
            </a:endParaRPr>
          </a:p>
        </p:txBody>
      </p:sp>
      <p:sp>
        <p:nvSpPr>
          <p:cNvPr id="128003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2553" y="857251"/>
            <a:ext cx="6537325" cy="5105400"/>
          </a:xfrm>
          <a:prstGeom prst="rect">
            <a:avLst/>
          </a:prstGeom>
        </p:spPr>
        <p:txBody>
          <a:bodyPr vert="horz" wrap="square" lIns="91435" tIns="45719" rIns="91435" bIns="45719" numCol="1" anchor="t" anchorCtr="0" compatLnSpc="1">
            <a:prstTxWarp prst="textNoShape">
              <a:avLst/>
            </a:prstTxWarp>
          </a:bodyPr>
          <a:lstStyle/>
          <a:p>
            <a:pPr marL="457189" indent="-457189">
              <a:lnSpc>
                <a:spcPct val="150000"/>
              </a:lnSpc>
              <a:spcBef>
                <a:spcPts val="600"/>
              </a:spcBef>
              <a:buFont typeface="Calibri" pitchFamily="34" charset="0"/>
              <a:buAutoNum type="alphaUcPeriod"/>
            </a:pPr>
            <a:r>
              <a:rPr lang="en-US" sz="240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Visibility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Match KPIs with specific contracting company entities </a:t>
            </a:r>
          </a:p>
          <a:p>
            <a:pPr lvl="1">
              <a:spcBef>
                <a:spcPts val="600"/>
              </a:spcBef>
            </a:pPr>
            <a:endParaRPr lang="en-US" sz="180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endParaRPr lang="en-US" sz="180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endParaRPr lang="en-US" sz="180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endParaRPr lang="en-US" sz="180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endParaRPr lang="en-US" sz="180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marL="457189" indent="-457189">
              <a:lnSpc>
                <a:spcPct val="150000"/>
              </a:lnSpc>
              <a:spcBef>
                <a:spcPts val="600"/>
              </a:spcBef>
              <a:buFont typeface="Calibri" pitchFamily="34" charset="0"/>
              <a:buAutoNum type="alphaUcPeriod"/>
            </a:pPr>
            <a:r>
              <a:rPr lang="en-US" sz="240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Timeliness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Obsession for data driven decisions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Electronic vs. paper</a:t>
            </a: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3904092" y="2071963"/>
          <a:ext cx="523991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45685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3"/>
          <p:cNvSpPr>
            <a:spLocks noGrp="1"/>
          </p:cNvSpPr>
          <p:nvPr>
            <p:ph type="ctrTitle" idx="4294967295"/>
          </p:nvPr>
        </p:nvSpPr>
        <p:spPr bwMode="auto">
          <a:xfrm>
            <a:off x="105505" y="38697"/>
            <a:ext cx="7696200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Case Study: Chevron Gulf of Mexico</a:t>
            </a:r>
            <a:endParaRPr lang="en-US" sz="2800" dirty="0" smtClean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sp>
        <p:nvSpPr>
          <p:cNvPr id="110595" name="TextBox 14"/>
          <p:cNvSpPr txBox="1">
            <a:spLocks noChangeArrowheads="1"/>
          </p:cNvSpPr>
          <p:nvPr/>
        </p:nvSpPr>
        <p:spPr bwMode="auto">
          <a:xfrm>
            <a:off x="1228725" y="819150"/>
            <a:ext cx="688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defTabSz="457200" eaLnBrk="1" hangingPunct="1"/>
            <a:r>
              <a:rPr lang="en-US" sz="2000" b="1" dirty="0" smtClean="0">
                <a:solidFill>
                  <a:srgbClr val="675C53"/>
                </a:solidFill>
                <a:cs typeface="Arial" pitchFamily="34" charset="0"/>
              </a:rPr>
              <a:t>Grade Components</a:t>
            </a:r>
            <a:endParaRPr lang="en-US" sz="2000" i="1" dirty="0" smtClean="0">
              <a:solidFill>
                <a:srgbClr val="675C53"/>
              </a:solidFill>
              <a:cs typeface="Arial" pitchFamily="34" charset="0"/>
            </a:endParaRPr>
          </a:p>
        </p:txBody>
      </p:sp>
      <p:sp>
        <p:nvSpPr>
          <p:cNvPr id="110596" name="Rectangle 17"/>
          <p:cNvSpPr>
            <a:spLocks noChangeArrowheads="1"/>
          </p:cNvSpPr>
          <p:nvPr/>
        </p:nvSpPr>
        <p:spPr bwMode="auto">
          <a:xfrm>
            <a:off x="1371600" y="4491038"/>
            <a:ext cx="69342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 defTabSz="457200">
              <a:spcAft>
                <a:spcPts val="200"/>
              </a:spcAft>
              <a:tabLst>
                <a:tab pos="287338" algn="l"/>
              </a:tabLst>
            </a:pPr>
            <a:r>
              <a:rPr lang="en-US" b="1" dirty="0" smtClean="0">
                <a:solidFill>
                  <a:srgbClr val="675C53"/>
                </a:solidFill>
              </a:rPr>
              <a:t>A-B </a:t>
            </a:r>
            <a:r>
              <a:rPr lang="en-US" dirty="0" smtClean="0">
                <a:solidFill>
                  <a:srgbClr val="675C53"/>
                </a:solidFill>
              </a:rPr>
              <a:t> No Restrictions</a:t>
            </a:r>
          </a:p>
          <a:p>
            <a:pPr marL="514350" indent="-514350" defTabSz="457200">
              <a:spcAft>
                <a:spcPts val="200"/>
              </a:spcAft>
              <a:tabLst>
                <a:tab pos="287338" algn="l"/>
              </a:tabLst>
            </a:pPr>
            <a:r>
              <a:rPr lang="en-US" b="1" dirty="0" smtClean="0">
                <a:solidFill>
                  <a:srgbClr val="675C53"/>
                </a:solidFill>
              </a:rPr>
              <a:t>C</a:t>
            </a:r>
            <a:r>
              <a:rPr lang="en-US" dirty="0" smtClean="0">
                <a:solidFill>
                  <a:srgbClr val="675C53"/>
                </a:solidFill>
              </a:rPr>
              <a:t> 		Mitigation plan and pre-job meeting required</a:t>
            </a:r>
          </a:p>
          <a:p>
            <a:pPr marL="514350" indent="-514350" defTabSz="457200">
              <a:spcAft>
                <a:spcPts val="200"/>
              </a:spcAft>
              <a:tabLst>
                <a:tab pos="287338" algn="l"/>
              </a:tabLst>
            </a:pPr>
            <a:r>
              <a:rPr lang="en-US" b="1" dirty="0" smtClean="0">
                <a:solidFill>
                  <a:srgbClr val="675C53"/>
                </a:solidFill>
              </a:rPr>
              <a:t>D</a:t>
            </a:r>
            <a:r>
              <a:rPr lang="en-US" dirty="0" smtClean="0">
                <a:solidFill>
                  <a:srgbClr val="675C53"/>
                </a:solidFill>
              </a:rPr>
              <a:t> 		Mitigation plan, pre-job meeting required; management approval in writing; trained HES person on site during work</a:t>
            </a:r>
          </a:p>
          <a:p>
            <a:pPr marL="514350" indent="-514350" defTabSz="457200">
              <a:spcAft>
                <a:spcPts val="200"/>
              </a:spcAft>
              <a:tabLst>
                <a:tab pos="287338" algn="l"/>
              </a:tabLst>
            </a:pPr>
            <a:r>
              <a:rPr lang="en-US" b="1" dirty="0" smtClean="0">
                <a:solidFill>
                  <a:srgbClr val="675C53"/>
                </a:solidFill>
              </a:rPr>
              <a:t>F</a:t>
            </a:r>
            <a:r>
              <a:rPr lang="en-US" dirty="0" smtClean="0">
                <a:solidFill>
                  <a:srgbClr val="675C53"/>
                </a:solidFill>
              </a:rPr>
              <a:t> 		Not allowed to be used; VP approval required</a:t>
            </a:r>
          </a:p>
        </p:txBody>
      </p:sp>
      <p:pic>
        <p:nvPicPr>
          <p:cNvPr id="110597" name="Picture 2" descr="09_isn_ppt_piecha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r="21465"/>
          <a:stretch>
            <a:fillRect/>
          </a:stretch>
        </p:blipFill>
        <p:spPr bwMode="auto">
          <a:xfrm>
            <a:off x="1590675" y="1416050"/>
            <a:ext cx="5964238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14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57967"/>
            <a:ext cx="7174399" cy="3857033"/>
          </a:xfrm>
          <a:prstGeom prst="rect">
            <a:avLst/>
          </a:prstGeom>
        </p:spPr>
      </p:pic>
      <p:sp>
        <p:nvSpPr>
          <p:cNvPr id="73730" name="Title 3"/>
          <p:cNvSpPr>
            <a:spLocks noGrp="1"/>
          </p:cNvSpPr>
          <p:nvPr>
            <p:ph type="ctrTitle" idx="4294967295"/>
          </p:nvPr>
        </p:nvSpPr>
        <p:spPr bwMode="auto">
          <a:xfrm>
            <a:off x="457200" y="149225"/>
            <a:ext cx="7696200" cy="612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240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Case Study: Chevron Gulf of Mexico</a:t>
            </a:r>
            <a:endParaRPr lang="en-US" sz="2400" smtClean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36638" y="819150"/>
            <a:ext cx="7497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675C53"/>
                </a:solidFill>
                <a:cs typeface="Arial" pitchFamily="34" charset="0"/>
              </a:rPr>
              <a:t>Contractor Incident Rates by Year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090613" y="1216025"/>
            <a:ext cx="5018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ts val="200"/>
              </a:spcAft>
            </a:pPr>
            <a:r>
              <a:rPr lang="en-US" sz="1400" dirty="0">
                <a:solidFill>
                  <a:srgbClr val="675C53"/>
                </a:solidFill>
                <a:cs typeface="Arial" pitchFamily="34" charset="0"/>
              </a:rPr>
              <a:t>Data Based on an Average of 12 Million Work Hours per Year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/>
          </p:nvPr>
        </p:nvSpPr>
        <p:spPr bwMode="auto">
          <a:xfrm>
            <a:off x="4572000" y="1752600"/>
            <a:ext cx="3733800" cy="876300"/>
          </a:xfrm>
          <a:solidFill>
            <a:srgbClr val="D5D2CA"/>
          </a:solidFill>
          <a:ln>
            <a:solidFill>
              <a:srgbClr val="675C5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dirty="0" smtClean="0">
                <a:ea typeface="ヒラギノ角ゴ Pro W3"/>
                <a:cs typeface="ヒラギノ角ゴ Pro W3"/>
              </a:rPr>
              <a:t>92% decrease in contractor TRIR* over 11 years </a:t>
            </a:r>
          </a:p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dirty="0">
                <a:ea typeface="ヒラギノ角ゴ Pro W3"/>
                <a:cs typeface="ヒラギノ角ゴ Pro W3"/>
              </a:rPr>
              <a:t>Optimized contractor base by 42%</a:t>
            </a:r>
          </a:p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dirty="0" smtClean="0">
                <a:ea typeface="ヒラギノ角ゴ Pro W3"/>
                <a:cs typeface="ヒラギノ角ゴ Pro W3"/>
              </a:rPr>
              <a:t>98% of spend is with A &amp; B contractors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447800" y="5849937"/>
            <a:ext cx="67262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rgbClr val="675C53"/>
                </a:solidFill>
              </a:rPr>
              <a:t>*Based on 200,000 hours. Exposure hours reported by Chevron Gulf of Mexico contractors in </a:t>
            </a:r>
            <a:r>
              <a:rPr lang="en-US" sz="800" dirty="0" err="1" smtClean="0">
                <a:solidFill>
                  <a:srgbClr val="675C53"/>
                </a:solidFill>
              </a:rPr>
              <a:t>ISNetworld</a:t>
            </a:r>
            <a:r>
              <a:rPr lang="en-US" sz="800" dirty="0" smtClean="0">
                <a:solidFill>
                  <a:srgbClr val="675C53"/>
                </a:solidFill>
              </a:rPr>
              <a:t>. </a:t>
            </a:r>
            <a:endParaRPr lang="en-US" sz="800" dirty="0">
              <a:solidFill>
                <a:srgbClr val="675C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9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>
          <a:xfrm>
            <a:off x="82018" y="55032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3. Incorporate a Risk-Ranking Process </a:t>
            </a:r>
          </a:p>
        </p:txBody>
      </p:sp>
      <p:sp>
        <p:nvSpPr>
          <p:cNvPr id="12291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36550" y="914400"/>
            <a:ext cx="8655050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Contractors come in various sizes, capabilities, risk profiles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Classify risks according to pre-set criteria and matrix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Potential adverse consequences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Frequency, duration and / or scope of work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High, Medium, Low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Re-evaluate / adjust contractor risk periodically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2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719174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3. </a:t>
            </a:r>
            <a:r>
              <a:rPr lang="en-US" sz="2800" dirty="0">
                <a:ea typeface="ヒラギノ角ゴ Pro W3"/>
              </a:rPr>
              <a:t>Incorporate a Risk-Ranking Process </a:t>
            </a:r>
            <a:r>
              <a:rPr lang="en-US" sz="1800" dirty="0">
                <a:ea typeface="ヒラギノ角ゴ Pro W3"/>
              </a:rPr>
              <a:t>(cont’d)</a:t>
            </a:r>
            <a:endParaRPr lang="en-US" sz="1800" dirty="0" smtClean="0">
              <a:ea typeface="ヒラギノ角ゴ Pro W3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33" y="718756"/>
            <a:ext cx="7375454" cy="543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itle 1"/>
          <p:cNvSpPr>
            <a:spLocks noGrp="1"/>
          </p:cNvSpPr>
          <p:nvPr>
            <p:ph type="ctrTitle"/>
          </p:nvPr>
        </p:nvSpPr>
        <p:spPr>
          <a:xfrm>
            <a:off x="166690" y="88901"/>
            <a:ext cx="8667751" cy="719139"/>
          </a:xfrm>
        </p:spPr>
        <p:txBody>
          <a:bodyPr anchor="t"/>
          <a:lstStyle/>
          <a:p>
            <a:pPr eaLnBrk="1" hangingPunct="1"/>
            <a:r>
              <a:rPr lang="en-US" sz="2800">
                <a:ea typeface="ヒラギノ角ゴ Pro W3"/>
              </a:rPr>
              <a:t>3. Contractor Risk Matrix – Insurance Example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47828" y="1720851"/>
          <a:ext cx="5591175" cy="32035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3725"/>
                <a:gridCol w="1863725"/>
                <a:gridCol w="1863725"/>
              </a:tblGrid>
              <a:tr h="106785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BBB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D42"/>
                    </a:solidFill>
                  </a:tcPr>
                </a:tc>
              </a:tr>
              <a:tr h="106785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4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BBB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</a:tr>
              <a:tr h="106785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4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4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BBB2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85829" y="1485900"/>
            <a:ext cx="733425" cy="3810000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885829" y="962028"/>
            <a:ext cx="733425" cy="523875"/>
          </a:xfrm>
          <a:prstGeom prst="triangle">
            <a:avLst/>
          </a:prstGeom>
          <a:solidFill>
            <a:srgbClr val="675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5400000">
            <a:off x="3700466" y="2143127"/>
            <a:ext cx="733425" cy="6362700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>
            <a:off x="7143754" y="5062541"/>
            <a:ext cx="733425" cy="523875"/>
          </a:xfrm>
          <a:prstGeom prst="triangle">
            <a:avLst/>
          </a:prstGeom>
          <a:solidFill>
            <a:srgbClr val="675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115300" y="2562226"/>
          <a:ext cx="216435" cy="380722"/>
        </p:xfrm>
        <a:graphic>
          <a:graphicData uri="http://schemas.openxmlformats.org/drawingml/2006/table">
            <a:tbl>
              <a:tblPr/>
              <a:tblGrid>
                <a:gridCol w="216435"/>
              </a:tblGrid>
              <a:tr h="375643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284" marR="91284" marT="45581" marB="45581">
                    <a:lnL w="38100" cmpd="sng">
                      <a:solidFill>
                        <a:schemeClr val="bg1"/>
                      </a:solidFill>
                      <a:prstDash val="solid"/>
                    </a:lnL>
                    <a:lnR w="38100" cmpd="sng">
                      <a:solidFill>
                        <a:schemeClr val="bg1"/>
                      </a:solidFill>
                      <a:prstDash val="solid"/>
                    </a:lnR>
                    <a:lnT w="38100" cmpd="sng">
                      <a:solidFill>
                        <a:schemeClr val="bg1"/>
                      </a:solidFill>
                      <a:prstDash val="solid"/>
                    </a:lnT>
                    <a:lnB w="38100" cmpd="sng">
                      <a:solidFill>
                        <a:schemeClr val="bg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1103" name="TextBox 5"/>
          <p:cNvSpPr txBox="1">
            <a:spLocks noChangeArrowheads="1"/>
          </p:cNvSpPr>
          <p:nvPr/>
        </p:nvSpPr>
        <p:spPr bwMode="auto">
          <a:xfrm>
            <a:off x="1809754" y="5295900"/>
            <a:ext cx="54387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>
                <a:solidFill>
                  <a:prstClr val="white"/>
                </a:solidFill>
              </a:rPr>
              <a:t>Increasing Level of Risk</a:t>
            </a:r>
          </a:p>
        </p:txBody>
      </p:sp>
      <p:sp>
        <p:nvSpPr>
          <p:cNvPr id="131104" name="TextBox 10"/>
          <p:cNvSpPr txBox="1">
            <a:spLocks noChangeArrowheads="1"/>
          </p:cNvSpPr>
          <p:nvPr/>
        </p:nvSpPr>
        <p:spPr bwMode="auto">
          <a:xfrm>
            <a:off x="1762128" y="4957765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LOW</a:t>
            </a:r>
          </a:p>
        </p:txBody>
      </p:sp>
      <p:sp>
        <p:nvSpPr>
          <p:cNvPr id="131105" name="TextBox 11"/>
          <p:cNvSpPr txBox="1">
            <a:spLocks noChangeArrowheads="1"/>
          </p:cNvSpPr>
          <p:nvPr/>
        </p:nvSpPr>
        <p:spPr bwMode="auto">
          <a:xfrm>
            <a:off x="3762378" y="4957765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MED</a:t>
            </a:r>
          </a:p>
        </p:txBody>
      </p:sp>
      <p:sp>
        <p:nvSpPr>
          <p:cNvPr id="131106" name="TextBox 12"/>
          <p:cNvSpPr txBox="1">
            <a:spLocks noChangeArrowheads="1"/>
          </p:cNvSpPr>
          <p:nvPr/>
        </p:nvSpPr>
        <p:spPr bwMode="auto">
          <a:xfrm>
            <a:off x="5610228" y="4957765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HIGH</a:t>
            </a:r>
          </a:p>
        </p:txBody>
      </p:sp>
      <p:sp>
        <p:nvSpPr>
          <p:cNvPr id="131107" name="TextBox 14"/>
          <p:cNvSpPr txBox="1">
            <a:spLocks noChangeArrowheads="1"/>
          </p:cNvSpPr>
          <p:nvPr/>
        </p:nvSpPr>
        <p:spPr bwMode="auto">
          <a:xfrm rot="-5400000">
            <a:off x="728665" y="4247635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LOW</a:t>
            </a:r>
          </a:p>
        </p:txBody>
      </p:sp>
      <p:sp>
        <p:nvSpPr>
          <p:cNvPr id="131108" name="TextBox 15"/>
          <p:cNvSpPr txBox="1">
            <a:spLocks noChangeArrowheads="1"/>
          </p:cNvSpPr>
          <p:nvPr/>
        </p:nvSpPr>
        <p:spPr bwMode="auto">
          <a:xfrm rot="-5400000">
            <a:off x="728665" y="3206235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MED</a:t>
            </a:r>
          </a:p>
        </p:txBody>
      </p:sp>
      <p:sp>
        <p:nvSpPr>
          <p:cNvPr id="131109" name="TextBox 16"/>
          <p:cNvSpPr txBox="1">
            <a:spLocks noChangeArrowheads="1"/>
          </p:cNvSpPr>
          <p:nvPr/>
        </p:nvSpPr>
        <p:spPr bwMode="auto">
          <a:xfrm rot="-5400000">
            <a:off x="728665" y="2118798"/>
            <a:ext cx="143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prstClr val="white"/>
                </a:solidFill>
              </a:rPr>
              <a:t>HIGH</a:t>
            </a:r>
          </a:p>
        </p:txBody>
      </p:sp>
      <p:sp>
        <p:nvSpPr>
          <p:cNvPr id="131110" name="TextBox 17"/>
          <p:cNvSpPr txBox="1">
            <a:spLocks noChangeArrowheads="1"/>
          </p:cNvSpPr>
          <p:nvPr/>
        </p:nvSpPr>
        <p:spPr bwMode="auto">
          <a:xfrm>
            <a:off x="1619254" y="4179888"/>
            <a:ext cx="2257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prstClr val="white"/>
                </a:solidFill>
              </a:rPr>
              <a:t>$5 Million</a:t>
            </a:r>
          </a:p>
        </p:txBody>
      </p:sp>
      <p:sp>
        <p:nvSpPr>
          <p:cNvPr id="131111" name="TextBox 18"/>
          <p:cNvSpPr txBox="1">
            <a:spLocks noChangeArrowheads="1"/>
          </p:cNvSpPr>
          <p:nvPr/>
        </p:nvSpPr>
        <p:spPr bwMode="auto">
          <a:xfrm>
            <a:off x="5510216" y="2106613"/>
            <a:ext cx="159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prstClr val="white"/>
                </a:solidFill>
              </a:rPr>
              <a:t>$20 Million</a:t>
            </a:r>
          </a:p>
        </p:txBody>
      </p:sp>
      <p:sp>
        <p:nvSpPr>
          <p:cNvPr id="131112" name="TextBox 19"/>
          <p:cNvSpPr txBox="1">
            <a:spLocks noChangeArrowheads="1"/>
          </p:cNvSpPr>
          <p:nvPr/>
        </p:nvSpPr>
        <p:spPr bwMode="auto">
          <a:xfrm>
            <a:off x="3505201" y="3136900"/>
            <a:ext cx="1866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prstClr val="white"/>
                </a:solidFill>
              </a:rPr>
              <a:t>$10 Million</a:t>
            </a:r>
          </a:p>
        </p:txBody>
      </p:sp>
      <p:sp>
        <p:nvSpPr>
          <p:cNvPr id="131113" name="TextBox 20"/>
          <p:cNvSpPr txBox="1">
            <a:spLocks noChangeArrowheads="1"/>
          </p:cNvSpPr>
          <p:nvPr/>
        </p:nvSpPr>
        <p:spPr bwMode="auto">
          <a:xfrm>
            <a:off x="1638301" y="2103439"/>
            <a:ext cx="1866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prstClr val="white"/>
                </a:solidFill>
              </a:rPr>
              <a:t>$10 Million</a:t>
            </a:r>
          </a:p>
        </p:txBody>
      </p:sp>
      <p:sp>
        <p:nvSpPr>
          <p:cNvPr id="131114" name="TextBox 21"/>
          <p:cNvSpPr txBox="1">
            <a:spLocks noChangeArrowheads="1"/>
          </p:cNvSpPr>
          <p:nvPr/>
        </p:nvSpPr>
        <p:spPr bwMode="auto">
          <a:xfrm>
            <a:off x="5372101" y="4232276"/>
            <a:ext cx="1866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prstClr val="white"/>
                </a:solidFill>
              </a:rPr>
              <a:t>$10 Million</a:t>
            </a:r>
          </a:p>
        </p:txBody>
      </p:sp>
      <p:sp>
        <p:nvSpPr>
          <p:cNvPr id="131115" name="TextBox 24"/>
          <p:cNvSpPr txBox="1">
            <a:spLocks noChangeArrowheads="1"/>
          </p:cNvSpPr>
          <p:nvPr/>
        </p:nvSpPr>
        <p:spPr bwMode="auto">
          <a:xfrm>
            <a:off x="1543051" y="1404939"/>
            <a:ext cx="5772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675C53"/>
                </a:solidFill>
              </a:rPr>
              <a:t>Public and Products Liability Limit Requirements</a:t>
            </a:r>
          </a:p>
        </p:txBody>
      </p:sp>
      <p:sp>
        <p:nvSpPr>
          <p:cNvPr id="131116" name="TextBox 13"/>
          <p:cNvSpPr txBox="1">
            <a:spLocks noChangeArrowheads="1"/>
          </p:cNvSpPr>
          <p:nvPr/>
        </p:nvSpPr>
        <p:spPr bwMode="auto">
          <a:xfrm rot="-5400000">
            <a:off x="-1223961" y="3190846"/>
            <a:ext cx="46101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>
                <a:solidFill>
                  <a:prstClr val="white"/>
                </a:solidFill>
              </a:rPr>
              <a:t>Likelihood</a:t>
            </a:r>
          </a:p>
        </p:txBody>
      </p:sp>
    </p:spTree>
    <p:extLst>
      <p:ext uri="{BB962C8B-B14F-4D97-AF65-F5344CB8AC3E}">
        <p14:creationId xmlns:p14="http://schemas.microsoft.com/office/powerpoint/2010/main" val="26023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4. Utilize a Three-Step Due-Diligence Process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3825" y="1028700"/>
            <a:ext cx="8872537" cy="4429758"/>
            <a:chOff x="123825" y="1028700"/>
            <a:chExt cx="8872537" cy="4429758"/>
          </a:xfrm>
        </p:grpSpPr>
        <p:grpSp>
          <p:nvGrpSpPr>
            <p:cNvPr id="6" name="Group 5"/>
            <p:cNvGrpSpPr/>
            <p:nvPr/>
          </p:nvGrpSpPr>
          <p:grpSpPr>
            <a:xfrm>
              <a:off x="123825" y="1028700"/>
              <a:ext cx="8872537" cy="4429758"/>
              <a:chOff x="123825" y="1028700"/>
              <a:chExt cx="8872537" cy="4429758"/>
            </a:xfrm>
          </p:grpSpPr>
          <p:pic>
            <p:nvPicPr>
              <p:cNvPr id="13315" name="Picture 9" descr="Desktop Audit Funnel.jpg"/>
              <p:cNvPicPr>
                <a:picLocks noChangeAspect="1"/>
              </p:cNvPicPr>
              <p:nvPr/>
            </p:nvPicPr>
            <p:blipFill>
              <a:blip r:embed="rId3" cstate="print"/>
              <a:srcRect l="8038" t="18934" r="6667" b="8829"/>
              <a:stretch>
                <a:fillRect/>
              </a:stretch>
            </p:blipFill>
            <p:spPr bwMode="auto">
              <a:xfrm>
                <a:off x="123825" y="1028700"/>
                <a:ext cx="8872537" cy="4429758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</p:pic>
          <p:pic>
            <p:nvPicPr>
              <p:cNvPr id="819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-7263" r="1219" b="531"/>
              <a:stretch>
                <a:fillRect/>
              </a:stretch>
            </p:blipFill>
            <p:spPr bwMode="auto">
              <a:xfrm>
                <a:off x="161469" y="1335437"/>
                <a:ext cx="5018115" cy="412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" name="Rectangle 1"/>
            <p:cNvSpPr/>
            <p:nvPr/>
          </p:nvSpPr>
          <p:spPr>
            <a:xfrm>
              <a:off x="5279666" y="4866198"/>
              <a:ext cx="3140765" cy="592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-19050" y="-1905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 noGrp="1"/>
          </p:cNvGraphicFramePr>
          <p:nvPr/>
        </p:nvGraphicFramePr>
        <p:xfrm>
          <a:off x="-19050" y="-1905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66800" y="813549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/>
          </p:nvPr>
        </p:nvGraphicFramePr>
        <p:xfrm>
          <a:off x="0" y="688978"/>
          <a:ext cx="9144000" cy="548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381000" y="76200"/>
            <a:ext cx="9144000" cy="685800"/>
          </a:xfrm>
        </p:spPr>
        <p:txBody>
          <a:bodyPr anchor="t"/>
          <a:lstStyle/>
          <a:p>
            <a:pPr eaLnBrk="1" hangingPunct="1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ヒラギノ角ゴ Pro W3"/>
                <a:cs typeface="Arial" pitchFamily="34" charset="0"/>
              </a:rPr>
              <a:t>4. Case Study: Insurance Compliance Over Time</a:t>
            </a:r>
          </a:p>
        </p:txBody>
      </p:sp>
    </p:spTree>
    <p:extLst>
      <p:ext uri="{BB962C8B-B14F-4D97-AF65-F5344CB8AC3E}">
        <p14:creationId xmlns:p14="http://schemas.microsoft.com/office/powerpoint/2010/main" val="793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5. Maintain a Qualified Contractor List </a:t>
            </a:r>
          </a:p>
        </p:txBody>
      </p:sp>
      <p:sp>
        <p:nvSpPr>
          <p:cNvPr id="14339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4150" y="1066778"/>
            <a:ext cx="8645525" cy="3937296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“Quick, we need them now!”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Proactive, structured process for finding, qualifying, onboarding, and monitoring contractors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Builds stronger and lasting partnerships with contractors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Enhances procurement integrity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857" y="3717890"/>
            <a:ext cx="1960016" cy="2352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52400" y="103188"/>
            <a:ext cx="899160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6. Establish Consequences</a:t>
            </a:r>
            <a:endParaRPr lang="en-US" sz="2400" dirty="0" smtClean="0">
              <a:ea typeface="ヒラギノ角ゴ Pro W3"/>
            </a:endParaRPr>
          </a:p>
        </p:txBody>
      </p:sp>
      <p:sp>
        <p:nvSpPr>
          <p:cNvPr id="15363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4150" y="936526"/>
            <a:ext cx="8693150" cy="5105400"/>
          </a:xfrm>
        </p:spPr>
        <p:txBody>
          <a:bodyPr lIns="91435" tIns="45718" rIns="91435" bIns="45718"/>
          <a:lstStyle/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Establish, communicate and enforce consequences for   non-compliance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Develop contracts and agreements carefully</a:t>
            </a:r>
          </a:p>
          <a:p>
            <a:pPr>
              <a:spcBef>
                <a:spcPts val="1200"/>
              </a:spcBef>
            </a:pPr>
            <a:endParaRPr lang="en-US" sz="20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n-US" sz="20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n-US" sz="20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Eliminate time/effort required to manage challenging performers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Provides a base of fewer, safer service providers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" y="2143869"/>
            <a:ext cx="6467475" cy="2771775"/>
          </a:xfrm>
          <a:prstGeom prst="rect">
            <a:avLst/>
          </a:prstGeom>
          <a:ln>
            <a:solidFill>
              <a:srgbClr val="675C5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Content Placeholder 7"/>
          <p:cNvSpPr txBox="1">
            <a:spLocks/>
          </p:cNvSpPr>
          <p:nvPr/>
        </p:nvSpPr>
        <p:spPr bwMode="auto">
          <a:xfrm>
            <a:off x="233363" y="795338"/>
            <a:ext cx="8850312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675C53"/>
                </a:solidFill>
                <a:cs typeface="Arial" panose="020B0604020202020204" pitchFamily="34" charset="0"/>
              </a:rPr>
              <a:t>Web-based Contractor/Supplier Information Management collecting and reviewing  HSE, Quality, Procurement, Compliance and Training data</a:t>
            </a:r>
          </a:p>
          <a:p>
            <a:pPr eaLnBrk="1" hangingPunct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675C53"/>
                </a:solidFill>
                <a:cs typeface="Arial" panose="020B0604020202020204" pitchFamily="34" charset="0"/>
              </a:rPr>
              <a:t>Industries Served: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Oil &amp; Gas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Chemical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Mining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Manufacturing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Utilities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Healthcare &amp;                                                                                                    Pharmaceuticals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Food &amp; Agriculture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Transportation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sz="1600" dirty="0">
                <a:solidFill>
                  <a:srgbClr val="675C53"/>
                </a:solidFill>
                <a:cs typeface="Arial" panose="020B0604020202020204" pitchFamily="34" charset="0"/>
              </a:rPr>
              <a:t>Public Sector</a:t>
            </a:r>
          </a:p>
        </p:txBody>
      </p:sp>
      <p:sp>
        <p:nvSpPr>
          <p:cNvPr id="141315" name="Title 2"/>
          <p:cNvSpPr>
            <a:spLocks noGrp="1"/>
          </p:cNvSpPr>
          <p:nvPr>
            <p:ph type="ctrTitle"/>
          </p:nvPr>
        </p:nvSpPr>
        <p:spPr bwMode="auto">
          <a:xfrm>
            <a:off x="104775" y="41275"/>
            <a:ext cx="7467600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smtClean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Introduction: What is ISNetworld?</a:t>
            </a:r>
            <a:endParaRPr lang="en-US" altLang="en-US" sz="2800" smtClean="0">
              <a:latin typeface="Arial" panose="020B0604020202020204" pitchFamily="34" charset="0"/>
              <a:ea typeface="ヒラギノ角ゴ Pro W3"/>
              <a:cs typeface="ヒラギノ角ゴ Pro W3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426" y="1575636"/>
            <a:ext cx="5683250" cy="45918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8250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7. Address Subcontractor Management</a:t>
            </a:r>
          </a:p>
        </p:txBody>
      </p:sp>
      <p:sp>
        <p:nvSpPr>
          <p:cNvPr id="16387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8682" y="942975"/>
            <a:ext cx="8715375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Have you ever seen service providers with logos you don’t recognize on your jobsite?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Subcontractors typically have a higher likelihood of incidents</a:t>
            </a:r>
            <a:endParaRPr lang="en-US" sz="11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Best practice subcontractor approaches: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Ensure they are qualified/monitored to same                                level of standards as general contractor or,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General contractor required to demonstrate                                                       the same level of rigor for qualifying subs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91" y="3105149"/>
            <a:ext cx="2624134" cy="243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8. Follow Standardized and Transparent Guidelines</a:t>
            </a:r>
          </a:p>
        </p:txBody>
      </p:sp>
      <p:sp>
        <p:nvSpPr>
          <p:cNvPr id="17411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9854" y="876300"/>
            <a:ext cx="8787239" cy="4791075"/>
          </a:xfrm>
        </p:spPr>
        <p:txBody>
          <a:bodyPr lIns="91435" tIns="45718" rIns="91435" bIns="45718"/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Consistency and transparency is a common challenge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Utilize a single, well organized database 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Improves </a:t>
            </a:r>
            <a:r>
              <a:rPr lang="en-US" sz="28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procurement </a:t>
            </a:r>
            <a:r>
              <a:rPr lang="en-US" sz="2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transparency 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Minimize duplication and inefficiencies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  <a:spcAft>
                <a:spcPts val="1200"/>
              </a:spcAft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smtClean="0">
                <a:ea typeface="ヒラギノ角ゴ Pro W3"/>
              </a:rPr>
              <a:t>8. Follow Standardized and Transparent Guidelines</a:t>
            </a:r>
          </a:p>
        </p:txBody>
      </p:sp>
      <p:sp>
        <p:nvSpPr>
          <p:cNvPr id="136195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9388" y="687760"/>
            <a:ext cx="8788400" cy="4791075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Challenges with Dispersed Operations (Kinder Morgan)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61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409700"/>
            <a:ext cx="738505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1943" y="6187440"/>
            <a:ext cx="41986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675C53"/>
                </a:solidFill>
              </a:rPr>
              <a:t>Source: </a:t>
            </a:r>
            <a:r>
              <a:rPr lang="en-US" sz="1100" dirty="0">
                <a:solidFill>
                  <a:prstClr val="black"/>
                </a:solidFill>
                <a:hlinkClick r:id="rId4"/>
              </a:rPr>
              <a:t>http://www.kindermorgan.com/asset_map/</a:t>
            </a:r>
            <a:endParaRPr 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50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166688" y="73025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9. Integrated with Internal Business Processes</a:t>
            </a:r>
          </a:p>
        </p:txBody>
      </p:sp>
      <p:sp>
        <p:nvSpPr>
          <p:cNvPr id="19459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36550" y="914400"/>
            <a:ext cx="8450263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Contractor management as an integral part of the complete business processes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2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Goal is to drive end-to-end risk management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sz="22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Examples of Key Performance Indicator (KPI) integration: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Purchase orders issued only to                                                        qualified contractors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Site entry ID badges tied to contractor                                             approval status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16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</a:pPr>
            <a:endParaRPr lang="en-US" sz="12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901" y="3584891"/>
            <a:ext cx="2470439" cy="219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2"/>
          <p:cNvSpPr>
            <a:spLocks noGrp="1"/>
          </p:cNvSpPr>
          <p:nvPr>
            <p:ph type="ctrTitle"/>
          </p:nvPr>
        </p:nvSpPr>
        <p:spPr bwMode="auto">
          <a:xfrm>
            <a:off x="411197" y="152400"/>
            <a:ext cx="8153400" cy="914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>
                <a:latin typeface="Arial" pitchFamily="34" charset="0"/>
                <a:ea typeface="ヒラギノ角ゴ Pro W3"/>
                <a:cs typeface="Arial" pitchFamily="34" charset="0"/>
              </a:rPr>
              <a:t>9. System Interfacing</a:t>
            </a:r>
            <a:endParaRPr lang="en-US" sz="2800" dirty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592667" y="2819400"/>
          <a:ext cx="7924800" cy="322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/>
          </p:nvPr>
        </p:nvGraphicFramePr>
        <p:xfrm>
          <a:off x="1936632" y="949544"/>
          <a:ext cx="4343400" cy="210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7"/>
          <p:cNvGraphicFramePr/>
          <p:nvPr>
            <p:extLst/>
          </p:nvPr>
        </p:nvGraphicFramePr>
        <p:xfrm>
          <a:off x="4823603" y="1510305"/>
          <a:ext cx="762000" cy="645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2" name="Group 11"/>
          <p:cNvGrpSpPr/>
          <p:nvPr/>
        </p:nvGrpSpPr>
        <p:grpSpPr>
          <a:xfrm>
            <a:off x="5629886" y="1312691"/>
            <a:ext cx="1089923" cy="1037808"/>
            <a:chOff x="359766" y="1117609"/>
            <a:chExt cx="1089922" cy="539249"/>
          </a:xfrm>
          <a:solidFill>
            <a:srgbClr val="92D050"/>
          </a:solidFill>
        </p:grpSpPr>
        <p:sp>
          <p:nvSpPr>
            <p:cNvPr id="13" name="Rounded Rectangle 12"/>
            <p:cNvSpPr/>
            <p:nvPr/>
          </p:nvSpPr>
          <p:spPr>
            <a:xfrm>
              <a:off x="359766" y="1117609"/>
              <a:ext cx="953955" cy="539249"/>
            </a:xfrm>
            <a:prstGeom prst="ca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375560" y="1117609"/>
              <a:ext cx="1074128" cy="523455"/>
            </a:xfrm>
            <a:prstGeom prst="can">
              <a:avLst>
                <a:gd name="adj" fmla="val 25092"/>
              </a:avLst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0480" tIns="30480" rIns="30480" bIns="30480" spcCol="1270" anchor="ctr"/>
            <a:lstStyle/>
            <a:p>
              <a:pPr algn="ctr" defTabSz="711182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Client System/ Database</a:t>
              </a:r>
              <a:endParaRPr lang="en-GB" sz="1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12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3"/>
          <p:cNvSpPr>
            <a:spLocks noGrp="1"/>
          </p:cNvSpPr>
          <p:nvPr>
            <p:ph type="ctrTitle" idx="4294967295"/>
          </p:nvPr>
        </p:nvSpPr>
        <p:spPr bwMode="auto">
          <a:xfrm>
            <a:off x="457200" y="149225"/>
            <a:ext cx="7696200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Case Study: Apache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Heli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p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ヒラギノ角ゴ Pro W3"/>
              </a:rPr>
              <a:t>ass</a:t>
            </a:r>
            <a:endParaRPr lang="en-US" sz="2800" dirty="0" smtClean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sp>
        <p:nvSpPr>
          <p:cNvPr id="146435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99776" y="875777"/>
            <a:ext cx="8050403" cy="4419600"/>
          </a:xfr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ea typeface="ヒラギノ角ゴ Pro W3"/>
                <a:cs typeface="ヒラギノ角ゴ Pro W3"/>
              </a:rPr>
              <a:t>Designed to check all required information prior to an employee/contractor heading offshore for Apache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ea typeface="ヒラギノ角ゴ Pro W3"/>
                <a:cs typeface="ヒラギノ角ゴ Pro W3"/>
              </a:rPr>
              <a:t>Checks core training and drug &amp; alcohol information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 smtClean="0">
              <a:ea typeface="ヒラギノ角ゴ Pro W3"/>
              <a:cs typeface="ヒラギノ角ゴ Pro W3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767195" y="2944832"/>
            <a:ext cx="2004093" cy="3091090"/>
            <a:chOff x="7006131" y="2952753"/>
            <a:chExt cx="2004093" cy="3091090"/>
          </a:xfrm>
        </p:grpSpPr>
        <p:pic>
          <p:nvPicPr>
            <p:cNvPr id="14643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1309" y1="95051" x2="46446" y2="1024"/>
                          <a14:foregroundMark x1="11632" y1="2901" x2="46123" y2="97611"/>
                          <a14:foregroundMark x1="28756" y1="48464" x2="28433" y2="1877"/>
                          <a14:foregroundMark x1="28756" y1="50853" x2="28837" y2="97440"/>
                          <a14:foregroundMark x1="1535" y1="49659" x2="28514" y2="48976"/>
                          <a14:foregroundMark x1="28756" y1="49147" x2="45719" y2="48635"/>
                          <a14:foregroundMark x1="45315" y1="4778" x2="45396" y2="94198"/>
                          <a14:foregroundMark x1="7431" y1="16553" x2="8158" y2="88908"/>
                          <a14:foregroundMark x1="73263" y1="94881" x2="73263" y2="94881"/>
                          <a14:foregroundMark x1="79160" y1="94539" x2="79160" y2="94539"/>
                          <a14:foregroundMark x1="78595" y1="94881" x2="78595" y2="94881"/>
                          <a14:foregroundMark x1="85864" y1="94710" x2="85864" y2="94710"/>
                          <a14:foregroundMark x1="70517" y1="95051" x2="99919" y2="95222"/>
                          <a14:backgroundMark x1="54362" y1="1024" x2="98869" y2="1195"/>
                          <a14:backgroundMark x1="51212" y1="512" x2="53554" y2="512"/>
                          <a14:backgroundMark x1="50727" y1="512" x2="50404" y2="512"/>
                          <a14:backgroundMark x1="83118" y1="98464" x2="96042" y2="98635"/>
                          <a14:backgroundMark x1="59693" y1="98976" x2="77221" y2="98464"/>
                          <a14:backgroundMark x1="57027" y1="98635" x2="57027" y2="98635"/>
                          <a14:backgroundMark x1="55977" y1="98976" x2="55977" y2="98976"/>
                          <a14:backgroundMark x1="54927" y1="99317" x2="54927" y2="99317"/>
                          <a14:backgroundMark x1="53473" y1="98805" x2="53473" y2="98805"/>
                          <a14:backgroundMark x1="51858" y1="98976" x2="51858" y2="98976"/>
                          <a14:backgroundMark x1="50889" y1="99488" x2="50889" y2="99488"/>
                          <a14:backgroundMark x1="49596" y1="99488" x2="49596" y2="99488"/>
                          <a14:backgroundMark x1="80210" y1="99488" x2="80210" y2="994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484538" y="3760393"/>
              <a:ext cx="3067052" cy="145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 rot="173878">
              <a:off x="8672086" y="4509935"/>
              <a:ext cx="338138" cy="153390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7006131" y="4861776"/>
              <a:ext cx="338138" cy="117395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</a:rPr>
                <a:t>0</a:t>
              </a:r>
            </a:p>
          </p:txBody>
        </p:sp>
      </p:grpSp>
      <p:pic>
        <p:nvPicPr>
          <p:cNvPr id="3076" name="Picture 4" descr="http://www.nyborgfan.com/Modules/Product/Userfiles/Product/main/59_a3b0fc02dae716f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68" y="3178075"/>
            <a:ext cx="2878467" cy="263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94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06188" y="914400"/>
            <a:ext cx="8785412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Without  technology/automation, contractor management  can become laborious, inefficient and disorganized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Use </a:t>
            </a:r>
            <a:r>
              <a:rPr lang="en-US" sz="24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of Internet and specialized management tools 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Collect and share information in a secure and </a:t>
            </a:r>
            <a:r>
              <a:rPr lang="en-US" sz="16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                                                     efficient </a:t>
            </a:r>
            <a:r>
              <a:rPr lang="en-US" sz="16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environment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Reduce duplication and administrative cost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59% of best-in-class organizations                                            use technology to enhance                                                HSE performance</a:t>
            </a:r>
            <a:r>
              <a:rPr lang="en-US" sz="2400" baseline="30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(2</a:t>
            </a:r>
            <a:r>
              <a:rPr lang="en-US" sz="2000" baseline="30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604838" y="6253163"/>
            <a:ext cx="76088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>
                <a:solidFill>
                  <a:srgbClr val="675C53"/>
                </a:solidFill>
              </a:rPr>
              <a:t>(2) </a:t>
            </a:r>
            <a:r>
              <a:rPr lang="en-US" sz="1000" dirty="0">
                <a:hlinkClick r:id="rId3"/>
              </a:rPr>
              <a:t>http://www.aberdeen.com/Aberdeen-Library/6991/RA-envinronment-health-safety.aspx</a:t>
            </a:r>
            <a:r>
              <a:rPr lang="en-US" sz="1000" dirty="0"/>
              <a:t> </a:t>
            </a:r>
            <a:endParaRPr lang="en-US" sz="1000" dirty="0">
              <a:solidFill>
                <a:srgbClr val="675C53"/>
              </a:solidFill>
            </a:endParaRPr>
          </a:p>
        </p:txBody>
      </p:sp>
      <p:sp>
        <p:nvSpPr>
          <p:cNvPr id="21508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10. Leverage Technology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0751" y="3034602"/>
            <a:ext cx="2958406" cy="262383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itle 2"/>
          <p:cNvSpPr>
            <a:spLocks noGrp="1"/>
          </p:cNvSpPr>
          <p:nvPr>
            <p:ph type="ctrTitle"/>
          </p:nvPr>
        </p:nvSpPr>
        <p:spPr bwMode="auto">
          <a:xfrm>
            <a:off x="117236" y="41872"/>
            <a:ext cx="8564535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 smtClean="0">
                <a:latin typeface="Arial" pitchFamily="34" charset="0"/>
                <a:ea typeface="ヒラギノ角ゴ Pro W3"/>
                <a:cs typeface="ヒラギノ角ゴ Pro W3"/>
              </a:rPr>
              <a:t>Dashboard: Centralized Contractor Information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7" y="819150"/>
            <a:ext cx="8031402" cy="586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677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ctrTitle"/>
          </p:nvPr>
        </p:nvSpPr>
        <p:spPr>
          <a:xfrm>
            <a:off x="1066800" y="2857500"/>
            <a:ext cx="5715000" cy="838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ea typeface="ヒラギノ角ゴ Pro W3"/>
                <a:cs typeface="ヒラギノ角ゴ Pro W3"/>
              </a:rPr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275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>
            <a:graphicFrameLocks/>
          </p:cNvGraphicFramePr>
          <p:nvPr>
            <p:extLst/>
          </p:nvPr>
        </p:nvGraphicFramePr>
        <p:xfrm>
          <a:off x="152399" y="762000"/>
          <a:ext cx="8765177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Rectangle 35"/>
          <p:cNvSpPr/>
          <p:nvPr/>
        </p:nvSpPr>
        <p:spPr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341" name="TextBox 11"/>
          <p:cNvSpPr txBox="1">
            <a:spLocks noChangeArrowheads="1"/>
          </p:cNvSpPr>
          <p:nvPr/>
        </p:nvSpPr>
        <p:spPr bwMode="auto">
          <a:xfrm>
            <a:off x="6350000" y="5846763"/>
            <a:ext cx="1765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 smtClean="0">
                <a:solidFill>
                  <a:srgbClr val="675C53"/>
                </a:solidFill>
              </a:rPr>
              <a:t>2010          2011         2012</a:t>
            </a:r>
            <a:endParaRPr lang="en-US" sz="1000" b="1" dirty="0">
              <a:solidFill>
                <a:srgbClr val="675C53"/>
              </a:solidFill>
            </a:endParaRPr>
          </a:p>
        </p:txBody>
      </p:sp>
      <p:sp>
        <p:nvSpPr>
          <p:cNvPr id="14342" name="TextBox 14"/>
          <p:cNvSpPr txBox="1">
            <a:spLocks noChangeArrowheads="1"/>
          </p:cNvSpPr>
          <p:nvPr/>
        </p:nvSpPr>
        <p:spPr bwMode="auto">
          <a:xfrm>
            <a:off x="1295400" y="5846763"/>
            <a:ext cx="1765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 smtClean="0">
                <a:solidFill>
                  <a:srgbClr val="675C53"/>
                </a:solidFill>
              </a:rPr>
              <a:t>2010          2011         2012</a:t>
            </a:r>
            <a:endParaRPr lang="en-US" sz="1000" b="1" dirty="0">
              <a:solidFill>
                <a:srgbClr val="675C53"/>
              </a:solidFill>
            </a:endParaRPr>
          </a:p>
        </p:txBody>
      </p:sp>
      <p:sp>
        <p:nvSpPr>
          <p:cNvPr id="14343" name="TextBox 15"/>
          <p:cNvSpPr txBox="1">
            <a:spLocks noChangeArrowheads="1"/>
          </p:cNvSpPr>
          <p:nvPr/>
        </p:nvSpPr>
        <p:spPr bwMode="auto">
          <a:xfrm>
            <a:off x="3797300" y="5846763"/>
            <a:ext cx="1765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 smtClean="0">
                <a:solidFill>
                  <a:srgbClr val="675C53"/>
                </a:solidFill>
              </a:rPr>
              <a:t>2010          2011         2012</a:t>
            </a:r>
            <a:endParaRPr lang="en-US" sz="1000" b="1" dirty="0">
              <a:solidFill>
                <a:srgbClr val="675C53"/>
              </a:solidFill>
            </a:endParaRPr>
          </a:p>
        </p:txBody>
      </p:sp>
      <p:sp>
        <p:nvSpPr>
          <p:cNvPr id="14344" name="TextBox 2"/>
          <p:cNvSpPr txBox="1">
            <a:spLocks noChangeArrowheads="1"/>
          </p:cNvSpPr>
          <p:nvPr/>
        </p:nvSpPr>
        <p:spPr bwMode="auto">
          <a:xfrm>
            <a:off x="365125" y="6172200"/>
            <a:ext cx="7696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rgbClr val="675C53"/>
                </a:solidFill>
              </a:rPr>
              <a:t>*</a:t>
            </a:r>
            <a:r>
              <a:rPr lang="en-US" sz="900" dirty="0">
                <a:solidFill>
                  <a:srgbClr val="675C53"/>
                </a:solidFill>
              </a:rPr>
              <a:t>2010 BLS Nonfatal TRIR, </a:t>
            </a:r>
            <a:r>
              <a:rPr lang="en-US" sz="900" dirty="0">
                <a:solidFill>
                  <a:srgbClr val="675C53"/>
                </a:solidFill>
                <a:hlinkClick r:id="rId4"/>
              </a:rPr>
              <a:t>http://</a:t>
            </a:r>
            <a:r>
              <a:rPr lang="en-US" sz="900" dirty="0" smtClean="0">
                <a:solidFill>
                  <a:srgbClr val="675C53"/>
                </a:solidFill>
                <a:hlinkClick r:id="rId4"/>
              </a:rPr>
              <a:t>www.bls.gov/iif/oshwc/osh/os/ostb2813.pdf</a:t>
            </a:r>
            <a:endParaRPr lang="en-US" sz="900" dirty="0" smtClean="0">
              <a:solidFill>
                <a:srgbClr val="675C53"/>
              </a:solidFill>
            </a:endParaRPr>
          </a:p>
          <a:p>
            <a:pPr eaLnBrk="1" hangingPunct="1"/>
            <a:r>
              <a:rPr lang="en-US" sz="900" dirty="0" smtClean="0">
                <a:solidFill>
                  <a:srgbClr val="675C53"/>
                </a:solidFill>
              </a:rPr>
              <a:t>*2011 BLS Nonfatal TRIR, </a:t>
            </a:r>
            <a:r>
              <a:rPr lang="en-US" sz="900" dirty="0" smtClean="0">
                <a:solidFill>
                  <a:srgbClr val="675C53"/>
                </a:solidFill>
                <a:hlinkClick r:id="rId5"/>
              </a:rPr>
              <a:t>http://www.bls.gov/iif/oshwc/osh/os/ostb3191.pdf</a:t>
            </a:r>
            <a:endParaRPr lang="en-US" sz="900" dirty="0" smtClean="0">
              <a:solidFill>
                <a:srgbClr val="675C53"/>
              </a:solidFill>
            </a:endParaRPr>
          </a:p>
          <a:p>
            <a:pPr eaLnBrk="1" hangingPunct="1"/>
            <a:r>
              <a:rPr lang="en-US" sz="900" dirty="0" smtClean="0">
                <a:solidFill>
                  <a:srgbClr val="675C53"/>
                </a:solidFill>
              </a:rPr>
              <a:t>*2012 </a:t>
            </a:r>
            <a:r>
              <a:rPr lang="en-US" sz="900" dirty="0">
                <a:solidFill>
                  <a:srgbClr val="675C53"/>
                </a:solidFill>
              </a:rPr>
              <a:t>BLS Nonfatal TRIR, </a:t>
            </a:r>
            <a:r>
              <a:rPr lang="en-US" sz="900" dirty="0">
                <a:solidFill>
                  <a:srgbClr val="675C53"/>
                </a:solidFill>
                <a:hlinkClick r:id="rId6"/>
              </a:rPr>
              <a:t>http://</a:t>
            </a:r>
            <a:r>
              <a:rPr lang="en-US" sz="900" dirty="0" smtClean="0">
                <a:solidFill>
                  <a:srgbClr val="675C53"/>
                </a:solidFill>
                <a:hlinkClick r:id="rId6"/>
              </a:rPr>
              <a:t>www.bls.gov/iif/oshwc/osh/os/ostb3581.pdf</a:t>
            </a:r>
            <a:endParaRPr lang="en-US" sz="900" dirty="0" smtClean="0">
              <a:solidFill>
                <a:srgbClr val="675C53"/>
              </a:solidFill>
            </a:endParaRPr>
          </a:p>
          <a:p>
            <a:pPr eaLnBrk="1" hangingPunct="1"/>
            <a:r>
              <a:rPr lang="en-US" sz="900" dirty="0" smtClean="0">
                <a:solidFill>
                  <a:srgbClr val="675C53"/>
                </a:solidFill>
              </a:rPr>
              <a:t>** </a:t>
            </a:r>
            <a:r>
              <a:rPr lang="en-US" sz="900" dirty="0">
                <a:solidFill>
                  <a:srgbClr val="675C53"/>
                </a:solidFill>
                <a:hlinkClick r:id="rId7"/>
              </a:rPr>
              <a:t>ISNetworld.com</a:t>
            </a:r>
            <a:endParaRPr lang="en-US" sz="900" dirty="0">
              <a:solidFill>
                <a:srgbClr val="675C53"/>
              </a:solidFill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060700" y="2209800"/>
            <a:ext cx="5778500" cy="1297190"/>
            <a:chOff x="3060700" y="2141335"/>
            <a:chExt cx="5778500" cy="129719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3060700" y="2141335"/>
              <a:ext cx="5778500" cy="0"/>
            </a:xfrm>
            <a:prstGeom prst="line">
              <a:avLst/>
            </a:prstGeom>
            <a:ln w="6350">
              <a:solidFill>
                <a:srgbClr val="675C5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562600" y="3438525"/>
              <a:ext cx="3276600" cy="0"/>
            </a:xfrm>
            <a:prstGeom prst="line">
              <a:avLst/>
            </a:prstGeom>
            <a:ln w="6350">
              <a:solidFill>
                <a:srgbClr val="675C5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8478838" y="2141335"/>
              <a:ext cx="1587" cy="1297190"/>
            </a:xfrm>
            <a:prstGeom prst="straightConnector1">
              <a:avLst/>
            </a:prstGeom>
            <a:ln w="12700">
              <a:solidFill>
                <a:srgbClr val="675C53"/>
              </a:solidFill>
              <a:prstDash val="solid"/>
              <a:headEnd type="stealth" w="lg" len="lg"/>
              <a:tailEnd type="stealth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840119" y="2646854"/>
              <a:ext cx="533400" cy="2778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675C5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200" b="1" dirty="0" smtClean="0">
                  <a:solidFill>
                    <a:srgbClr val="675C53"/>
                  </a:solidFill>
                </a:rPr>
                <a:t>39%</a:t>
              </a:r>
              <a:endParaRPr lang="en-US" sz="1200" b="1" dirty="0">
                <a:solidFill>
                  <a:srgbClr val="675C53"/>
                </a:solidFill>
              </a:endParaRP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858919" y="3506990"/>
            <a:ext cx="980281" cy="904875"/>
            <a:chOff x="7858919" y="3438525"/>
            <a:chExt cx="980281" cy="904875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8115300" y="4343400"/>
              <a:ext cx="723900" cy="0"/>
            </a:xfrm>
            <a:prstGeom prst="line">
              <a:avLst/>
            </a:prstGeom>
            <a:ln w="6350">
              <a:solidFill>
                <a:srgbClr val="675C5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7858919" y="3752850"/>
              <a:ext cx="533400" cy="2762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675C5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200" b="1" dirty="0">
                  <a:solidFill>
                    <a:srgbClr val="675C53"/>
                  </a:solidFill>
                </a:rPr>
                <a:t>44%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8478838" y="3438525"/>
              <a:ext cx="1587" cy="904875"/>
            </a:xfrm>
            <a:prstGeom prst="straightConnector1">
              <a:avLst/>
            </a:prstGeom>
            <a:ln w="12700">
              <a:solidFill>
                <a:srgbClr val="675C53"/>
              </a:solidFill>
              <a:prstDash val="solid"/>
              <a:headEnd type="stealth" w="lg" len="lg"/>
              <a:tailEnd type="stealth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itle 3"/>
          <p:cNvSpPr>
            <a:spLocks noGrp="1"/>
          </p:cNvSpPr>
          <p:nvPr>
            <p:ph type="ctrTitle"/>
          </p:nvPr>
        </p:nvSpPr>
        <p:spPr bwMode="auto">
          <a:xfrm>
            <a:off x="442913" y="90488"/>
            <a:ext cx="8915400" cy="612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Arial" pitchFamily="34" charset="0"/>
              </a:rPr>
              <a:t>Public vs. Private vs. Actively Managed Contractors</a:t>
            </a:r>
          </a:p>
        </p:txBody>
      </p:sp>
    </p:spTree>
    <p:extLst>
      <p:ext uri="{BB962C8B-B14F-4D97-AF65-F5344CB8AC3E}">
        <p14:creationId xmlns:p14="http://schemas.microsoft.com/office/powerpoint/2010/main" val="177147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411" name="Title 3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143999" cy="6889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457200"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Arial" pitchFamily="34" charset="0"/>
              </a:rPr>
              <a:t>Increasing Use of Contractors – A Global Trend</a:t>
            </a:r>
            <a:endParaRPr lang="en-US" sz="2400" dirty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28" y="1746543"/>
            <a:ext cx="5242354" cy="28970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882" y="1064741"/>
            <a:ext cx="3629025" cy="3657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6561" y="5116426"/>
            <a:ext cx="828726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Contractors accounted for </a:t>
            </a:r>
            <a:r>
              <a:rPr lang="en-US" b="1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78%</a:t>
            </a:r>
            <a:r>
              <a:rPr lang="en-US" sz="1600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work hours in 2013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Contractors have </a:t>
            </a:r>
            <a:r>
              <a:rPr lang="en-US" sz="2000" b="1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86%</a:t>
            </a:r>
            <a:r>
              <a:rPr lang="en-US" sz="1600" dirty="0" smtClean="0">
                <a:solidFill>
                  <a:srgbClr val="675C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higher total recordable injury rate than Companies in 2013</a:t>
            </a:r>
            <a:endParaRPr lang="en-US" sz="1600" dirty="0">
              <a:solidFill>
                <a:srgbClr val="675C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61" y="6266327"/>
            <a:ext cx="732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International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Association of Oil &amp; Gas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Producers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(OGP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)</a:t>
            </a:r>
            <a:endParaRPr lang="en-US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Link to the publication: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Safety Performance Indicators – 2013 Data</a:t>
            </a:r>
            <a:endParaRPr lang="en-US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7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411" name="Title 3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143999" cy="6889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457200"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ea typeface="ヒラギノ角ゴ Pro W3"/>
                <a:cs typeface="Arial" pitchFamily="34" charset="0"/>
              </a:rPr>
              <a:t>ISN US Contractors Injury Rates Over Time</a:t>
            </a:r>
            <a:endParaRPr lang="en-US" sz="2400" dirty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228600" y="663847"/>
          <a:ext cx="8610600" cy="608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3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411" name="Title 3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143999" cy="6889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457200"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Gets Measured, Gets Done </a:t>
            </a:r>
            <a:endParaRPr lang="en-US" sz="2400" dirty="0">
              <a:solidFill>
                <a:schemeClr val="bg1"/>
              </a:solidFill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152400" y="761999"/>
          <a:ext cx="8848725" cy="5913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393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868"/>
            <a:ext cx="9144000" cy="67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81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28612"/>
            <a:ext cx="8318526" cy="6200775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744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67600" y="3972244"/>
            <a:ext cx="1595674" cy="584775"/>
          </a:xfrm>
          <a:prstGeom prst="rect">
            <a:avLst/>
          </a:prstGeom>
          <a:solidFill>
            <a:srgbClr val="FF6D42"/>
          </a:solidFill>
          <a:ln>
            <a:solidFill>
              <a:srgbClr val="FF6D4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Know where you are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0" y="1616138"/>
            <a:ext cx="1700449" cy="584775"/>
          </a:xfrm>
          <a:prstGeom prst="rect">
            <a:avLst/>
          </a:prstGeom>
          <a:solidFill>
            <a:srgbClr val="FF6D42"/>
          </a:solidFill>
          <a:ln>
            <a:solidFill>
              <a:srgbClr val="FF6D4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i="1">
                <a:solidFill>
                  <a:srgbClr val="675C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B. Baseline and targets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6600" y="2794191"/>
            <a:ext cx="1676400" cy="584775"/>
          </a:xfrm>
          <a:prstGeom prst="rect">
            <a:avLst/>
          </a:prstGeom>
          <a:solidFill>
            <a:srgbClr val="FF6D42"/>
          </a:solidFill>
          <a:ln>
            <a:solidFill>
              <a:srgbClr val="FF6D4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i="1">
                <a:solidFill>
                  <a:srgbClr val="675C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C. Selection &amp; Mgmt. strategy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/>
          </p:nvPr>
        </p:nvGraphicFramePr>
        <p:xfrm>
          <a:off x="5105400" y="-381000"/>
          <a:ext cx="2971800" cy="792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250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itle 4"/>
          <p:cNvSpPr>
            <a:spLocks noGrp="1"/>
          </p:cNvSpPr>
          <p:nvPr>
            <p:ph type="ctrTitle"/>
          </p:nvPr>
        </p:nvSpPr>
        <p:spPr>
          <a:xfrm>
            <a:off x="137160" y="76200"/>
            <a:ext cx="8860536" cy="609600"/>
          </a:xfrm>
        </p:spPr>
        <p:txBody>
          <a:bodyPr anchor="t"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White Paper on Best-in-Class Contractor Management</a:t>
            </a:r>
          </a:p>
        </p:txBody>
      </p:sp>
      <p:sp>
        <p:nvSpPr>
          <p:cNvPr id="150531" name="TextBox 1"/>
          <p:cNvSpPr txBox="1">
            <a:spLocks noChangeArrowheads="1"/>
          </p:cNvSpPr>
          <p:nvPr/>
        </p:nvSpPr>
        <p:spPr bwMode="auto">
          <a:xfrm>
            <a:off x="652463" y="5748338"/>
            <a:ext cx="7212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600">
                <a:solidFill>
                  <a:srgbClr val="675C53"/>
                </a:solidFill>
              </a:rPr>
              <a:t>Request Whitepaper at : </a:t>
            </a:r>
            <a:r>
              <a:rPr lang="en-US" sz="1600">
                <a:solidFill>
                  <a:srgbClr val="675C53"/>
                </a:solidFill>
                <a:hlinkClick r:id="rId3"/>
              </a:rPr>
              <a:t>http://www.isnetworld.com/contractorManagement</a:t>
            </a:r>
            <a:r>
              <a:rPr lang="en-US" sz="1600">
                <a:solidFill>
                  <a:srgbClr val="675C53"/>
                </a:solidFill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73" y="995362"/>
            <a:ext cx="3395816" cy="436780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4032" y="995362"/>
            <a:ext cx="3419135" cy="43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6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In Summary</a:t>
            </a:r>
          </a:p>
        </p:txBody>
      </p:sp>
      <p:sp>
        <p:nvSpPr>
          <p:cNvPr id="22531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1450" y="914400"/>
            <a:ext cx="8829675" cy="5105400"/>
          </a:xfrm>
        </p:spPr>
        <p:txBody>
          <a:bodyPr lIns="91435" tIns="45718" rIns="91435" bIns="45718"/>
          <a:lstStyle/>
          <a:p>
            <a:pPr marL="457200" lvl="1" indent="0">
              <a:buNone/>
            </a:pPr>
            <a:endParaRPr lang="en-US" sz="18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What gets measured gets done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625" y="6391870"/>
            <a:ext cx="76390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675C53"/>
                </a:solidFill>
              </a:rPr>
              <a:t>(3) </a:t>
            </a:r>
            <a:r>
              <a:rPr lang="en-US" sz="1000" dirty="0" smtClean="0">
                <a:solidFill>
                  <a:srgbClr val="675C53"/>
                </a:solidFill>
                <a:hlinkClick r:id="rId3"/>
              </a:rPr>
              <a:t>http://www.ilo.org/global/meetings-and-events/events/world-congress-on-safety-and-health-at-work/lang--en/index.htm</a:t>
            </a:r>
            <a:endParaRPr lang="en-US" sz="1000" dirty="0">
              <a:solidFill>
                <a:srgbClr val="675C53"/>
              </a:solidFill>
            </a:endParaRPr>
          </a:p>
        </p:txBody>
      </p:sp>
      <p:pic>
        <p:nvPicPr>
          <p:cNvPr id="5" name="Picture 3" descr="C:\Users\rcerenzio\Desktop\Juan-Somavi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087" y="2259086"/>
            <a:ext cx="3041902" cy="1647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4503" y="4163957"/>
            <a:ext cx="73948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 smtClean="0">
                <a:solidFill>
                  <a:srgbClr val="675C53"/>
                </a:solidFill>
              </a:rPr>
              <a:t>“Occupational safety and health is first of all a matter of human rights and respect for human dignity.” </a:t>
            </a:r>
          </a:p>
          <a:p>
            <a:pPr algn="ctr">
              <a:lnSpc>
                <a:spcPct val="150000"/>
              </a:lnSpc>
            </a:pPr>
            <a:r>
              <a:rPr lang="en-US" sz="1200" i="1" dirty="0" smtClean="0">
                <a:solidFill>
                  <a:srgbClr val="675C53"/>
                </a:solidFill>
              </a:rPr>
              <a:t>Juan Somavia</a:t>
            </a:r>
            <a:r>
              <a:rPr lang="en-US" sz="1200" b="1" i="1" baseline="80000" dirty="0" smtClean="0">
                <a:solidFill>
                  <a:srgbClr val="675C53"/>
                </a:solidFill>
              </a:rPr>
              <a:t>(3)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Contact Information</a:t>
            </a:r>
          </a:p>
        </p:txBody>
      </p:sp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590549" y="1190625"/>
            <a:ext cx="7267575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675C53"/>
                </a:solidFill>
              </a:rPr>
              <a:t>Richard Cerenzio</a:t>
            </a: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675C53"/>
                </a:solidFill>
              </a:rPr>
              <a:t>ISN Director</a:t>
            </a:r>
          </a:p>
          <a:p>
            <a:pPr algn="ctr">
              <a:lnSpc>
                <a:spcPct val="150000"/>
              </a:lnSpc>
            </a:pPr>
            <a:r>
              <a:rPr lang="en-US" sz="2000" u="sng" dirty="0" smtClean="0">
                <a:solidFill>
                  <a:srgbClr val="675C53"/>
                </a:solidFill>
                <a:hlinkClick r:id="rId2"/>
              </a:rPr>
              <a:t>rcerenzio@isn.com</a:t>
            </a:r>
            <a:endParaRPr lang="en-US" sz="2000" u="sng" dirty="0" smtClean="0">
              <a:solidFill>
                <a:srgbClr val="675C53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675C53"/>
                </a:solidFill>
              </a:rPr>
              <a:t>214.866.4723</a:t>
            </a:r>
          </a:p>
          <a:p>
            <a:pPr algn="ctr">
              <a:lnSpc>
                <a:spcPct val="150000"/>
              </a:lnSpc>
            </a:pPr>
            <a:endParaRPr lang="en-US" dirty="0" smtClean="0">
              <a:solidFill>
                <a:srgbClr val="675C53"/>
              </a:solidFill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rgbClr val="675C53"/>
              </a:solidFill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rgbClr val="675C53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u="sng" dirty="0" smtClean="0">
                <a:solidFill>
                  <a:srgbClr val="675C53"/>
                </a:solidFill>
                <a:hlinkClick r:id="rId3"/>
              </a:rPr>
              <a:t>www.isnetworld.com</a:t>
            </a:r>
            <a:endParaRPr lang="en-US" u="sng" dirty="0" smtClean="0">
              <a:solidFill>
                <a:srgbClr val="675C53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675C53"/>
                </a:solidFill>
              </a:rPr>
              <a:t>© 2015 ISNetworld</a:t>
            </a:r>
          </a:p>
          <a:p>
            <a:pPr algn="ctr"/>
            <a:endParaRPr lang="en-US" u="sng" dirty="0" smtClean="0">
              <a:solidFill>
                <a:srgbClr val="675C5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22149" y="2984360"/>
            <a:ext cx="4352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Questions/Comments?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2701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7493" y="2636838"/>
            <a:ext cx="5886450" cy="684212"/>
          </a:xfrm>
        </p:spPr>
        <p:txBody>
          <a:bodyPr/>
          <a:lstStyle/>
          <a:p>
            <a:pPr algn="just">
              <a:defRPr/>
            </a:pPr>
            <a:r>
              <a:rPr lang="en-US" sz="2400" dirty="0" smtClean="0"/>
              <a:t>Best-in-Class Contractor Management</a:t>
            </a:r>
            <a:endParaRPr lang="en-US" sz="2400" dirty="0"/>
          </a:p>
          <a:p>
            <a:pPr marL="0" indent="0" eaLnBrk="1" hangingPunct="1">
              <a:defRPr/>
            </a:pPr>
            <a:endParaRPr lang="en-US" sz="2000" b="1" dirty="0" smtClean="0">
              <a:ea typeface="ヒラギノ角ゴ Pro W3"/>
              <a:cs typeface="ヒラギノ角ゴ Pro W3"/>
            </a:endParaRPr>
          </a:p>
        </p:txBody>
      </p:sp>
      <p:sp>
        <p:nvSpPr>
          <p:cNvPr id="409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09601" y="3094396"/>
            <a:ext cx="5616538" cy="649288"/>
          </a:xfrm>
        </p:spPr>
        <p:txBody>
          <a:bodyPr/>
          <a:lstStyle/>
          <a:p>
            <a:pPr marL="0" indent="0" eaLnBrk="1" hangingPunct="1"/>
            <a:r>
              <a:rPr lang="en-US" dirty="0" smtClean="0">
                <a:ea typeface="ヒラギノ角ゴ Pro W3"/>
                <a:cs typeface="ヒラギノ角ゴ Pro W3"/>
              </a:rPr>
              <a:t>Beyond </a:t>
            </a:r>
            <a:r>
              <a:rPr lang="en-US" dirty="0">
                <a:ea typeface="ヒラギノ角ゴ Pro W3"/>
                <a:cs typeface="ヒラギノ角ゴ Pro W3"/>
              </a:rPr>
              <a:t>S</a:t>
            </a:r>
            <a:r>
              <a:rPr lang="en-US" dirty="0" smtClean="0">
                <a:ea typeface="ヒラギノ角ゴ Pro W3"/>
                <a:cs typeface="ヒラギノ角ゴ Pro W3"/>
              </a:rPr>
              <a:t>afety and Reliability Conference and Expo</a:t>
            </a:r>
          </a:p>
          <a:p>
            <a:pPr marL="0" indent="0" eaLnBrk="1" hangingPunct="1"/>
            <a:r>
              <a:rPr lang="en-US" dirty="0" smtClean="0">
                <a:ea typeface="ヒラギノ角ゴ Pro W3"/>
                <a:cs typeface="ヒラギノ角ゴ Pro W3"/>
              </a:rPr>
              <a:t>March 24, 2015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0" y="6248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lvl="0" indent="-514350">
              <a:lnSpc>
                <a:spcPct val="200000"/>
              </a:lnSpc>
              <a:spcBef>
                <a:spcPct val="20000"/>
              </a:spcBef>
            </a:pPr>
            <a:r>
              <a:rPr lang="en-US" sz="1200" dirty="0" smtClean="0">
                <a:solidFill>
                  <a:srgbClr val="675C53"/>
                </a:solidFill>
                <a:ea typeface="ヒラギノ角ゴ Pro W3"/>
                <a:cs typeface="ヒラギノ角ゴ Pro W3"/>
              </a:rPr>
              <a:t>© 2015 ISN Software Corporation          </a:t>
            </a:r>
            <a:r>
              <a:rPr lang="en-US" sz="1200" dirty="0" smtClean="0">
                <a:solidFill>
                  <a:srgbClr val="675C53"/>
                </a:solidFill>
                <a:latin typeface="Arial"/>
              </a:rPr>
              <a:t>Dallas</a:t>
            </a:r>
            <a:r>
              <a:rPr lang="en-US" sz="1000" dirty="0" smtClean="0">
                <a:solidFill>
                  <a:srgbClr val="675C53"/>
                </a:solidFill>
                <a:latin typeface="Arial"/>
              </a:rPr>
              <a:t>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Calgary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Sydney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London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 Los Angeles </a:t>
            </a:r>
            <a:r>
              <a:rPr lang="en-US" sz="10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New York </a:t>
            </a:r>
            <a:r>
              <a:rPr lang="en-US" sz="1000" dirty="0">
                <a:solidFill>
                  <a:srgbClr val="675C53"/>
                </a:solidFill>
                <a:latin typeface="Arial"/>
                <a:sym typeface="Symbol" pitchFamily="18" charset="2"/>
              </a:rPr>
              <a:t> </a:t>
            </a:r>
            <a:r>
              <a:rPr lang="en-US" sz="1200" dirty="0" smtClean="0">
                <a:solidFill>
                  <a:srgbClr val="675C53"/>
                </a:solidFill>
                <a:latin typeface="Arial"/>
                <a:sym typeface="Symbol" pitchFamily="18" charset="2"/>
              </a:rPr>
              <a:t>Toronto        1-800-</a:t>
            </a:r>
            <a:r>
              <a:rPr lang="en-US" sz="1200" dirty="0" smtClean="0">
                <a:solidFill>
                  <a:srgbClr val="675C53"/>
                </a:solidFill>
                <a:latin typeface="Arial"/>
              </a:rPr>
              <a:t>976-1303</a:t>
            </a:r>
          </a:p>
          <a:p>
            <a:pPr marL="514350" indent="-514350">
              <a:lnSpc>
                <a:spcPct val="200000"/>
              </a:lnSpc>
              <a:spcBef>
                <a:spcPct val="20000"/>
              </a:spcBef>
            </a:pPr>
            <a:endParaRPr lang="en-US" sz="1900" dirty="0" smtClean="0">
              <a:solidFill>
                <a:srgbClr val="675C53"/>
              </a:solidFill>
              <a:latin typeface="Arial"/>
            </a:endParaRPr>
          </a:p>
          <a:p>
            <a:pPr marL="514350" indent="-514350">
              <a:spcBef>
                <a:spcPct val="20000"/>
              </a:spcBef>
            </a:pPr>
            <a:r>
              <a:rPr lang="en-US" sz="1600" dirty="0" smtClean="0">
                <a:solidFill>
                  <a:srgbClr val="675C53"/>
                </a:solidFill>
                <a:latin typeface="Aria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483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106400" y="41750"/>
            <a:ext cx="8667750" cy="658438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Contractorization – Opportunity and Challenge</a:t>
            </a:r>
          </a:p>
        </p:txBody>
      </p:sp>
      <p:sp>
        <p:nvSpPr>
          <p:cNvPr id="6147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52400" y="914400"/>
            <a:ext cx="8991600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Increasing contractorization not necessarily a negative trend for safety 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Bring specialization, skill and equipment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Enables safe and sustainable operations</a:t>
            </a:r>
          </a:p>
          <a:p>
            <a:pPr marL="457200" lvl="1" indent="0">
              <a:lnSpc>
                <a:spcPct val="150000"/>
              </a:lnSpc>
              <a:spcBef>
                <a:spcPts val="600"/>
              </a:spcBef>
              <a:buNone/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>
              <a:lnSpc>
                <a:spcPct val="150000"/>
              </a:lnSpc>
              <a:spcBef>
                <a:spcPts val="600"/>
              </a:spcBef>
              <a:buNone/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Prime duty for safe operations and environmental                        stewardship lies with the owner organization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Robust strategy needed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8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Better risk mitigation </a:t>
            </a:r>
          </a:p>
          <a:p>
            <a:pPr marL="457200" lvl="1" indent="0">
              <a:lnSpc>
                <a:spcPct val="150000"/>
              </a:lnSpc>
              <a:spcBef>
                <a:spcPts val="600"/>
              </a:spcBef>
              <a:buNone/>
            </a:pPr>
            <a:endParaRPr lang="en-US" sz="20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152" y="1517905"/>
            <a:ext cx="1603031" cy="1975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896" y="4101833"/>
            <a:ext cx="2954566" cy="197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Title 1"/>
          <p:cNvSpPr>
            <a:spLocks noGrp="1"/>
          </p:cNvSpPr>
          <p:nvPr>
            <p:ph type="ctrTitle"/>
          </p:nvPr>
        </p:nvSpPr>
        <p:spPr>
          <a:xfrm>
            <a:off x="118905" y="51920"/>
            <a:ext cx="746760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10 Strategic Elements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542925" y="1028700"/>
            <a:ext cx="3986213" cy="4419600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dirty="0"/>
              <a:t>Establish a clear communication strategy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Are designed to measure performance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Incorporate a risk-ranking process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Follow a three-step due-diligence process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Maintain a qualified contractor list</a:t>
            </a:r>
          </a:p>
          <a:p>
            <a:endParaRPr lang="en-US" dirty="0"/>
          </a:p>
        </p:txBody>
      </p:sp>
      <p:sp>
        <p:nvSpPr>
          <p:cNvPr id="23" name="Text Placeholder 20"/>
          <p:cNvSpPr txBox="1">
            <a:spLocks/>
          </p:cNvSpPr>
          <p:nvPr/>
        </p:nvSpPr>
        <p:spPr>
          <a:xfrm>
            <a:off x="4519612" y="1228725"/>
            <a:ext cx="3986213" cy="4419600"/>
          </a:xfrm>
          <a:prstGeom prst="rect">
            <a:avLst/>
          </a:prstGeom>
        </p:spPr>
        <p:txBody>
          <a:bodyPr vert="horz"/>
          <a:lstStyle>
            <a:lvl1pPr marL="457200" indent="-457200" algn="l" defTabSz="457200" rtl="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defRPr sz="2000" kern="1200">
                <a:solidFill>
                  <a:srgbClr val="675C53"/>
                </a:solidFill>
                <a:latin typeface="+mn-lt"/>
                <a:ea typeface="ヒラギノ角ゴ Pro W3" pitchFamily="-65" charset="-128"/>
                <a:cs typeface="ヒラギノ角ゴ Pro W3" pitchFamily="-65" charset="-128"/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 kern="1200">
                <a:solidFill>
                  <a:srgbClr val="675C53"/>
                </a:solidFill>
                <a:latin typeface="+mn-lt"/>
                <a:ea typeface="ヒラギノ角ゴ Pro W3" pitchFamily="-65" charset="-128"/>
                <a:cs typeface="ヒラギノ角ゴ Pro W3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 pitchFamily="20" charset="-128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4" name="Text Placeholder 20"/>
          <p:cNvSpPr txBox="1">
            <a:spLocks/>
          </p:cNvSpPr>
          <p:nvPr/>
        </p:nvSpPr>
        <p:spPr>
          <a:xfrm>
            <a:off x="4695825" y="1047750"/>
            <a:ext cx="3986213" cy="4419600"/>
          </a:xfrm>
          <a:prstGeom prst="rect">
            <a:avLst/>
          </a:prstGeom>
        </p:spPr>
        <p:txBody>
          <a:bodyPr vert="horz"/>
          <a:lstStyle>
            <a:lvl1pPr marL="457200" indent="-457200" algn="l" defTabSz="457200" rtl="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defRPr sz="2000" kern="1200">
                <a:solidFill>
                  <a:srgbClr val="675C53"/>
                </a:solidFill>
                <a:latin typeface="+mn-lt"/>
                <a:ea typeface="ヒラギノ角ゴ Pro W3" pitchFamily="-65" charset="-128"/>
                <a:cs typeface="ヒラギノ角ゴ Pro W3" pitchFamily="-65" charset="-128"/>
              </a:defRPr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 sz="2000" kern="1200">
                <a:solidFill>
                  <a:srgbClr val="675C53"/>
                </a:solidFill>
                <a:latin typeface="+mn-lt"/>
                <a:ea typeface="ヒラギノ角ゴ Pro W3" pitchFamily="-65" charset="-128"/>
                <a:cs typeface="ヒラギノ角ゴ Pro W3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 pitchFamily="20" charset="-128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ヒラギノ角ゴ Pro W3" pitchFamily="1" charset="-128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Establish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consequences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Address subcontractor management</a:t>
            </a:r>
          </a:p>
          <a:p>
            <a:pPr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Follow standardized and transparent guidelines</a:t>
            </a:r>
          </a:p>
          <a:p>
            <a:pPr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Integrate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 internal business processes</a:t>
            </a:r>
          </a:p>
          <a:p>
            <a:pPr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Leverage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technology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0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1. Establish a Clear Communication Strategy</a:t>
            </a:r>
            <a:endParaRPr lang="en-US" sz="3200" dirty="0" smtClean="0">
              <a:ea typeface="ヒラギノ角ゴ Pro W3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9405" y="1964629"/>
            <a:ext cx="7781635" cy="3862053"/>
            <a:chOff x="500933" y="787179"/>
            <a:chExt cx="7187978" cy="4738978"/>
          </a:xfrm>
        </p:grpSpPr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724151605"/>
                </p:ext>
              </p:extLst>
            </p:nvPr>
          </p:nvGraphicFramePr>
          <p:xfrm>
            <a:off x="500933" y="787179"/>
            <a:ext cx="7187978" cy="47389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 l="9022"/>
            <a:stretch>
              <a:fillRect/>
            </a:stretch>
          </p:blipFill>
          <p:spPr bwMode="auto">
            <a:xfrm>
              <a:off x="805818" y="2248997"/>
              <a:ext cx="1829428" cy="16751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05191" y="890454"/>
            <a:ext cx="8838809" cy="2148351"/>
          </a:xfrm>
        </p:spPr>
        <p:txBody>
          <a:bodyPr lIns="91435" tIns="45718" rIns="91435" bIns="45718" rtlCol="0">
            <a:no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A well </a:t>
            </a:r>
            <a:r>
              <a:rPr lang="en-US" sz="20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thought out plan for both </a:t>
            </a:r>
            <a:r>
              <a:rPr lang="en-US" sz="2000" b="1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internal</a:t>
            </a:r>
            <a:r>
              <a:rPr lang="en-US" sz="20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2000" b="1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external</a:t>
            </a:r>
            <a:r>
              <a:rPr lang="en-US" sz="2000" dirty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communication </a:t>
            </a:r>
          </a:p>
          <a:p>
            <a:pPr lvl="1"/>
            <a:r>
              <a:rPr lang="en-US" sz="14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99%: U.S. enterprises in the Construction Industry with fewer than 100 employees. </a:t>
            </a:r>
            <a:r>
              <a:rPr lang="en-US" sz="9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  <a:hlinkClick r:id="rId9"/>
              </a:rPr>
              <a:t>US Census </a:t>
            </a:r>
            <a:endParaRPr lang="en-US" sz="9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 lvl="1"/>
            <a:endParaRPr lang="en-US" sz="14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8249" y="1907667"/>
            <a:ext cx="30384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675C53"/>
                </a:solidFill>
              </a:rPr>
              <a:t>Zero </a:t>
            </a:r>
            <a:r>
              <a:rPr lang="en-US" sz="1600" kern="0" dirty="0">
                <a:solidFill>
                  <a:srgbClr val="675C53"/>
                </a:solidFill>
              </a:rPr>
              <a:t>incidents </a:t>
            </a:r>
            <a:r>
              <a:rPr lang="en-US" sz="1600" kern="0" dirty="0" smtClean="0">
                <a:solidFill>
                  <a:srgbClr val="675C53"/>
                </a:solidFill>
              </a:rPr>
              <a:t>goals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675C53"/>
                </a:solidFill>
              </a:rPr>
              <a:t>Golden rules</a:t>
            </a:r>
            <a:endParaRPr lang="en-US" sz="1600" kern="0" dirty="0">
              <a:solidFill>
                <a:srgbClr val="675C53"/>
              </a:solidFill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kern="0" dirty="0">
                <a:solidFill>
                  <a:srgbClr val="675C53"/>
                </a:solidFill>
              </a:rPr>
              <a:t>Scorecard </a:t>
            </a:r>
            <a:r>
              <a:rPr lang="en-US" sz="1600" kern="0" dirty="0" smtClean="0">
                <a:solidFill>
                  <a:srgbClr val="675C53"/>
                </a:solidFill>
              </a:rPr>
              <a:t>status</a:t>
            </a:r>
            <a:endParaRPr lang="en-US" sz="1600" kern="0" dirty="0">
              <a:solidFill>
                <a:srgbClr val="675C53"/>
              </a:solidFill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675C53"/>
                </a:solidFill>
              </a:rPr>
              <a:t>Performance and audit gaps</a:t>
            </a:r>
            <a:endParaRPr lang="en-US" sz="1600" kern="0" dirty="0">
              <a:solidFill>
                <a:srgbClr val="675C5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8774" y="3134869"/>
            <a:ext cx="32023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sz="1600" dirty="0">
                <a:solidFill>
                  <a:srgbClr val="675C53"/>
                </a:solidFill>
              </a:rPr>
              <a:t> Timely and consistent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 </a:t>
            </a:r>
            <a:r>
              <a:rPr lang="en-US" sz="1600" dirty="0">
                <a:solidFill>
                  <a:srgbClr val="675C53"/>
                </a:solidFill>
              </a:rPr>
              <a:t>Traceable and auditable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 </a:t>
            </a:r>
            <a:r>
              <a:rPr lang="en-US" sz="1600" dirty="0">
                <a:solidFill>
                  <a:srgbClr val="675C53"/>
                </a:solidFill>
              </a:rPr>
              <a:t>Mailings/emails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 </a:t>
            </a:r>
            <a:r>
              <a:rPr lang="en-US" sz="1600" dirty="0">
                <a:solidFill>
                  <a:srgbClr val="675C53"/>
                </a:solidFill>
              </a:rPr>
              <a:t>Contractor handbooks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 Electronic </a:t>
            </a:r>
            <a:r>
              <a:rPr lang="en-US" sz="1600" dirty="0">
                <a:solidFill>
                  <a:srgbClr val="675C53"/>
                </a:solidFill>
              </a:rPr>
              <a:t>platforms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8250" y="4801727"/>
            <a:ext cx="2647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One-on-one meetings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Workshops / Councils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675C53"/>
                </a:solidFill>
              </a:rPr>
              <a:t>Community meetings</a:t>
            </a:r>
            <a:endParaRPr lang="en-US" sz="1600" dirty="0">
              <a:solidFill>
                <a:srgbClr val="675C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4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515" y="86411"/>
            <a:ext cx="7467600" cy="554610"/>
          </a:xfrm>
        </p:spPr>
        <p:txBody>
          <a:bodyPr/>
          <a:lstStyle/>
          <a:p>
            <a:r>
              <a:rPr lang="en-US" sz="2800" dirty="0" smtClean="0"/>
              <a:t>Engagement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26" y="744712"/>
            <a:ext cx="3966523" cy="5520964"/>
          </a:xfrm>
          <a:prstGeom prst="rect">
            <a:avLst/>
          </a:prstGeom>
          <a:ln>
            <a:solidFill>
              <a:srgbClr val="675C53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505" y="744712"/>
            <a:ext cx="4386891" cy="5520964"/>
          </a:xfrm>
          <a:prstGeom prst="rect">
            <a:avLst/>
          </a:prstGeom>
          <a:ln>
            <a:solidFill>
              <a:srgbClr val="675C53"/>
            </a:solidFill>
          </a:ln>
        </p:spPr>
      </p:pic>
    </p:spTree>
    <p:extLst>
      <p:ext uri="{BB962C8B-B14F-4D97-AF65-F5344CB8AC3E}">
        <p14:creationId xmlns:p14="http://schemas.microsoft.com/office/powerpoint/2010/main" val="23534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166688" y="88900"/>
            <a:ext cx="8667750" cy="914400"/>
          </a:xfrm>
        </p:spPr>
        <p:txBody>
          <a:bodyPr anchor="t"/>
          <a:lstStyle/>
          <a:p>
            <a:pPr eaLnBrk="1" hangingPunct="1"/>
            <a:r>
              <a:rPr lang="en-US" sz="2800" dirty="0" smtClean="0">
                <a:ea typeface="ヒラギノ角ゴ Pro W3"/>
              </a:rPr>
              <a:t>2. Designed to Measure Performance</a:t>
            </a:r>
          </a:p>
        </p:txBody>
      </p:sp>
      <p:sp>
        <p:nvSpPr>
          <p:cNvPr id="9219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36550" y="914400"/>
            <a:ext cx="8450263" cy="5105400"/>
          </a:xfrm>
        </p:spPr>
        <p:txBody>
          <a:bodyPr lIns="91435" tIns="45718" rIns="91435" bIns="45718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If it </a:t>
            </a:r>
            <a:r>
              <a:rPr lang="en-US" sz="2000" b="1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matters</a:t>
            </a: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measure</a:t>
            </a: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 it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675C53"/>
                </a:solidFill>
                <a:latin typeface="Arial" pitchFamily="34" charset="0"/>
                <a:cs typeface="Arial" pitchFamily="34" charset="0"/>
              </a:rPr>
              <a:t>Use both leading and lagging metrics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1800" dirty="0" smtClean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1800" dirty="0">
              <a:solidFill>
                <a:srgbClr val="675C5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rcerenzio\AppData\Local\Microsoft\Windows\Temporary Internet Files\Content.IE5\6OHIPJD5\MC900441458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594" y="-87278"/>
            <a:ext cx="2844264" cy="284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949115"/>
              </p:ext>
            </p:extLst>
          </p:nvPr>
        </p:nvGraphicFramePr>
        <p:xfrm>
          <a:off x="200934" y="2127944"/>
          <a:ext cx="8792341" cy="3569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1691"/>
                <a:gridCol w="3810650"/>
              </a:tblGrid>
              <a:tr h="3569208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1600" b="0" u="sng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Leading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Employee turnover rate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600" b="0" baseline="3000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</a:t>
                      </a:r>
                      <a:r>
                        <a:rPr lang="en-US" sz="1600" b="0" baseline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arty certifications achieved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Completed vs. expected trainings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Completed vs. scheduled inspections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New/enhanced safety controls implemented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Observations/investigation results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Risk assessments and job hazard analyses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Employee perception surveys</a:t>
                      </a:r>
                      <a:endParaRPr lang="en-US" sz="1600" b="0" dirty="0">
                        <a:solidFill>
                          <a:srgbClr val="675C5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1600" b="0" u="sng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Lagging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Injury frequency and severity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Near misses (frequency, trend)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Fatality or other accidents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Lost workday rate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Chemical releases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OSHA citations (number and type)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Workers' Comp claims</a:t>
                      </a:r>
                      <a:r>
                        <a:rPr lang="en-US" sz="1600" b="0" baseline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trends</a:t>
                      </a:r>
                      <a:endParaRPr lang="en-US" sz="1600" b="0" dirty="0" smtClean="0">
                        <a:solidFill>
                          <a:srgbClr val="675C5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675C5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Experience Mod Rate (and changes) </a:t>
                      </a:r>
                      <a:endParaRPr lang="en-US" sz="1600" b="0" dirty="0">
                        <a:solidFill>
                          <a:srgbClr val="675C5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0"/>
            <a:ext cx="9144000" cy="688975"/>
          </a:xfrm>
          <a:prstGeom prst="rect">
            <a:avLst/>
          </a:prstGeom>
          <a:solidFill>
            <a:srgbClr val="675C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584" y="1111250"/>
            <a:ext cx="883386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675C53"/>
                </a:solidFill>
                <a:latin typeface="Arial"/>
                <a:cs typeface="+mn-cs"/>
              </a:rPr>
              <a:t>Common Evaluation Components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solidFill>
                <a:srgbClr val="675C53"/>
              </a:solidFill>
              <a:latin typeface="Arial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675C53"/>
                </a:solidFill>
                <a:latin typeface="Arial"/>
                <a:cs typeface="+mn-cs"/>
              </a:rPr>
              <a:t>Percentage </a:t>
            </a:r>
            <a:r>
              <a:rPr lang="en-US" sz="2000" dirty="0">
                <a:solidFill>
                  <a:srgbClr val="675C53"/>
                </a:solidFill>
                <a:latin typeface="Arial"/>
                <a:cs typeface="+mn-cs"/>
              </a:rPr>
              <a:t>of </a:t>
            </a:r>
            <a:r>
              <a:rPr lang="en-US" sz="2000" dirty="0" smtClean="0">
                <a:solidFill>
                  <a:srgbClr val="675C53"/>
                </a:solidFill>
                <a:latin typeface="Arial"/>
                <a:cs typeface="+mn-cs"/>
              </a:rPr>
              <a:t>Clients per Evaluated Component in a Centralized Evaluation*</a:t>
            </a:r>
            <a:endParaRPr lang="en-US" sz="2000" dirty="0">
              <a:solidFill>
                <a:srgbClr val="675C53"/>
              </a:solidFill>
              <a:latin typeface="Arial"/>
              <a:cs typeface="+mn-cs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695453"/>
              </p:ext>
            </p:extLst>
          </p:nvPr>
        </p:nvGraphicFramePr>
        <p:xfrm>
          <a:off x="661987" y="2813183"/>
          <a:ext cx="8172451" cy="1763402"/>
        </p:xfrm>
        <a:graphic>
          <a:graphicData uri="http://schemas.openxmlformats.org/drawingml/2006/table">
            <a:tbl>
              <a:tblPr/>
              <a:tblGrid>
                <a:gridCol w="1687076"/>
                <a:gridCol w="1505402"/>
                <a:gridCol w="1556527"/>
                <a:gridCol w="1546485"/>
                <a:gridCol w="1876961"/>
              </a:tblGrid>
              <a:tr h="10258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Management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FFFF"/>
                          </a:solidFill>
                          <a:latin typeface="Arial"/>
                        </a:rPr>
                        <a:t> System</a:t>
                      </a:r>
                      <a:endParaRPr lang="en-US" sz="1600" b="1" i="0" u="none" strike="noStrike" dirty="0" smtClean="0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Questionnaire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OSHA Recordable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FFFF"/>
                          </a:solidFill>
                          <a:latin typeface="Arial"/>
                        </a:rPr>
                        <a:t> Statistics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Workers’ Comp. Experience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FFFF"/>
                          </a:solidFill>
                          <a:latin typeface="Arial"/>
                        </a:rPr>
                        <a:t> Rating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Desktop Audit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FFFF"/>
                          </a:solidFill>
                          <a:latin typeface="Arial"/>
                        </a:rPr>
                        <a:t> of </a:t>
                      </a:r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Safety Programs</a:t>
                      </a:r>
                      <a:endParaRPr lang="en-US" sz="1600" b="1" i="0" u="none" strike="noStrike" baseline="0" dirty="0" smtClean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FF"/>
                        </a:solidFill>
                        <a:latin typeface="+mn-lt"/>
                      </a:endParaRP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Verification of Insurance</a:t>
                      </a:r>
                    </a:p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42"/>
                    </a:solidFill>
                  </a:tcPr>
                </a:tc>
              </a:tr>
              <a:tr h="7064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bg2"/>
                          </a:solidFill>
                          <a:latin typeface="Arial"/>
                        </a:rPr>
                        <a:t>100%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bg2"/>
                          </a:solidFill>
                          <a:latin typeface="Arial"/>
                        </a:rPr>
                        <a:t>100%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bg2"/>
                          </a:solidFill>
                          <a:latin typeface="Arial"/>
                        </a:rPr>
                        <a:t>97%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bg2"/>
                          </a:solidFill>
                          <a:latin typeface="Arial"/>
                        </a:rPr>
                        <a:t>98%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bg2"/>
                        </a:solidFill>
                        <a:latin typeface="+mn-lt"/>
                      </a:endParaRP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bg2"/>
                          </a:solidFill>
                          <a:latin typeface="+mn-lt"/>
                        </a:rPr>
                        <a:t>73%</a:t>
                      </a:r>
                    </a:p>
                    <a:p>
                      <a:pPr algn="ctr" fontAlgn="b"/>
                      <a:endParaRPr lang="en-US" sz="1600" b="1" i="0" u="none" strike="noStrike" dirty="0">
                        <a:solidFill>
                          <a:schemeClr val="bg2"/>
                        </a:solidFill>
                        <a:latin typeface="Arial"/>
                      </a:endParaRPr>
                    </a:p>
                  </a:txBody>
                  <a:tcPr marL="5992" marR="5992" marT="5992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28600" y="6262478"/>
            <a:ext cx="42017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i="1" dirty="0" smtClean="0">
                <a:solidFill>
                  <a:srgbClr val="675C53"/>
                </a:solidFill>
                <a:latin typeface="Arial"/>
                <a:cs typeface="+mn-cs"/>
              </a:rPr>
              <a:t>*Based on 232 Owner/Operators and 564 grading configurations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166688" y="98425"/>
            <a:ext cx="866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sz="2800" dirty="0" smtClean="0">
                <a:solidFill>
                  <a:prstClr val="white"/>
                </a:solidFill>
                <a:ea typeface="ヒラギノ角ゴ Pro W3"/>
              </a:rPr>
              <a:t>2. </a:t>
            </a:r>
            <a:r>
              <a:rPr lang="en-US" sz="2800" dirty="0">
                <a:ea typeface="ヒラギノ角ゴ Pro W3"/>
              </a:rPr>
              <a:t>Designed to Measure Performance </a:t>
            </a:r>
            <a:r>
              <a:rPr lang="en-US" sz="1800" dirty="0">
                <a:ea typeface="ヒラギノ角ゴ Pro W3"/>
              </a:rPr>
              <a:t>(cont’d)</a:t>
            </a:r>
            <a:endParaRPr lang="en-US" sz="2800" dirty="0" smtClean="0">
              <a:solidFill>
                <a:prstClr val="white"/>
              </a:solidFill>
              <a:ea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44485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SN_PPT_temp_REV">
  <a:themeElements>
    <a:clrScheme name="Custom 1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FF6D42"/>
      </a:accent1>
      <a:accent2>
        <a:srgbClr val="675C53"/>
      </a:accent2>
      <a:accent3>
        <a:srgbClr val="7BBBB2"/>
      </a:accent3>
      <a:accent4>
        <a:srgbClr val="CCDC00"/>
      </a:accent4>
      <a:accent5>
        <a:srgbClr val="C4AFB9"/>
      </a:accent5>
      <a:accent6>
        <a:srgbClr val="4F324C"/>
      </a:accent6>
      <a:hlink>
        <a:srgbClr val="FF6D42"/>
      </a:hlink>
      <a:folHlink>
        <a:srgbClr val="FF6D4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6_ISN_PPT_temp_REV">
  <a:themeElements>
    <a:clrScheme name="Custom 1">
      <a:dk1>
        <a:sysClr val="windowText" lastClr="000000"/>
      </a:dk1>
      <a:lt1>
        <a:sysClr val="window" lastClr="FFFFFF"/>
      </a:lt1>
      <a:dk2>
        <a:srgbClr val="988F86"/>
      </a:dk2>
      <a:lt2>
        <a:srgbClr val="EEECE1"/>
      </a:lt2>
      <a:accent1>
        <a:srgbClr val="675C53"/>
      </a:accent1>
      <a:accent2>
        <a:srgbClr val="C79900"/>
      </a:accent2>
      <a:accent3>
        <a:srgbClr val="92D400"/>
      </a:accent3>
      <a:accent4>
        <a:srgbClr val="8968B9"/>
      </a:accent4>
      <a:accent5>
        <a:srgbClr val="7BBBB2"/>
      </a:accent5>
      <a:accent6>
        <a:srgbClr val="FF6D42"/>
      </a:accent6>
      <a:hlink>
        <a:srgbClr val="0000FF"/>
      </a:hlink>
      <a:folHlink>
        <a:srgbClr val="4F324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ISN_PPT_temp_REV">
  <a:themeElements>
    <a:clrScheme name="Custom 1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F79762"/>
      </a:accent1>
      <a:accent2>
        <a:srgbClr val="E6B055"/>
      </a:accent2>
      <a:accent3>
        <a:srgbClr val="87BACC"/>
      </a:accent3>
      <a:accent4>
        <a:srgbClr val="E5F0F2"/>
      </a:accent4>
      <a:accent5>
        <a:srgbClr val="7D7E81"/>
      </a:accent5>
      <a:accent6>
        <a:srgbClr val="B8D345"/>
      </a:accent6>
      <a:hlink>
        <a:srgbClr val="000000"/>
      </a:hlink>
      <a:folHlink>
        <a:srgbClr val="B3B3B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ISN_PPT_temp_REV">
  <a:themeElements>
    <a:clrScheme name="Custom 1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F79762"/>
      </a:accent1>
      <a:accent2>
        <a:srgbClr val="E6B055"/>
      </a:accent2>
      <a:accent3>
        <a:srgbClr val="87BACC"/>
      </a:accent3>
      <a:accent4>
        <a:srgbClr val="E5F0F2"/>
      </a:accent4>
      <a:accent5>
        <a:srgbClr val="7D7E81"/>
      </a:accent5>
      <a:accent6>
        <a:srgbClr val="B8D345"/>
      </a:accent6>
      <a:hlink>
        <a:srgbClr val="000000"/>
      </a:hlink>
      <a:folHlink>
        <a:srgbClr val="B3B3B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ISN_PPT_temp_REV">
  <a:themeElements>
    <a:clrScheme name="Custom 1">
      <a:dk1>
        <a:sysClr val="windowText" lastClr="000000"/>
      </a:dk1>
      <a:lt1>
        <a:sysClr val="window" lastClr="FFFFFF"/>
      </a:lt1>
      <a:dk2>
        <a:srgbClr val="988F86"/>
      </a:dk2>
      <a:lt2>
        <a:srgbClr val="EEECE1"/>
      </a:lt2>
      <a:accent1>
        <a:srgbClr val="675C53"/>
      </a:accent1>
      <a:accent2>
        <a:srgbClr val="C79900"/>
      </a:accent2>
      <a:accent3>
        <a:srgbClr val="92D400"/>
      </a:accent3>
      <a:accent4>
        <a:srgbClr val="8968B9"/>
      </a:accent4>
      <a:accent5>
        <a:srgbClr val="7BBBB2"/>
      </a:accent5>
      <a:accent6>
        <a:srgbClr val="FF6D42"/>
      </a:accent6>
      <a:hlink>
        <a:srgbClr val="0000FF"/>
      </a:hlink>
      <a:folHlink>
        <a:srgbClr val="4F324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ISN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FF6D42"/>
    </a:accent1>
    <a:accent2>
      <a:srgbClr val="675C53"/>
    </a:accent2>
    <a:accent3>
      <a:srgbClr val="4F324C"/>
    </a:accent3>
    <a:accent4>
      <a:srgbClr val="23423A"/>
    </a:accent4>
    <a:accent5>
      <a:srgbClr val="867A24"/>
    </a:accent5>
    <a:accent6>
      <a:srgbClr val="DD4814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ISN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FF6D42"/>
    </a:accent1>
    <a:accent2>
      <a:srgbClr val="675C53"/>
    </a:accent2>
    <a:accent3>
      <a:srgbClr val="4F324C"/>
    </a:accent3>
    <a:accent4>
      <a:srgbClr val="23423A"/>
    </a:accent4>
    <a:accent5>
      <a:srgbClr val="867A24"/>
    </a:accent5>
    <a:accent6>
      <a:srgbClr val="DD4814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>
    <TaxKeywordTaxHTField xmlns="2c95a351-490b-43cd-8fbb-820e198cba7d">
      <Terms xmlns="http://schemas.microsoft.com/office/infopath/2007/PartnerControls"/>
    </TaxKeywordTaxHTField>
    <TaxCatchAll xmlns="2c95a351-490b-43cd-8fbb-820e198cba7d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0152E66A4F6840A9C7E0AAA5DB49AC" ma:contentTypeVersion="4" ma:contentTypeDescription="Create a new document." ma:contentTypeScope="" ma:versionID="182dc73efc39f888f5341e18be19dcb1">
  <xsd:schema xmlns:xsd="http://www.w3.org/2001/XMLSchema" xmlns:xs="http://www.w3.org/2001/XMLSchema" xmlns:p="http://schemas.microsoft.com/office/2006/metadata/properties" xmlns:ns3="2c95a351-490b-43cd-8fbb-820e198cba7d" targetNamespace="http://schemas.microsoft.com/office/2006/metadata/properties" ma:root="true" ma:fieldsID="9ec55fc02a9195f52a57a914eec8cbb7" ns3:_="">
    <xsd:import namespace="2c95a351-490b-43cd-8fbb-820e198cba7d"/>
    <xsd:element name="properties">
      <xsd:complexType>
        <xsd:sequence>
          <xsd:element name="documentManagement">
            <xsd:complexType>
              <xsd:all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95a351-490b-43cd-8fbb-820e198cba7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0" nillable="true" ma:taxonomy="true" ma:internalName="TaxKeywordTaxHTField" ma:taxonomyFieldName="TaxKeyword" ma:displayName="Enterprise Keywords" ma:fieldId="{23f27201-bee3-471e-b2e7-b64fd8b7ca38}" ma:taxonomyMulti="true" ma:sspId="585df6b9-2c37-4b64-8943-671645048d76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hidden="true" ma:list="{1b79d294-e962-4cf3-b34d-a2e15a143afe}" ma:internalName="TaxCatchAll" ma:showField="CatchAllData" ma:web="2c95a351-490b-43cd-8fbb-820e198cba7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8A152A-89D8-4B84-9EBF-A401183C38BE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2c95a351-490b-43cd-8fbb-820e198cba7d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AD518A2-EEF1-4877-9CE9-EC81CE3873C5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6A39D093-31CF-4320-BC2B-94EF72B89D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D760387-5BED-4726-9361-95D89A7EC2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95a351-490b-43cd-8fbb-820e198cba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5578</TotalTime>
  <Words>1476</Words>
  <Application>Microsoft Office PowerPoint</Application>
  <PresentationFormat>On-screen Show (4:3)</PresentationFormat>
  <Paragraphs>325</Paragraphs>
  <Slides>38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Arial</vt:lpstr>
      <vt:lpstr>Calibri</vt:lpstr>
      <vt:lpstr>Geneva</vt:lpstr>
      <vt:lpstr>Lucida Grande</vt:lpstr>
      <vt:lpstr>Symbol</vt:lpstr>
      <vt:lpstr>ヒラギノ角ゴ Pro W3</vt:lpstr>
      <vt:lpstr>Office Theme</vt:lpstr>
      <vt:lpstr>ISN_PPT_temp_REV</vt:lpstr>
      <vt:lpstr>6_ISN_PPT_temp_REV</vt:lpstr>
      <vt:lpstr>1_Office Theme</vt:lpstr>
      <vt:lpstr>5_ISN_PPT_temp_REV</vt:lpstr>
      <vt:lpstr>1_ISN_PPT_temp_REV</vt:lpstr>
      <vt:lpstr>2_Office Theme</vt:lpstr>
      <vt:lpstr>6_Office Theme</vt:lpstr>
      <vt:lpstr>7_ISN_PPT_temp_REV</vt:lpstr>
      <vt:lpstr>4_Office Theme</vt:lpstr>
      <vt:lpstr>PowerPoint Presentation</vt:lpstr>
      <vt:lpstr>Introduction: What is ISNetworld?</vt:lpstr>
      <vt:lpstr>Increasing Use of Contractors – A Global Trend</vt:lpstr>
      <vt:lpstr>Contractorization – Opportunity and Challenge</vt:lpstr>
      <vt:lpstr>10 Strategic Elements </vt:lpstr>
      <vt:lpstr>1. Establish a Clear Communication Strategy</vt:lpstr>
      <vt:lpstr>Engagement</vt:lpstr>
      <vt:lpstr>2. Designed to Measure Performance</vt:lpstr>
      <vt:lpstr>PowerPoint Presentation</vt:lpstr>
      <vt:lpstr>2. Designed to Measure Performance (cont’d)</vt:lpstr>
      <vt:lpstr>Case Study: Chevron Gulf of Mexico</vt:lpstr>
      <vt:lpstr>Case Study: Chevron Gulf of Mexico</vt:lpstr>
      <vt:lpstr>3. Incorporate a Risk-Ranking Process </vt:lpstr>
      <vt:lpstr>3. Incorporate a Risk-Ranking Process (cont’d)</vt:lpstr>
      <vt:lpstr>3. Contractor Risk Matrix – Insurance Example</vt:lpstr>
      <vt:lpstr>4. Utilize a Three-Step Due-Diligence Process </vt:lpstr>
      <vt:lpstr>4. Case Study: Insurance Compliance Over Time</vt:lpstr>
      <vt:lpstr>5. Maintain a Qualified Contractor List </vt:lpstr>
      <vt:lpstr>6. Establish Consequences</vt:lpstr>
      <vt:lpstr>7. Address Subcontractor Management</vt:lpstr>
      <vt:lpstr>8. Follow Standardized and Transparent Guidelines</vt:lpstr>
      <vt:lpstr>8. Follow Standardized and Transparent Guidelines</vt:lpstr>
      <vt:lpstr>9. Integrated with Internal Business Processes</vt:lpstr>
      <vt:lpstr>9. System Interfacing</vt:lpstr>
      <vt:lpstr>Case Study: Apache Helipass</vt:lpstr>
      <vt:lpstr>10. Leverage Technology</vt:lpstr>
      <vt:lpstr>Dashboard: Centralized Contractor Information</vt:lpstr>
      <vt:lpstr>CASE STUDIES</vt:lpstr>
      <vt:lpstr>Public vs. Private vs. Actively Managed Contractors</vt:lpstr>
      <vt:lpstr>ISN US Contractors Injury Rates Over Time</vt:lpstr>
      <vt:lpstr>What Gets Measured, Gets Done </vt:lpstr>
      <vt:lpstr>PowerPoint Presentation</vt:lpstr>
      <vt:lpstr>PowerPoint Presentation</vt:lpstr>
      <vt:lpstr>White Paper on Best-in-Class Contractor Management</vt:lpstr>
      <vt:lpstr>In Summary</vt:lpstr>
      <vt:lpstr>Contact Information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ISNetworld</dc:title>
  <dc:creator>kmccartin</dc:creator>
  <cp:lastModifiedBy>Richard Cerenzio</cp:lastModifiedBy>
  <cp:revision>532</cp:revision>
  <cp:lastPrinted>2013-02-13T20:37:43Z</cp:lastPrinted>
  <dcterms:created xsi:type="dcterms:W3CDTF">2010-01-26T19:10:24Z</dcterms:created>
  <dcterms:modified xsi:type="dcterms:W3CDTF">2015-03-16T20:47:45Z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0x010100A60152E66A4F6840A9C7E0AAA5DB49AC</vt:lpwstr>
  </property>
  <property fmtid="{D5CDD505-2E9C-101B-9397-08002B2CF9AE}" pid="3" name="TaxKeyword">
    <vt:lpwstr/>
  </property>
</Properties>
</file>