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9" r:id="rId9"/>
    <p:sldId id="263" r:id="rId10"/>
    <p:sldId id="276" r:id="rId11"/>
    <p:sldId id="275" r:id="rId12"/>
    <p:sldId id="264" r:id="rId13"/>
    <p:sldId id="267" r:id="rId14"/>
    <p:sldId id="265" r:id="rId15"/>
    <p:sldId id="266" r:id="rId16"/>
    <p:sldId id="278" r:id="rId17"/>
    <p:sldId id="270" r:id="rId18"/>
    <p:sldId id="279" r:id="rId19"/>
    <p:sldId id="271" r:id="rId20"/>
    <p:sldId id="272" r:id="rId21"/>
    <p:sldId id="274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42B72-E7FF-4CBE-BF47-8DE75CCCD34E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FF3A7D-6FE0-4AC7-AD1E-1CA63A7B1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34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3A7D-6FE0-4AC7-AD1E-1CA63A7B109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3A7D-6FE0-4AC7-AD1E-1CA63A7B109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3A7D-6FE0-4AC7-AD1E-1CA63A7B109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3A7D-6FE0-4AC7-AD1E-1CA63A7B109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3A7D-6FE0-4AC7-AD1E-1CA63A7B109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3A7D-6FE0-4AC7-AD1E-1CA63A7B109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3A7D-6FE0-4AC7-AD1E-1CA63A7B109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F3A7D-6FE0-4AC7-AD1E-1CA63A7B109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worl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3657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3175" y="914400"/>
            <a:ext cx="9140825" cy="63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4632325"/>
            <a:ext cx="9147175" cy="63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3657600" y="977900"/>
            <a:ext cx="63500" cy="36560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19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51147-D974-46FF-864C-2C005C2E1C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634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66675"/>
            <a:ext cx="2171700" cy="5419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6675"/>
            <a:ext cx="6362700" cy="54197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51147-D974-46FF-864C-2C005C2E1C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98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424664B-F7AF-452C-B58A-F729836E7ADB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851147-D974-46FF-864C-2C005C2E1C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73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51147-D974-46FF-864C-2C005C2E1C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59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51147-D974-46FF-864C-2C005C2E1C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12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2672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447800"/>
            <a:ext cx="42672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51147-D974-46FF-864C-2C005C2E1C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61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51147-D974-46FF-864C-2C005C2E1C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30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51147-D974-46FF-864C-2C005C2E1C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5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51147-D974-46FF-864C-2C005C2E1C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65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51147-D974-46FF-864C-2C005C2E1C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90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51147-D974-46FF-864C-2C005C2E1C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6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6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4" descr="world__foote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5716588"/>
            <a:ext cx="7423150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8"/>
          <p:cNvSpPr>
            <a:spLocks noChangeArrowheads="1"/>
          </p:cNvSpPr>
          <p:nvPr/>
        </p:nvSpPr>
        <p:spPr bwMode="auto">
          <a:xfrm>
            <a:off x="0" y="5651500"/>
            <a:ext cx="9140825" cy="63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8" name="Rectangle 9"/>
          <p:cNvSpPr>
            <a:spLocks noChangeArrowheads="1"/>
          </p:cNvSpPr>
          <p:nvPr/>
        </p:nvSpPr>
        <p:spPr bwMode="auto">
          <a:xfrm>
            <a:off x="1714500" y="5697538"/>
            <a:ext cx="63500" cy="1163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667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6868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57400" y="5791200"/>
            <a:ext cx="419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28600" tIns="45720" rIns="228600" bIns="4572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2000">
                <a:solidFill>
                  <a:schemeClr val="bg1"/>
                </a:solidFill>
                <a:latin typeface="Tw Cen MT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86800" y="6400800"/>
            <a:ext cx="3810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fld id="{B5851147-D974-46FF-864C-2C005C2E1CE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33" name="Picture 11" descr="rimkus_logo__horizontal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5945188"/>
            <a:ext cx="2447925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 Box 12"/>
          <p:cNvSpPr txBox="1">
            <a:spLocks noChangeArrowheads="1"/>
          </p:cNvSpPr>
          <p:nvPr/>
        </p:nvSpPr>
        <p:spPr bwMode="auto">
          <a:xfrm>
            <a:off x="6867525" y="6302375"/>
            <a:ext cx="1485900" cy="3365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600" smtClean="0">
                <a:solidFill>
                  <a:schemeClr val="bg1"/>
                </a:solidFill>
                <a:latin typeface="Tw Cen MT" pitchFamily="34" charset="0"/>
              </a:rPr>
              <a:t>www.rimkus.com</a:t>
            </a:r>
          </a:p>
        </p:txBody>
      </p:sp>
      <p:pic>
        <p:nvPicPr>
          <p:cNvPr id="1035" name="Picture 20" descr="Untitled-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38800"/>
            <a:ext cx="1752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w Cen MT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w Cen MT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w Cen MT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w Cen MT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w Cen M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w Cen M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w Cen M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w Cen M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7DC1"/>
        </a:buClr>
        <a:buChar char="•"/>
        <a:defRPr sz="3200">
          <a:solidFill>
            <a:srgbClr val="99CCF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7DC1"/>
        </a:buClr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7DC1"/>
        </a:buClr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7DC1"/>
        </a:buClr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7DC1"/>
        </a:buClr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DC1"/>
        </a:buClr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DC1"/>
        </a:buClr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DC1"/>
        </a:buClr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DC1"/>
        </a:buClr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0"/>
            <a:ext cx="8101350" cy="762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Underground Infrastructure Mapping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4100" name="Picture 4" descr="http://www.winnipeg.ca/publicworks/CustomerServices/UGS/images/MainAndPort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019" y="1143000"/>
            <a:ext cx="3373582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Image result for 2D underground infrastructu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019" y="3581400"/>
            <a:ext cx="3373582" cy="2026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143000"/>
            <a:ext cx="339304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 descr="Image result for 3D underground utilit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581399"/>
            <a:ext cx="3393045" cy="2040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 bwMode="auto">
          <a:xfrm>
            <a:off x="457200" y="533400"/>
            <a:ext cx="81013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</a:defRPr>
            </a:lvl9pPr>
          </a:lstStyle>
          <a:p>
            <a:r>
              <a:rPr lang="en-US" sz="2000" kern="0" dirty="0" smtClean="0">
                <a:solidFill>
                  <a:schemeClr val="bg1"/>
                </a:solidFill>
              </a:rPr>
              <a:t>Charles W. </a:t>
            </a:r>
            <a:r>
              <a:rPr lang="en-US" sz="2000" kern="0" dirty="0" err="1" smtClean="0">
                <a:solidFill>
                  <a:schemeClr val="bg1"/>
                </a:solidFill>
              </a:rPr>
              <a:t>McCrackin</a:t>
            </a:r>
            <a:r>
              <a:rPr lang="en-US" sz="2000" kern="0" dirty="0" smtClean="0">
                <a:solidFill>
                  <a:schemeClr val="bg1"/>
                </a:solidFill>
              </a:rPr>
              <a:t>, M.S., P.G. </a:t>
            </a:r>
            <a:endParaRPr lang="en-US" sz="2000" kern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Complimentary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4343400" cy="4038600"/>
          </a:xfrm>
        </p:spPr>
        <p:txBody>
          <a:bodyPr/>
          <a:lstStyle/>
          <a:p>
            <a:r>
              <a:rPr lang="en-US" sz="2800" dirty="0" smtClean="0"/>
              <a:t>Conventional Utility Locator</a:t>
            </a:r>
          </a:p>
          <a:p>
            <a:endParaRPr lang="en-US" sz="2800" dirty="0" smtClean="0"/>
          </a:p>
          <a:p>
            <a:r>
              <a:rPr lang="en-US" sz="2800" dirty="0" smtClean="0"/>
              <a:t>Pile Integrity Test</a:t>
            </a:r>
          </a:p>
          <a:p>
            <a:endParaRPr lang="en-US" sz="2800" dirty="0" smtClean="0"/>
          </a:p>
          <a:p>
            <a:r>
              <a:rPr lang="en-US" sz="2800" dirty="0" smtClean="0"/>
              <a:t>Thermal Imaging Camera</a:t>
            </a:r>
          </a:p>
          <a:p>
            <a:endParaRPr lang="en-US" sz="2800" dirty="0" smtClean="0"/>
          </a:p>
          <a:p>
            <a:r>
              <a:rPr lang="en-US" sz="2800" dirty="0" smtClean="0"/>
              <a:t>Video Inspection</a:t>
            </a:r>
            <a:endParaRPr lang="en-US" sz="2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218" y="3429000"/>
            <a:ext cx="207962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6" descr="Image result for pile integrity te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8" descr="Image result for pile integrity tes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Image result for pile integrity tes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4" name="Picture 12" descr="Image result for pile integrity te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631" y="2286000"/>
            <a:ext cx="2014537" cy="151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Image result for Electromagnetic utility ma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219200"/>
            <a:ext cx="1392382" cy="199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vac-vision.com/wordpress/wp-content/uploads/2010/11/doral-MH-30w-29s-26s-26n-27s-2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101" y="4364182"/>
            <a:ext cx="1360849" cy="118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24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Multi-Level Approach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600200"/>
            <a:ext cx="4784060" cy="3526537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6968837" y="5217318"/>
            <a:ext cx="1870364" cy="3857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Courtesy of </a:t>
            </a:r>
            <a:r>
              <a:rPr lang="en-US" sz="1200" b="1" dirty="0" err="1" smtClean="0">
                <a:solidFill>
                  <a:schemeClr val="bg1"/>
                </a:solidFill>
              </a:rPr>
              <a:t>Geoview</a:t>
            </a: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24691" y="2209800"/>
            <a:ext cx="3810000" cy="2133600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7200" b="1" noProof="0" dirty="0" smtClean="0">
                <a:solidFill>
                  <a:schemeClr val="bg1"/>
                </a:solidFill>
              </a:rPr>
              <a:t>Why use more than one method?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kumimoji="0" lang="en-US" sz="7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5600" dirty="0" smtClean="0">
                <a:solidFill>
                  <a:srgbClr val="FFFFFF"/>
                </a:solidFill>
              </a:rPr>
              <a:t>Each geophysical method detects various soil properties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endParaRPr lang="en-US" sz="5600" dirty="0" smtClean="0">
              <a:solidFill>
                <a:srgbClr val="FFFFFF"/>
              </a:solidFill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5600" dirty="0" smtClean="0">
                <a:solidFill>
                  <a:srgbClr val="FFFFFF"/>
                </a:solidFill>
              </a:rPr>
              <a:t>Allows for data comparison and correlation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endParaRPr lang="en-US" sz="5600" dirty="0">
              <a:solidFill>
                <a:srgbClr val="FFFFFF"/>
              </a:solidFill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5600" dirty="0" smtClean="0">
                <a:solidFill>
                  <a:srgbClr val="FFFFFF"/>
                </a:solidFill>
              </a:rPr>
              <a:t>Provides more information about the subsurface for improved subsurface site characterization</a:t>
            </a:r>
            <a:endParaRPr lang="en-US" sz="5600" dirty="0">
              <a:solidFill>
                <a:srgbClr val="FFFFFF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0432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675"/>
            <a:ext cx="8229600" cy="771525"/>
          </a:xfrm>
        </p:spPr>
        <p:txBody>
          <a:bodyPr/>
          <a:lstStyle/>
          <a:p>
            <a:r>
              <a:rPr lang="en-US" dirty="0" smtClean="0"/>
              <a:t>2D vs 3D Subsurface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791" y="762000"/>
            <a:ext cx="8305800" cy="762000"/>
          </a:xfrm>
        </p:spPr>
        <p:txBody>
          <a:bodyPr/>
          <a:lstStyle/>
          <a:p>
            <a:r>
              <a:rPr lang="en-US" dirty="0" smtClean="0"/>
              <a:t>2D-Primary Geophysical Profiling Method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54791" y="3146238"/>
            <a:ext cx="830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•"/>
              <a:defRPr sz="3200">
                <a:solidFill>
                  <a:srgbClr val="99CC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–"/>
              <a:defRPr sz="2800">
                <a:solidFill>
                  <a:schemeClr val="bg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•"/>
              <a:defRPr sz="2400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–"/>
              <a:defRPr sz="2000">
                <a:solidFill>
                  <a:schemeClr val="bg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kern="0" dirty="0" smtClean="0"/>
              <a:t>3D-Hot Topic for Current Geophysical Research</a:t>
            </a:r>
          </a:p>
          <a:p>
            <a:endParaRPr lang="en-US" sz="2800" kern="0" dirty="0" smtClean="0"/>
          </a:p>
          <a:p>
            <a:endParaRPr lang="en-US" kern="0" dirty="0" smtClean="0"/>
          </a:p>
          <a:p>
            <a:endParaRPr lang="en-US" kern="0" dirty="0" smtClean="0"/>
          </a:p>
          <a:p>
            <a:pPr marL="0" indent="0">
              <a:buNone/>
            </a:pPr>
            <a:endParaRPr lang="en-US" kern="0" dirty="0"/>
          </a:p>
        </p:txBody>
      </p:sp>
      <p:sp>
        <p:nvSpPr>
          <p:cNvPr id="5" name="Rectangle 4"/>
          <p:cNvSpPr/>
          <p:nvPr/>
        </p:nvSpPr>
        <p:spPr>
          <a:xfrm>
            <a:off x="533398" y="1281112"/>
            <a:ext cx="7491413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>
              <a:spcBef>
                <a:spcPct val="20000"/>
              </a:spcBef>
              <a:buSzPct val="100000"/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2D Applications</a:t>
            </a:r>
            <a:endParaRPr lang="en-US" sz="2000" b="1" dirty="0">
              <a:solidFill>
                <a:schemeClr val="bg1"/>
              </a:solidFill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Still the most widely used and most cost effective survey technique for all geophysical methods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Highly effective when correlated with 1D ground truth data such as SPT and CPT data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Provides cross-sectional data in between confirmation borings to confirm the general subsurface profile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Can be converged with parallel or orthogonal 2D transects to provide pseudo-3D information about the subsurface</a:t>
            </a:r>
          </a:p>
        </p:txBody>
      </p:sp>
      <p:sp>
        <p:nvSpPr>
          <p:cNvPr id="6" name="Rectangle 5"/>
          <p:cNvSpPr/>
          <p:nvPr/>
        </p:nvSpPr>
        <p:spPr>
          <a:xfrm>
            <a:off x="661985" y="3801689"/>
            <a:ext cx="7491413" cy="1563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>
              <a:spcBef>
                <a:spcPct val="20000"/>
              </a:spcBef>
              <a:buSzPct val="100000"/>
              <a:defRPr/>
            </a:pPr>
            <a:r>
              <a:rPr lang="en-US" sz="2000" b="1" dirty="0">
                <a:solidFill>
                  <a:schemeClr val="bg1"/>
                </a:solidFill>
              </a:rPr>
              <a:t>3</a:t>
            </a:r>
            <a:r>
              <a:rPr lang="en-US" sz="2000" b="1" dirty="0" smtClean="0">
                <a:solidFill>
                  <a:schemeClr val="bg1"/>
                </a:solidFill>
              </a:rPr>
              <a:t>D Applications</a:t>
            </a:r>
            <a:endParaRPr lang="en-US" sz="2000" b="1" dirty="0">
              <a:solidFill>
                <a:schemeClr val="bg1"/>
              </a:solidFill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Generally relegated to only 2 or 3 geophysical methods (i.e., Ground Penetrating Radar, Electrical Resistivity and some research in 3D MASW seismic surveying)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Generally constrained to smaller survey areas which require very high resolution (i.e., Imaging of Concrete Structures-rebar mapping, void detection, utility mapping, roadway mapping and applications in archaeology)</a:t>
            </a:r>
          </a:p>
        </p:txBody>
      </p:sp>
    </p:spTree>
    <p:extLst>
      <p:ext uri="{BB962C8B-B14F-4D97-AF65-F5344CB8AC3E}">
        <p14:creationId xmlns:p14="http://schemas.microsoft.com/office/powerpoint/2010/main" val="7205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2851" y="-27709"/>
            <a:ext cx="8229600" cy="1143000"/>
          </a:xfrm>
        </p:spPr>
        <p:txBody>
          <a:bodyPr/>
          <a:lstStyle/>
          <a:p>
            <a:r>
              <a:rPr lang="en-US" dirty="0" smtClean="0"/>
              <a:t>2D vs 3D Data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" t="7605" r="3847" b="64348"/>
          <a:stretch>
            <a:fillRect/>
          </a:stretch>
        </p:blipFill>
        <p:spPr bwMode="auto">
          <a:xfrm>
            <a:off x="2925906" y="3143434"/>
            <a:ext cx="5657850" cy="2197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31" b="11031"/>
          <a:stretch>
            <a:fillRect/>
          </a:stretch>
        </p:blipFill>
        <p:spPr bwMode="auto">
          <a:xfrm>
            <a:off x="2978727" y="1204164"/>
            <a:ext cx="596265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New_BC and Legend Cave Locations _Fig 10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9" t="8800" r="1199" b="8000"/>
          <a:stretch>
            <a:fillRect/>
          </a:stretch>
        </p:blipFill>
        <p:spPr bwMode="auto">
          <a:xfrm>
            <a:off x="34636" y="56572"/>
            <a:ext cx="2694522" cy="207702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69767" y="1019498"/>
            <a:ext cx="2570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Transect 2 (2D Inversion)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22588" y="2823415"/>
            <a:ext cx="2570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Transect 2 (3D Inversion)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227618" y="5361710"/>
            <a:ext cx="2895600" cy="3857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200" b="1" noProof="0" dirty="0" smtClean="0">
                <a:solidFill>
                  <a:schemeClr val="bg1"/>
                </a:solidFill>
              </a:rPr>
              <a:t> </a:t>
            </a:r>
            <a:r>
              <a:rPr lang="en-US" sz="1200" b="1" noProof="0" dirty="0" err="1" smtClean="0">
                <a:solidFill>
                  <a:schemeClr val="bg1"/>
                </a:solidFill>
              </a:rPr>
              <a:t>McCrackin</a:t>
            </a:r>
            <a:r>
              <a:rPr lang="en-US" sz="1200" b="1" noProof="0" dirty="0" smtClean="0">
                <a:solidFill>
                  <a:schemeClr val="bg1"/>
                </a:solidFill>
              </a:rPr>
              <a:t>, Kruse, and Van </a:t>
            </a:r>
            <a:r>
              <a:rPr lang="en-US" sz="1200" b="1" noProof="0" dirty="0" err="1" smtClean="0">
                <a:solidFill>
                  <a:schemeClr val="bg1"/>
                </a:solidFill>
              </a:rPr>
              <a:t>Beynen</a:t>
            </a:r>
            <a:r>
              <a:rPr lang="en-US" sz="1200" b="1" noProof="0" dirty="0" smtClean="0">
                <a:solidFill>
                  <a:schemeClr val="bg1"/>
                </a:solidFill>
              </a:rPr>
              <a:t>, 2012</a:t>
            </a:r>
            <a:endParaRPr lang="en-US" sz="12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682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2D vs 3D GPR Data Examples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752600"/>
            <a:ext cx="2438400" cy="292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www.geophysical.com/Images/gprdata-rebarinconcrete2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81200"/>
            <a:ext cx="4114800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350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545" y="-228600"/>
            <a:ext cx="8229600" cy="1143000"/>
          </a:xfrm>
        </p:spPr>
        <p:txBody>
          <a:bodyPr/>
          <a:lstStyle/>
          <a:p>
            <a:r>
              <a:rPr lang="en-US" dirty="0" smtClean="0"/>
              <a:t>2D vs 3D ERT Data Examples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26" y="3048000"/>
            <a:ext cx="4359722" cy="2220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F:\COMMON.PRJ\3D Visualization Center Models\Legend_Cave_Vis_Image02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473" y="3048000"/>
            <a:ext cx="4191000" cy="222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COMMON.PRJ\ERT-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23" b="2281"/>
          <a:stretch/>
        </p:blipFill>
        <p:spPr bwMode="auto">
          <a:xfrm>
            <a:off x="235290" y="914400"/>
            <a:ext cx="8680110" cy="186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90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2D vs 3D MASW Seismic Data Examples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3600"/>
            <a:ext cx="4322618" cy="2487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7308273" y="5361710"/>
            <a:ext cx="1905000" cy="3857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200" b="1" noProof="0" dirty="0" smtClean="0">
                <a:solidFill>
                  <a:schemeClr val="bg1"/>
                </a:solidFill>
              </a:rPr>
              <a:t>Park and Taylor, 2009</a:t>
            </a:r>
            <a:endParaRPr lang="en-US" sz="12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608183"/>
            <a:ext cx="3986211" cy="3538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705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assets.nydailynews.com/polopoly_fs/1.1580572.1389970933!/img/httpImage/image.jpg_gen/derivatives/article_970/article-watermain7-01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059618"/>
            <a:ext cx="4816751" cy="320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expect when mapping the subsurface</a:t>
            </a:r>
            <a:r>
              <a:rPr lang="en-US" dirty="0" smtClean="0">
                <a:latin typeface="Arial"/>
                <a:cs typeface="Arial"/>
              </a:rPr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5090" y="1316182"/>
            <a:ext cx="4754425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Expect the Unexpected !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52400" y="2479964"/>
            <a:ext cx="33528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•"/>
              <a:defRPr sz="3200">
                <a:solidFill>
                  <a:srgbClr val="99CC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–"/>
              <a:defRPr sz="2800">
                <a:solidFill>
                  <a:schemeClr val="bg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•"/>
              <a:defRPr sz="2400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–"/>
              <a:defRPr sz="2000">
                <a:solidFill>
                  <a:schemeClr val="bg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sz="1800" kern="0" dirty="0" smtClean="0"/>
              <a:t>Buried Foundations</a:t>
            </a:r>
          </a:p>
          <a:p>
            <a:r>
              <a:rPr lang="en-US" sz="1800" kern="0" dirty="0" smtClean="0"/>
              <a:t>Underground Utilities</a:t>
            </a:r>
          </a:p>
          <a:p>
            <a:r>
              <a:rPr lang="en-US" sz="1800" kern="0" dirty="0" smtClean="0"/>
              <a:t>Organics</a:t>
            </a:r>
          </a:p>
          <a:p>
            <a:r>
              <a:rPr lang="en-US" sz="1800" kern="0" dirty="0" smtClean="0"/>
              <a:t>Clays</a:t>
            </a:r>
          </a:p>
          <a:p>
            <a:r>
              <a:rPr lang="en-US" sz="1800" kern="0" dirty="0" smtClean="0"/>
              <a:t>Till</a:t>
            </a:r>
          </a:p>
          <a:p>
            <a:r>
              <a:rPr lang="en-US" sz="1800" kern="0" dirty="0" smtClean="0"/>
              <a:t>Near-surface water table</a:t>
            </a:r>
          </a:p>
          <a:p>
            <a:endParaRPr lang="en-US" kern="0" dirty="0" smtClean="0"/>
          </a:p>
          <a:p>
            <a:endParaRPr lang="en-US" kern="0" dirty="0"/>
          </a:p>
          <a:p>
            <a:pPr marL="0" indent="0">
              <a:buNone/>
            </a:pPr>
            <a:endParaRPr lang="en-US" kern="0" dirty="0" smtClean="0"/>
          </a:p>
          <a:p>
            <a:endParaRPr lang="en-US" kern="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638800" y="2521527"/>
            <a:ext cx="3352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•"/>
              <a:defRPr sz="3200">
                <a:solidFill>
                  <a:srgbClr val="99CC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–"/>
              <a:defRPr sz="2800">
                <a:solidFill>
                  <a:schemeClr val="bg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•"/>
              <a:defRPr sz="2400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–"/>
              <a:defRPr sz="2000">
                <a:solidFill>
                  <a:schemeClr val="bg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sz="1800" kern="0" dirty="0" smtClean="0"/>
              <a:t>Underground Storage Tanks</a:t>
            </a:r>
          </a:p>
          <a:p>
            <a:r>
              <a:rPr lang="en-US" sz="1800" kern="0" dirty="0" smtClean="0"/>
              <a:t>Sheet Piles</a:t>
            </a:r>
          </a:p>
          <a:p>
            <a:r>
              <a:rPr lang="en-US" sz="1800" kern="0" dirty="0" smtClean="0"/>
              <a:t>Tie Backs</a:t>
            </a:r>
          </a:p>
          <a:p>
            <a:r>
              <a:rPr lang="en-US" sz="1800" kern="0" dirty="0" smtClean="0"/>
              <a:t>Buried Debris</a:t>
            </a:r>
          </a:p>
          <a:p>
            <a:r>
              <a:rPr lang="en-US" sz="1800" kern="0" dirty="0" smtClean="0"/>
              <a:t>Heterogeneous Fill Material</a:t>
            </a:r>
          </a:p>
          <a:p>
            <a:r>
              <a:rPr lang="en-US" sz="1800" kern="0" dirty="0" smtClean="0"/>
              <a:t>Surface Obstructions</a:t>
            </a:r>
            <a:endParaRPr lang="en-US" kern="0" dirty="0"/>
          </a:p>
          <a:p>
            <a:pPr marL="0" indent="0">
              <a:buNone/>
            </a:pPr>
            <a:endParaRPr lang="en-US" kern="0" dirty="0" smtClean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45683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Issues to Consider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038600"/>
          </a:xfrm>
        </p:spPr>
        <p:txBody>
          <a:bodyPr/>
          <a:lstStyle/>
          <a:p>
            <a:r>
              <a:rPr lang="en-US" sz="2400" dirty="0" smtClean="0"/>
              <a:t>Accessibility and site </a:t>
            </a:r>
            <a:r>
              <a:rPr lang="en-US" sz="2400" dirty="0"/>
              <a:t>a</a:t>
            </a:r>
            <a:r>
              <a:rPr lang="en-US" sz="2400" dirty="0" smtClean="0"/>
              <a:t>ccess (Dense vegetation or debris at the surface)</a:t>
            </a:r>
          </a:p>
          <a:p>
            <a:r>
              <a:rPr lang="en-US" sz="2400" dirty="0" smtClean="0"/>
              <a:t>Heavily reinforced concrete at the site with metal or wire mesh</a:t>
            </a:r>
          </a:p>
          <a:p>
            <a:r>
              <a:rPr lang="en-US" sz="2400" dirty="0" smtClean="0"/>
              <a:t>Highly </a:t>
            </a:r>
            <a:r>
              <a:rPr lang="en-US" sz="2400" dirty="0" err="1" smtClean="0"/>
              <a:t>conjested</a:t>
            </a:r>
            <a:r>
              <a:rPr lang="en-US" sz="2400" dirty="0" smtClean="0"/>
              <a:t> near-surface infrastructure masking deeper buried structures</a:t>
            </a:r>
          </a:p>
          <a:p>
            <a:r>
              <a:rPr lang="en-US" sz="2400" dirty="0" smtClean="0"/>
              <a:t>Conductive soils or surface material</a:t>
            </a:r>
          </a:p>
          <a:p>
            <a:r>
              <a:rPr lang="en-US" sz="2400" dirty="0" smtClean="0"/>
              <a:t>Shallow water table</a:t>
            </a:r>
          </a:p>
          <a:p>
            <a:r>
              <a:rPr lang="en-US" sz="2400" dirty="0" smtClean="0"/>
              <a:t>Electrical or Seismic noise present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172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Expectations and Realistic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153400" cy="8382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Geophysics - is a non-destructive, non-invasive tool that requires ground truth data to fully understand and provide </a:t>
            </a:r>
            <a:r>
              <a:rPr lang="en-US" sz="2000" dirty="0" smtClean="0"/>
              <a:t>accurate, meaningful geophysical </a:t>
            </a:r>
            <a:r>
              <a:rPr lang="en-US" sz="2000" dirty="0" smtClean="0"/>
              <a:t>results</a:t>
            </a:r>
            <a:endParaRPr lang="en-US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33400" y="1752600"/>
            <a:ext cx="44196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•"/>
              <a:defRPr sz="3200">
                <a:solidFill>
                  <a:srgbClr val="99CC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–"/>
              <a:defRPr sz="2800">
                <a:solidFill>
                  <a:schemeClr val="bg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•"/>
              <a:defRPr sz="2400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–"/>
              <a:defRPr sz="2000">
                <a:solidFill>
                  <a:schemeClr val="bg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DC1"/>
              </a:buClr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sz="1400" kern="0" dirty="0" smtClean="0"/>
              <a:t>Garbage in &gt; Garbage out </a:t>
            </a:r>
            <a:endParaRPr lang="en-US" sz="1400" kern="0" dirty="0"/>
          </a:p>
          <a:p>
            <a:r>
              <a:rPr lang="en-US" sz="1400" kern="0" dirty="0" smtClean="0"/>
              <a:t>Meaningful subsurface data will be correlated with subsurface testing (e.g., SPT, Hand </a:t>
            </a:r>
            <a:r>
              <a:rPr lang="en-US" sz="1400" kern="0" dirty="0"/>
              <a:t>A</a:t>
            </a:r>
            <a:r>
              <a:rPr lang="en-US" sz="1400" kern="0" dirty="0" smtClean="0"/>
              <a:t>uger or Test </a:t>
            </a:r>
            <a:r>
              <a:rPr lang="en-US" sz="1400" kern="0" dirty="0"/>
              <a:t>P</a:t>
            </a:r>
            <a:r>
              <a:rPr lang="en-US" sz="1400" kern="0" dirty="0" smtClean="0"/>
              <a:t>it data)</a:t>
            </a:r>
          </a:p>
          <a:p>
            <a:r>
              <a:rPr lang="en-US" sz="1400" kern="0" dirty="0" smtClean="0"/>
              <a:t>Be cautious of over reaching geophysical results with no supporting ground truth </a:t>
            </a:r>
            <a:r>
              <a:rPr lang="en-US" sz="1400" kern="0" dirty="0" smtClean="0"/>
              <a:t>information </a:t>
            </a:r>
            <a:endParaRPr lang="en-US" sz="1400" kern="0" dirty="0" smtClean="0"/>
          </a:p>
          <a:p>
            <a:r>
              <a:rPr lang="en-US" sz="1400" kern="0" dirty="0" smtClean="0"/>
              <a:t>Geophysical surveys </a:t>
            </a:r>
            <a:r>
              <a:rPr lang="en-US" sz="1400" kern="0" dirty="0" smtClean="0"/>
              <a:t>rarely </a:t>
            </a:r>
            <a:r>
              <a:rPr lang="en-US" sz="1400" kern="0" dirty="0" smtClean="0"/>
              <a:t>have conclusive results by themselves</a:t>
            </a:r>
          </a:p>
          <a:p>
            <a:r>
              <a:rPr lang="en-US" sz="1400" kern="0" dirty="0" smtClean="0"/>
              <a:t>Geophysical surveys are an effective tool to identify “Areas of Interest” or “Features” to further investigate and confirm</a:t>
            </a:r>
          </a:p>
          <a:p>
            <a:r>
              <a:rPr lang="en-US" sz="1400" kern="0" dirty="0" smtClean="0"/>
              <a:t>Geophysical surveys narrow the investigation and help provide information about the subsurface properties and material characteristics that must be identified with exploratory destructive testing </a:t>
            </a:r>
          </a:p>
          <a:p>
            <a:endParaRPr lang="en-US" sz="2000" kern="0" dirty="0" smtClean="0"/>
          </a:p>
          <a:p>
            <a:endParaRPr lang="en-US" sz="2000" kern="0" dirty="0" smtClean="0"/>
          </a:p>
        </p:txBody>
      </p:sp>
    </p:spTree>
    <p:extLst>
      <p:ext uri="{BB962C8B-B14F-4D97-AF65-F5344CB8AC3E}">
        <p14:creationId xmlns:p14="http://schemas.microsoft.com/office/powerpoint/2010/main" val="147701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0782"/>
            <a:ext cx="66294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What’s in the Subsurface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467600" cy="3611563"/>
          </a:xfrm>
        </p:spPr>
        <p:txBody>
          <a:bodyPr>
            <a:normAutofit fontScale="77500" lnSpcReduction="20000"/>
          </a:bodyPr>
          <a:lstStyle/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sz="2300" dirty="0" smtClean="0"/>
              <a:t>Underground Utilities - telecommunication lines, underground power, gas lines, water lines, sanitary sewer, storm water pipes, fiber optics, duct banks, groundwater wells, etc.</a:t>
            </a:r>
          </a:p>
          <a:p>
            <a:pPr marL="0" indent="0">
              <a:buClrTx/>
              <a:buSzPct val="100000"/>
              <a:buNone/>
            </a:pPr>
            <a:endParaRPr lang="en-US" sz="2300" dirty="0" smtClean="0"/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en-US" sz="2300" dirty="0"/>
              <a:t>Underground Storage </a:t>
            </a:r>
            <a:r>
              <a:rPr lang="en-US" sz="2300" dirty="0" smtClean="0"/>
              <a:t>Tanks – petroleum tanks, septic tanks, waste water tanks, catch basins, etc. </a:t>
            </a:r>
            <a:endParaRPr lang="en-US" sz="2300" dirty="0"/>
          </a:p>
          <a:p>
            <a:pPr>
              <a:buClrTx/>
              <a:buSzPct val="100000"/>
              <a:buFont typeface="Arial" pitchFamily="34" charset="0"/>
              <a:buChar char="•"/>
            </a:pPr>
            <a:endParaRPr lang="en-US" sz="2300" dirty="0" smtClean="0"/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sz="2300" dirty="0" smtClean="0"/>
              <a:t>Septic Systems – drain-fields, sanitary sewer systems, etc.</a:t>
            </a:r>
          </a:p>
          <a:p>
            <a:pPr>
              <a:buClrTx/>
              <a:buSzPct val="100000"/>
              <a:buNone/>
            </a:pPr>
            <a:endParaRPr lang="en-US" sz="2300" dirty="0" smtClean="0"/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sz="2300" dirty="0" smtClean="0"/>
              <a:t>Buried Foundations – building foundations, vertical piles, drilled shafts, sheet piles, sea walls, tie backs, etc.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endParaRPr lang="en-US" sz="2300" dirty="0" smtClean="0"/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sz="2300" dirty="0" smtClean="0"/>
              <a:t>Fill Material - landfill, buried debris, slag pits, heterogeneous materials, infill material, organic laden soils from poor site development, clays, till, etc.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675"/>
            <a:ext cx="8229600" cy="1000125"/>
          </a:xfrm>
        </p:spPr>
        <p:txBody>
          <a:bodyPr/>
          <a:lstStyle/>
          <a:p>
            <a:r>
              <a:rPr lang="en-US" sz="3200" dirty="0" smtClean="0"/>
              <a:t>Ground Truth, Ground Truth, Ground Truth…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4038600" cy="4267200"/>
          </a:xfrm>
        </p:spPr>
        <p:txBody>
          <a:bodyPr/>
          <a:lstStyle/>
          <a:p>
            <a:r>
              <a:rPr lang="en-US" sz="1400" dirty="0" smtClean="0"/>
              <a:t>Physical Exploratory Testing is often destructive, can be costly, and may require multiple locations</a:t>
            </a:r>
          </a:p>
          <a:p>
            <a:r>
              <a:rPr lang="en-US" sz="1400" dirty="0" smtClean="0"/>
              <a:t>Geophysics provides a 2D and sometimes 3D mapping approach to limit the amount of destructive testing</a:t>
            </a:r>
          </a:p>
          <a:p>
            <a:r>
              <a:rPr lang="en-US" sz="1400" dirty="0" smtClean="0"/>
              <a:t>Be very selective with subsurface testing locations</a:t>
            </a:r>
            <a:r>
              <a:rPr lang="en-US" sz="1400" dirty="0"/>
              <a:t> </a:t>
            </a:r>
            <a:r>
              <a:rPr lang="en-US" sz="1400" dirty="0" smtClean="0"/>
              <a:t>(testing inside and outside areas of interest can sometimes offer great insight)</a:t>
            </a:r>
          </a:p>
          <a:p>
            <a:r>
              <a:rPr lang="en-US" sz="1400" dirty="0" smtClean="0"/>
              <a:t>Understand that Physical 1D testing methods such as SPT and CPT data may not be a good representation of the entire site (i.e., such methods only provide a  2”-3” diameter sampling tube or resistance tip)</a:t>
            </a:r>
          </a:p>
          <a:p>
            <a:r>
              <a:rPr lang="en-US" sz="1400" dirty="0" smtClean="0"/>
              <a:t>Consider other options such as video line inspections of underground utilities, vacuum extraction or hand trenching in highly congested/sensitive areas. </a:t>
            </a:r>
          </a:p>
          <a:p>
            <a:r>
              <a:rPr lang="en-US" sz="1400" dirty="0" smtClean="0"/>
              <a:t>DON’T FORGET THE LOCAL ONE CALL SYSTEM!</a:t>
            </a:r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8194" name="Picture 2" descr="Image result for underground utility acciden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2600"/>
            <a:ext cx="421640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39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Subsurface Mapping and Data Management</a:t>
            </a:r>
            <a:endParaRPr lang="en-US" dirty="0"/>
          </a:p>
        </p:txBody>
      </p:sp>
      <p:pic>
        <p:nvPicPr>
          <p:cNvPr id="6146" name="Picture 2" descr="http://www.esri.com/news/arcuser/1207/graphics/timed_1_lg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2" b="-2592"/>
          <a:stretch/>
        </p:blipFill>
        <p:spPr bwMode="auto">
          <a:xfrm>
            <a:off x="3200400" y="155448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2895600" cy="4267200"/>
          </a:xfrm>
        </p:spPr>
        <p:txBody>
          <a:bodyPr/>
          <a:lstStyle/>
          <a:p>
            <a:r>
              <a:rPr lang="en-US" sz="2400" dirty="0" smtClean="0"/>
              <a:t>GIS Mapping</a:t>
            </a:r>
          </a:p>
          <a:p>
            <a:endParaRPr lang="en-US" sz="2400" dirty="0" smtClean="0"/>
          </a:p>
          <a:p>
            <a:r>
              <a:rPr lang="en-US" sz="2400" dirty="0" smtClean="0"/>
              <a:t>Geospatial Data Analysis</a:t>
            </a:r>
          </a:p>
          <a:p>
            <a:endParaRPr lang="en-US" sz="2400" dirty="0"/>
          </a:p>
          <a:p>
            <a:r>
              <a:rPr lang="en-US" sz="2400" dirty="0" smtClean="0"/>
              <a:t>Infrastructure and Data Management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773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229600" cy="1143000"/>
          </a:xfrm>
        </p:spPr>
        <p:txBody>
          <a:bodyPr/>
          <a:lstStyle/>
          <a:p>
            <a:r>
              <a:rPr lang="en-US" sz="6000" dirty="0" smtClean="0"/>
              <a:t>Questions </a:t>
            </a:r>
            <a:r>
              <a:rPr lang="en-US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10" descr="https://placesjournal.org/assets/legacy/media/images/WaterUnderground_5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243517"/>
            <a:ext cx="5486400" cy="4117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2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+mn-lt"/>
              </a:rPr>
              <a:t>What to consider when mapping the subsurface?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467600" cy="3962400"/>
          </a:xfrm>
        </p:spPr>
        <p:txBody>
          <a:bodyPr>
            <a:normAutofit fontScale="85000" lnSpcReduction="20000"/>
          </a:bodyPr>
          <a:lstStyle/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dirty="0" smtClean="0"/>
              <a:t>Target Type 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endParaRPr lang="en-US" dirty="0" smtClean="0"/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dirty="0" smtClean="0"/>
              <a:t>Target Depth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endParaRPr lang="en-US" dirty="0" smtClean="0"/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dirty="0" smtClean="0"/>
              <a:t>Soil Conditions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endParaRPr lang="en-US" dirty="0" smtClean="0"/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dirty="0" smtClean="0"/>
              <a:t>Water Table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endParaRPr lang="en-US" dirty="0" smtClean="0"/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dirty="0" smtClean="0"/>
              <a:t>Above Ground Structures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818" y="1905000"/>
            <a:ext cx="4953820" cy="281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latin typeface="+mn-lt"/>
              </a:rPr>
              <a:t>What type of geophysical methods are used to map buried infrastructure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dirty="0" smtClean="0"/>
              <a:t>Ground Penetrating Radar (GPR)</a:t>
            </a:r>
          </a:p>
          <a:p>
            <a:pPr>
              <a:buClrTx/>
              <a:buSzPct val="100000"/>
              <a:buNone/>
            </a:pPr>
            <a:endParaRPr lang="en-US" dirty="0" smtClean="0"/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dirty="0" err="1" smtClean="0"/>
              <a:t>Electromagnetics</a:t>
            </a:r>
            <a:r>
              <a:rPr lang="en-US" dirty="0" smtClean="0"/>
              <a:t> (EM)</a:t>
            </a:r>
          </a:p>
          <a:p>
            <a:pPr>
              <a:buClrTx/>
              <a:buSzPct val="100000"/>
              <a:buNone/>
            </a:pPr>
            <a:endParaRPr lang="en-US" dirty="0" smtClean="0"/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dirty="0" smtClean="0"/>
              <a:t>Electrical Resistivity (ER)</a:t>
            </a:r>
          </a:p>
          <a:p>
            <a:pPr>
              <a:buClrTx/>
              <a:buSzPct val="100000"/>
              <a:buNone/>
            </a:pPr>
            <a:endParaRPr lang="en-US" dirty="0" smtClean="0"/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dirty="0" smtClean="0"/>
              <a:t>Magnetics (</a:t>
            </a:r>
            <a:r>
              <a:rPr lang="en-US" dirty="0" err="1" smtClean="0"/>
              <a:t>Mag</a:t>
            </a:r>
            <a:r>
              <a:rPr lang="en-US" dirty="0" smtClean="0"/>
              <a:t>)</a:t>
            </a:r>
          </a:p>
          <a:p>
            <a:pPr>
              <a:buClrTx/>
              <a:buSzPct val="100000"/>
              <a:buNone/>
            </a:pPr>
            <a:endParaRPr lang="en-US" dirty="0" smtClean="0"/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dirty="0" err="1" smtClean="0"/>
              <a:t>Seismics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Ground Penetrating Radar (GPR)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7467600" cy="914400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en-US" sz="2400" dirty="0" smtClean="0"/>
              <a:t>	</a:t>
            </a:r>
            <a:r>
              <a:rPr lang="en-US" sz="2000" dirty="0" smtClean="0"/>
              <a:t>Transmits and receives electromagnetic pulses (high frequency microwave energy) into the ground and detects differences in the dielectric properties (ability of materials to hold a charge) of the subsurface materials. </a:t>
            </a:r>
            <a:endParaRPr lang="en-US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9600" y="1752600"/>
            <a:ext cx="3810000" cy="1143000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kumimoji="0" lang="en-US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Highly effective in resistive sandy</a:t>
            </a:r>
            <a:r>
              <a:rPr kumimoji="0" lang="en-US" sz="23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soils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2300" noProof="0" dirty="0" smtClean="0">
                <a:solidFill>
                  <a:schemeClr val="bg1"/>
                </a:solidFill>
              </a:rPr>
              <a:t>Very high resolution geophysical method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800600" y="1757362"/>
            <a:ext cx="3810000" cy="1371600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2200" b="1" dirty="0" smtClean="0">
                <a:solidFill>
                  <a:schemeClr val="bg1"/>
                </a:solidFill>
              </a:rPr>
              <a:t>Cons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Limited depth of penetration </a:t>
            </a:r>
            <a:endParaRPr kumimoji="0" lang="en-US" sz="1700" b="0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700" noProof="0" dirty="0" smtClean="0">
                <a:solidFill>
                  <a:schemeClr val="bg1"/>
                </a:solidFill>
              </a:rPr>
              <a:t>Depth of penetration affected by conductive soils (clays, organics, leachate)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09600" y="2895599"/>
            <a:ext cx="3810000" cy="364807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2200" b="1" dirty="0" smtClean="0">
                <a:solidFill>
                  <a:schemeClr val="bg1"/>
                </a:solidFill>
              </a:rPr>
              <a:t>Applications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Underground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Utilities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Buried Debris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Landfill Delineation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600" noProof="0" dirty="0" smtClean="0">
                <a:solidFill>
                  <a:schemeClr val="bg1"/>
                </a:solidFill>
              </a:rPr>
              <a:t>Underground Storage Tanks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Fill Depth/Thickness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Void Detection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Plume Mapping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Structural Elements in Concrete (Rebar)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kumimoji="0" lang="en-US" sz="3000" b="0" i="0" u="none" strike="noStrike" kern="1200" cap="none" spc="0" normalizeH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003695"/>
            <a:ext cx="2209800" cy="2519172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7543800" y="5329985"/>
            <a:ext cx="1600200" cy="385764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Courtesy of USDA website</a:t>
            </a:r>
            <a:endParaRPr lang="en-US" sz="12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0"/>
            <a:ext cx="6781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Electrical Resistivity (ER)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7467600" cy="914400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en-US" sz="2400" dirty="0" smtClean="0"/>
              <a:t>	</a:t>
            </a:r>
            <a:r>
              <a:rPr lang="en-US" sz="2000" dirty="0" smtClean="0"/>
              <a:t>Measures potential differences of the subsurface materials by passing electrical current into the ground and measuring the potential difference between two points.  </a:t>
            </a:r>
            <a:endParaRPr lang="en-US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23887" y="1752600"/>
            <a:ext cx="3810000" cy="1143000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kumimoji="0" lang="en-US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5600" dirty="0" smtClean="0">
                <a:solidFill>
                  <a:schemeClr val="bg1"/>
                </a:solidFill>
              </a:rPr>
              <a:t>Most</a:t>
            </a:r>
            <a:r>
              <a:rPr kumimoji="0" lang="en-US" sz="5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effective in </a:t>
            </a:r>
            <a:r>
              <a:rPr lang="en-US" sz="5600" dirty="0" smtClean="0">
                <a:solidFill>
                  <a:schemeClr val="bg1"/>
                </a:solidFill>
              </a:rPr>
              <a:t>conductive clayey</a:t>
            </a:r>
            <a:r>
              <a:rPr kumimoji="0" lang="en-US" sz="5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soils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5600" noProof="0" dirty="0" smtClean="0">
                <a:solidFill>
                  <a:schemeClr val="bg1"/>
                </a:solidFill>
              </a:rPr>
              <a:t>Capable of profiling deeper depth of penetration (in excess of 100 feet under certain soil conditions and line length)</a:t>
            </a:r>
            <a:endParaRPr lang="en-US" sz="560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5600" noProof="0" dirty="0" smtClean="0">
                <a:solidFill>
                  <a:schemeClr val="bg1"/>
                </a:solidFill>
              </a:rPr>
              <a:t>Has a lateral zone of influence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5600" dirty="0" smtClean="0">
                <a:solidFill>
                  <a:schemeClr val="bg1"/>
                </a:solidFill>
              </a:rPr>
              <a:t>Highly effective for hydrological studies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22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800600" y="1787236"/>
            <a:ext cx="3810000" cy="1143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Cons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420624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Lower resolution geophysical method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Susceptible to noise and interference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/>
          </a:p>
          <a:p>
            <a:pPr marL="36576"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48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57224" y="3505200"/>
            <a:ext cx="3505200" cy="2743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Applications</a:t>
            </a:r>
            <a:endParaRPr kumimoji="0" lang="en-US" sz="1400" b="0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Buried Debris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Landfill Delineation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400" noProof="0" dirty="0" smtClean="0">
                <a:solidFill>
                  <a:schemeClr val="bg1"/>
                </a:solidFill>
              </a:rPr>
              <a:t>Underground Storage Tanks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Fill Depth/Thickness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Void Detection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Plume Mapping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kumimoji="0" lang="en-US" sz="3000" b="0" i="0" u="none" strike="noStrike" kern="1200" cap="none" spc="0" normalizeH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200400"/>
            <a:ext cx="3352800" cy="226348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763"/>
            <a:ext cx="8229600" cy="1057275"/>
          </a:xfrm>
        </p:spPr>
        <p:txBody>
          <a:bodyPr/>
          <a:lstStyle/>
          <a:p>
            <a:r>
              <a:rPr lang="en-US" dirty="0" smtClean="0"/>
              <a:t>Electromagnetics (EM)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14517"/>
            <a:ext cx="8686800" cy="10668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 smtClean="0"/>
              <a:t>A primary EM field is created and is quickly shut-off creating a secondary field.  The secondary EM field that has been created is then recorded.  (Non-ferrous metal such as: brass, aluminum, and tin are not detected)</a:t>
            </a: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3733800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>
              <a:spcBef>
                <a:spcPct val="20000"/>
              </a:spcBef>
              <a:buSzPct val="100000"/>
              <a:defRPr/>
            </a:pPr>
            <a:r>
              <a:rPr lang="en-US" sz="2000" b="1" dirty="0">
                <a:solidFill>
                  <a:schemeClr val="bg1"/>
                </a:solidFill>
              </a:rPr>
              <a:t>Pros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Capable </a:t>
            </a:r>
            <a:r>
              <a:rPr lang="en-US" sz="1400" dirty="0">
                <a:solidFill>
                  <a:schemeClr val="bg1"/>
                </a:solidFill>
              </a:rPr>
              <a:t>of </a:t>
            </a:r>
            <a:r>
              <a:rPr lang="en-US" sz="1400" dirty="0" smtClean="0">
                <a:solidFill>
                  <a:schemeClr val="bg1"/>
                </a:solidFill>
              </a:rPr>
              <a:t>mapping large survey areas over a relatively short amount of time </a:t>
            </a:r>
            <a:endParaRPr lang="en-US" sz="1400" dirty="0">
              <a:solidFill>
                <a:schemeClr val="bg1"/>
              </a:solidFill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Not influenced by smaller discrete buried metal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91000" y="1695353"/>
            <a:ext cx="4572000" cy="1391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20624" lvl="0" indent="-384048">
              <a:spcBef>
                <a:spcPct val="20000"/>
              </a:spcBef>
              <a:buSzPct val="100000"/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Cons</a:t>
            </a:r>
            <a:endParaRPr lang="en-US" sz="2000" b="1" dirty="0">
              <a:solidFill>
                <a:schemeClr val="bg1"/>
              </a:solidFill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Non-ferrous objects are not detected. 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Maximum depth of detection is approximately 15 </a:t>
            </a:r>
            <a:r>
              <a:rPr lang="en-US" sz="1400" dirty="0" smtClean="0">
                <a:solidFill>
                  <a:schemeClr val="bg1"/>
                </a:solidFill>
              </a:rPr>
              <a:t>feet 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May be influenced by interference from above ground metal </a:t>
            </a:r>
            <a:r>
              <a:rPr lang="en-US" sz="1400" dirty="0" smtClean="0">
                <a:solidFill>
                  <a:schemeClr val="bg1"/>
                </a:solidFill>
              </a:rPr>
              <a:t>structures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3352800"/>
            <a:ext cx="4572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20624" lvl="0" indent="-384048">
              <a:spcBef>
                <a:spcPct val="20000"/>
              </a:spcBef>
              <a:buSzPct val="100000"/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Applications</a:t>
            </a:r>
            <a:endParaRPr lang="en-US" sz="2000" b="1" dirty="0">
              <a:solidFill>
                <a:schemeClr val="bg1"/>
              </a:solidFill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Landfill Delineation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Utility Mapping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Underground Storage Tank (UST) Locating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Unexploded Ordinance Mapping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Buried Infrastructure </a:t>
            </a:r>
            <a:r>
              <a:rPr lang="en-US" sz="1400" dirty="0" smtClean="0">
                <a:solidFill>
                  <a:schemeClr val="bg1"/>
                </a:solidFill>
              </a:rPr>
              <a:t>Mapping</a:t>
            </a:r>
            <a:endParaRPr lang="en-US" sz="1400" dirty="0" smtClean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075253"/>
            <a:ext cx="3200400" cy="2228850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7239000" y="5334000"/>
            <a:ext cx="1905000" cy="3857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Courtesy of </a:t>
            </a:r>
            <a:r>
              <a:rPr lang="en-US" sz="1200" b="1" dirty="0" err="1" smtClean="0">
                <a:solidFill>
                  <a:schemeClr val="bg1"/>
                </a:solidFill>
              </a:rPr>
              <a:t>Geonics</a:t>
            </a:r>
            <a:r>
              <a:rPr lang="en-US" sz="1200" b="1" dirty="0" smtClean="0">
                <a:solidFill>
                  <a:schemeClr val="bg1"/>
                </a:solidFill>
              </a:rPr>
              <a:t>, LTD</a:t>
            </a:r>
            <a:endParaRPr lang="en-US" sz="12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763"/>
            <a:ext cx="8229600" cy="1057275"/>
          </a:xfrm>
        </p:spPr>
        <p:txBody>
          <a:bodyPr/>
          <a:lstStyle/>
          <a:p>
            <a:r>
              <a:rPr lang="en-US" dirty="0"/>
              <a:t>M</a:t>
            </a:r>
            <a:r>
              <a:rPr lang="en-US" dirty="0" smtClean="0"/>
              <a:t>agnetics (MAG)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3819526"/>
            <a:ext cx="1981200" cy="1590674"/>
          </a:xfrm>
        </p:spPr>
      </p:pic>
      <p:sp>
        <p:nvSpPr>
          <p:cNvPr id="5" name="Rectangle 4"/>
          <p:cNvSpPr/>
          <p:nvPr/>
        </p:nvSpPr>
        <p:spPr>
          <a:xfrm>
            <a:off x="457200" y="1676400"/>
            <a:ext cx="3733800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>
              <a:spcBef>
                <a:spcPct val="20000"/>
              </a:spcBef>
              <a:buSzPct val="100000"/>
              <a:defRPr/>
            </a:pPr>
            <a:r>
              <a:rPr lang="en-US" sz="2000" b="1" dirty="0">
                <a:solidFill>
                  <a:schemeClr val="bg1"/>
                </a:solidFill>
              </a:rPr>
              <a:t>Pros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Capable </a:t>
            </a:r>
            <a:r>
              <a:rPr lang="en-US" sz="1400" dirty="0">
                <a:solidFill>
                  <a:schemeClr val="bg1"/>
                </a:solidFill>
              </a:rPr>
              <a:t>of </a:t>
            </a:r>
            <a:r>
              <a:rPr lang="en-US" sz="1400" dirty="0" smtClean="0">
                <a:solidFill>
                  <a:schemeClr val="bg1"/>
                </a:solidFill>
              </a:rPr>
              <a:t>mapping large survey areas over a relatively short amount of time </a:t>
            </a:r>
            <a:endParaRPr lang="en-US" sz="1400" dirty="0">
              <a:solidFill>
                <a:schemeClr val="bg1"/>
              </a:solidFill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Not influenced by smaller discrete buried metal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91000" y="1695353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20624" lvl="0" indent="-384048">
              <a:spcBef>
                <a:spcPct val="20000"/>
              </a:spcBef>
              <a:buSzPct val="100000"/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Cons</a:t>
            </a:r>
            <a:endParaRPr lang="en-US" sz="2000" b="1" dirty="0">
              <a:solidFill>
                <a:schemeClr val="bg1"/>
              </a:solidFill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Non-ferrous objects are not detected. 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schemeClr val="bg1"/>
                </a:solidFill>
              </a:rPr>
              <a:t>D</a:t>
            </a:r>
            <a:r>
              <a:rPr lang="en-US" sz="1400" dirty="0" smtClean="0">
                <a:solidFill>
                  <a:schemeClr val="bg1"/>
                </a:solidFill>
              </a:rPr>
              <a:t>epth of detection is dependent on size of the buried ferrous object.  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May be influenced by interference from above ground metal </a:t>
            </a:r>
            <a:r>
              <a:rPr lang="en-US" sz="1400" dirty="0" smtClean="0">
                <a:solidFill>
                  <a:schemeClr val="bg1"/>
                </a:solidFill>
              </a:rPr>
              <a:t>structures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and overhead power lines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Susceptible to diurnal changes in the Earth’s magnetic field (corrections must be made)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3505200"/>
            <a:ext cx="4572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20624" lvl="0" indent="-384048">
              <a:spcBef>
                <a:spcPct val="20000"/>
              </a:spcBef>
              <a:buSzPct val="100000"/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Applications</a:t>
            </a:r>
            <a:endParaRPr lang="en-US" sz="2000" b="1" dirty="0">
              <a:solidFill>
                <a:schemeClr val="bg1"/>
              </a:solidFill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Landfill Delineation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Utility Mapping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Underground Storage Tank (UST) Locating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Buried Infrastructure Mapping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Geologic Mapping  and Mining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869267"/>
            <a:ext cx="1981200" cy="1540933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6781800" y="5410200"/>
            <a:ext cx="1905000" cy="3857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Courtesy of EPA website</a:t>
            </a:r>
            <a:endParaRPr lang="en-US" sz="12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572000" y="5369718"/>
            <a:ext cx="1905000" cy="3857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Courtesy of ASM website</a:t>
            </a:r>
            <a:endParaRPr lang="en-US" sz="12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endParaRPr lang="en-US" sz="3000" noProof="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71500" y="666893"/>
            <a:ext cx="7848600" cy="100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>
              <a:spcBef>
                <a:spcPct val="20000"/>
              </a:spcBef>
              <a:buSzPct val="100000"/>
              <a:defRPr/>
            </a:pPr>
            <a:endParaRPr lang="en-US" sz="2000" b="1" dirty="0">
              <a:solidFill>
                <a:schemeClr val="bg1"/>
              </a:solidFill>
            </a:endParaRPr>
          </a:p>
          <a:p>
            <a:pPr marL="36576">
              <a:spcBef>
                <a:spcPct val="20000"/>
              </a:spcBef>
              <a:buSzPct val="100000"/>
              <a:defRPr/>
            </a:pPr>
            <a:r>
              <a:rPr lang="en-US" dirty="0" smtClean="0">
                <a:solidFill>
                  <a:srgbClr val="00B0F0"/>
                </a:solidFill>
              </a:rPr>
              <a:t>Measurements are made to record the spatial variations in the earth’s total magnetic field</a:t>
            </a:r>
            <a:endParaRPr 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6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5" y="0"/>
            <a:ext cx="8229600" cy="1000125"/>
          </a:xfrm>
        </p:spPr>
        <p:txBody>
          <a:bodyPr/>
          <a:lstStyle/>
          <a:p>
            <a:r>
              <a:rPr lang="en-US" dirty="0" err="1" smtClean="0"/>
              <a:t>Seismics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8382000" cy="1219200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 smtClean="0"/>
              <a:t>Seismic waves are transmitted through the subsurface to access the P (Longitudinal/Compressional) and S (Transverse/Shear) waves behavior so that the elastic </a:t>
            </a:r>
            <a:r>
              <a:rPr lang="en-US" sz="1600" dirty="0"/>
              <a:t>(stress and strain) </a:t>
            </a:r>
            <a:r>
              <a:rPr lang="en-US" sz="1600" dirty="0" smtClean="0"/>
              <a:t>properties of the material can be used to determined (</a:t>
            </a:r>
            <a:r>
              <a:rPr lang="en-US" sz="1600" i="1" dirty="0" smtClean="0"/>
              <a:t>E</a:t>
            </a:r>
            <a:r>
              <a:rPr lang="en-US" sz="1600" dirty="0" smtClean="0"/>
              <a:t>-Young’s </a:t>
            </a:r>
            <a:r>
              <a:rPr lang="en-US" sz="1600" dirty="0"/>
              <a:t>modulus, </a:t>
            </a:r>
            <a:r>
              <a:rPr lang="en-US" sz="1600" i="1" dirty="0"/>
              <a:t>µ</a:t>
            </a:r>
            <a:r>
              <a:rPr lang="en-US" sz="1600" dirty="0"/>
              <a:t>-Poisson’s ratio, </a:t>
            </a:r>
            <a:r>
              <a:rPr lang="en-US" sz="1600" i="1" dirty="0"/>
              <a:t>K</a:t>
            </a:r>
            <a:r>
              <a:rPr lang="en-US" sz="1600" dirty="0"/>
              <a:t>-bulk modulus, and </a:t>
            </a:r>
            <a:r>
              <a:rPr lang="en-US" sz="1600" i="1" dirty="0"/>
              <a:t>G</a:t>
            </a:r>
            <a:r>
              <a:rPr lang="en-US" sz="1600" dirty="0"/>
              <a:t>-rigidity </a:t>
            </a:r>
            <a:r>
              <a:rPr lang="en-US" sz="1600" dirty="0" smtClean="0"/>
              <a:t>modulus) which give us wave velocities or </a:t>
            </a:r>
            <a:r>
              <a:rPr lang="en-US" sz="1600" i="1" dirty="0" smtClean="0"/>
              <a:t>p</a:t>
            </a:r>
            <a:r>
              <a:rPr lang="en-US" sz="1600" dirty="0" smtClean="0"/>
              <a:t>-density of the subsurface materials.  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490537" y="3733800"/>
            <a:ext cx="4572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420624" lvl="0" indent="-384048">
              <a:spcBef>
                <a:spcPct val="20000"/>
              </a:spcBef>
              <a:buSzPct val="100000"/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Applications</a:t>
            </a:r>
            <a:endParaRPr lang="en-US" sz="2000" b="1" dirty="0">
              <a:solidFill>
                <a:schemeClr val="bg1"/>
              </a:solidFill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Mapping Top of Rock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err="1" smtClean="0">
                <a:solidFill>
                  <a:schemeClr val="bg1"/>
                </a:solidFill>
              </a:rPr>
              <a:t>Crosshole</a:t>
            </a:r>
            <a:r>
              <a:rPr lang="en-US" sz="1400" dirty="0" smtClean="0">
                <a:solidFill>
                  <a:schemeClr val="bg1"/>
                </a:solidFill>
              </a:rPr>
              <a:t> Geophysics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Assessing Strength of Subsurface Materials for Building Foundations/Critical Infrastructure (e.g., Dam and Bridge Construction)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Geologic and Engineering Studies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42925" y="2133600"/>
            <a:ext cx="3810000" cy="1600200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Pros</a:t>
            </a:r>
          </a:p>
          <a:p>
            <a:pPr marL="420624" lvl="0" indent="-384048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5600" dirty="0" smtClean="0">
                <a:solidFill>
                  <a:srgbClr val="FFFFFF"/>
                </a:solidFill>
              </a:rPr>
              <a:t>Numerous </a:t>
            </a:r>
            <a:r>
              <a:rPr lang="en-US" sz="5600" dirty="0">
                <a:solidFill>
                  <a:srgbClr val="FFFFFF"/>
                </a:solidFill>
              </a:rPr>
              <a:t>Seismic Methods for shallow and deep mapping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en-US" sz="5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Refraction and MASW surveys highly effective in the</a:t>
            </a:r>
            <a:r>
              <a:rPr kumimoji="0" lang="en-US" sz="5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upper 100 ft.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5600" dirty="0" smtClean="0">
                <a:solidFill>
                  <a:schemeClr val="bg1"/>
                </a:solidFill>
              </a:rPr>
              <a:t>Provides information directly related to material density and easily correlated to relative “N” values</a:t>
            </a:r>
            <a:endParaRPr lang="en-US" sz="56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648200" y="2133600"/>
            <a:ext cx="3810000" cy="1676400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Cons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5600" dirty="0" smtClean="0">
                <a:solidFill>
                  <a:schemeClr val="bg1"/>
                </a:solidFill>
              </a:rPr>
              <a:t>Can be field extensive and requires considerable data processing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5600" noProof="0" dirty="0" smtClean="0">
                <a:solidFill>
                  <a:schemeClr val="bg1"/>
                </a:solidFill>
              </a:rPr>
              <a:t>Depending on the Seismic method deployed may have various limitations with noise/interference to consider at each site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Pct val="100000"/>
              <a:tabLst/>
              <a:defRPr/>
            </a:pPr>
            <a:endParaRPr lang="en-US" sz="3000" noProof="0" dirty="0" smtClean="0">
              <a:solidFill>
                <a:schemeClr val="bg1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581399"/>
            <a:ext cx="2797328" cy="1923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3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imkusTheme1">
  <a:themeElements>
    <a:clrScheme name="Crane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raneTEMPLATE">
      <a:majorFont>
        <a:latin typeface="Tw Cen MT"/>
        <a:ea typeface=""/>
        <a:cs typeface=""/>
      </a:majorFont>
      <a:minorFont>
        <a:latin typeface="Tw Cen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ne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ne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ne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ne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ne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ne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ne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ne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ne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ne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ne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ne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RimkusTheme1</Template>
  <TotalTime>7458</TotalTime>
  <Words>1306</Words>
  <Application>Microsoft Office PowerPoint</Application>
  <PresentationFormat>On-screen Show (4:3)</PresentationFormat>
  <Paragraphs>231</Paragraphs>
  <Slides>22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RimkusTheme1</vt:lpstr>
      <vt:lpstr>PowerPoint Presentation</vt:lpstr>
      <vt:lpstr>What’s in the Subsurface?</vt:lpstr>
      <vt:lpstr>What to consider when mapping the subsurface?</vt:lpstr>
      <vt:lpstr>What type of geophysical methods are used to map buried infrastructure?</vt:lpstr>
      <vt:lpstr>Ground Penetrating Radar (GPR)</vt:lpstr>
      <vt:lpstr>Electrical Resistivity (ER)</vt:lpstr>
      <vt:lpstr>Electromagnetics (EM)</vt:lpstr>
      <vt:lpstr>Magnetics (MAG)</vt:lpstr>
      <vt:lpstr>Seismics</vt:lpstr>
      <vt:lpstr>Complimentary Methods</vt:lpstr>
      <vt:lpstr>Multi-Level Approach</vt:lpstr>
      <vt:lpstr>2D vs 3D Subsurface Mapping</vt:lpstr>
      <vt:lpstr>2D vs 3D Data</vt:lpstr>
      <vt:lpstr>2D vs 3D GPR Data Examples</vt:lpstr>
      <vt:lpstr>2D vs 3D ERT Data Examples</vt:lpstr>
      <vt:lpstr>2D vs 3D MASW Seismic Data Examples</vt:lpstr>
      <vt:lpstr>What to expect when mapping the subsurface?</vt:lpstr>
      <vt:lpstr>Potential Issues to Consider</vt:lpstr>
      <vt:lpstr>Expectations and Realistic Goals</vt:lpstr>
      <vt:lpstr>Ground Truth, Ground Truth, Ground Truth…</vt:lpstr>
      <vt:lpstr>Advanced Subsurface Mapping and Data Management</vt:lpstr>
      <vt:lpstr>Questions ?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McCrackin, Charles W.</cp:lastModifiedBy>
  <cp:revision>84</cp:revision>
  <cp:lastPrinted>2015-03-19T04:00:12Z</cp:lastPrinted>
  <dcterms:created xsi:type="dcterms:W3CDTF">2015-02-23T02:47:22Z</dcterms:created>
  <dcterms:modified xsi:type="dcterms:W3CDTF">2015-03-19T04:00:14Z</dcterms:modified>
</cp:coreProperties>
</file>