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80" r:id="rId1"/>
  </p:sldMasterIdLst>
  <p:notesMasterIdLst>
    <p:notesMasterId r:id="rId30"/>
  </p:notesMasterIdLst>
  <p:handoutMasterIdLst>
    <p:handoutMasterId r:id="rId31"/>
  </p:handoutMasterIdLst>
  <p:sldIdLst>
    <p:sldId id="261" r:id="rId2"/>
    <p:sldId id="333" r:id="rId3"/>
    <p:sldId id="358" r:id="rId4"/>
    <p:sldId id="335" r:id="rId5"/>
    <p:sldId id="359" r:id="rId6"/>
    <p:sldId id="360" r:id="rId7"/>
    <p:sldId id="336" r:id="rId8"/>
    <p:sldId id="337" r:id="rId9"/>
    <p:sldId id="339" r:id="rId10"/>
    <p:sldId id="340" r:id="rId11"/>
    <p:sldId id="341" r:id="rId12"/>
    <p:sldId id="342" r:id="rId13"/>
    <p:sldId id="367" r:id="rId14"/>
    <p:sldId id="343" r:id="rId15"/>
    <p:sldId id="368" r:id="rId16"/>
    <p:sldId id="369" r:id="rId17"/>
    <p:sldId id="370" r:id="rId18"/>
    <p:sldId id="344" r:id="rId19"/>
    <p:sldId id="371" r:id="rId20"/>
    <p:sldId id="376" r:id="rId21"/>
    <p:sldId id="372" r:id="rId22"/>
    <p:sldId id="373" r:id="rId23"/>
    <p:sldId id="374" r:id="rId24"/>
    <p:sldId id="366" r:id="rId25"/>
    <p:sldId id="375" r:id="rId26"/>
    <p:sldId id="345" r:id="rId27"/>
    <p:sldId id="357" r:id="rId28"/>
    <p:sldId id="258" r:id="rId29"/>
  </p:sldIdLst>
  <p:sldSz cx="9144000" cy="6858000" type="screen4x3"/>
  <p:notesSz cx="7086600" cy="9429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633"/>
    <a:srgbClr val="004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7403" autoAdjust="0"/>
  </p:normalViewPr>
  <p:slideViewPr>
    <p:cSldViewPr snapToGrid="0">
      <p:cViewPr>
        <p:scale>
          <a:sx n="85" d="100"/>
          <a:sy n="85" d="100"/>
        </p:scale>
        <p:origin x="-656" y="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9" d="100"/>
          <a:sy n="79" d="100"/>
        </p:scale>
        <p:origin x="-2976" y="-96"/>
      </p:cViewPr>
      <p:guideLst>
        <p:guide orient="horz" pos="2970"/>
        <p:guide pos="223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4014100" y="0"/>
            <a:ext cx="3070860" cy="471488"/>
          </a:xfrm>
          <a:prstGeom prst="rect">
            <a:avLst/>
          </a:prstGeom>
        </p:spPr>
        <p:txBody>
          <a:bodyPr vert="horz" lIns="94375" tIns="47188" rIns="94375" bIns="47188" rtlCol="0"/>
          <a:lstStyle>
            <a:lvl1pPr algn="r">
              <a:defRPr sz="1200"/>
            </a:lvl1pPr>
          </a:lstStyle>
          <a:p>
            <a:fld id="{519058DD-512E-454D-9596-288EF9ACA480}" type="datetime1">
              <a:rPr lang="en-US" smtClean="0">
                <a:latin typeface="Verdana"/>
              </a:rPr>
              <a:pPr/>
              <a:t>1/28/15</a:t>
            </a:fld>
            <a:endParaRPr lang="en-US" dirty="0">
              <a:latin typeface="Verdana"/>
            </a:endParaRPr>
          </a:p>
        </p:txBody>
      </p:sp>
      <p:sp>
        <p:nvSpPr>
          <p:cNvPr id="4" name="Footer Placeholder 3"/>
          <p:cNvSpPr>
            <a:spLocks noGrp="1"/>
          </p:cNvSpPr>
          <p:nvPr>
            <p:ph type="ftr" sz="quarter" idx="2"/>
          </p:nvPr>
        </p:nvSpPr>
        <p:spPr>
          <a:xfrm>
            <a:off x="0" y="8956626"/>
            <a:ext cx="3070860" cy="471488"/>
          </a:xfrm>
          <a:prstGeom prst="rect">
            <a:avLst/>
          </a:prstGeom>
        </p:spPr>
        <p:txBody>
          <a:bodyPr vert="horz" lIns="94375" tIns="47188" rIns="94375" bIns="47188"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4014100" y="8956626"/>
            <a:ext cx="3070860" cy="471488"/>
          </a:xfrm>
          <a:prstGeom prst="rect">
            <a:avLst/>
          </a:prstGeom>
        </p:spPr>
        <p:txBody>
          <a:bodyPr vert="horz" lIns="94375" tIns="47188" rIns="94375" bIns="47188" rtlCol="0" anchor="b"/>
          <a:lstStyle>
            <a:lvl1pPr algn="r">
              <a:defRPr sz="1200"/>
            </a:lvl1pPr>
          </a:lstStyle>
          <a:p>
            <a:fld id="{2EAA5886-98D6-454B-83D7-7EC3B15AD247}" type="slidenum">
              <a:rPr lang="en-US" smtClean="0">
                <a:latin typeface="Verdana"/>
              </a:rPr>
              <a:pPr/>
              <a:t>‹#›</a:t>
            </a:fld>
            <a:endParaRPr lang="en-US" dirty="0">
              <a:latin typeface="Verdana"/>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5875"/>
            <a:ext cx="2744290" cy="686073"/>
          </a:xfrm>
          <a:prstGeom prst="rect">
            <a:avLst/>
          </a:prstGeom>
        </p:spPr>
      </p:pic>
    </p:spTree>
    <p:extLst>
      <p:ext uri="{BB962C8B-B14F-4D97-AF65-F5344CB8AC3E}">
        <p14:creationId xmlns:p14="http://schemas.microsoft.com/office/powerpoint/2010/main" val="275572484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71488"/>
          </a:xfrm>
          <a:prstGeom prst="rect">
            <a:avLst/>
          </a:prstGeom>
        </p:spPr>
        <p:txBody>
          <a:bodyPr vert="horz" lIns="91440" tIns="45720" rIns="91440" bIns="45720" rtlCol="0"/>
          <a:lstStyle>
            <a:lvl1pPr algn="l">
              <a:defRPr sz="1200">
                <a:latin typeface="Verdana"/>
              </a:defRPr>
            </a:lvl1pPr>
          </a:lstStyle>
          <a:p>
            <a:endParaRPr lang="en-US" dirty="0"/>
          </a:p>
        </p:txBody>
      </p:sp>
      <p:sp>
        <p:nvSpPr>
          <p:cNvPr id="3" name="Date Placeholder 2"/>
          <p:cNvSpPr>
            <a:spLocks noGrp="1"/>
          </p:cNvSpPr>
          <p:nvPr>
            <p:ph type="dt" idx="1"/>
          </p:nvPr>
        </p:nvSpPr>
        <p:spPr>
          <a:xfrm>
            <a:off x="4014788" y="0"/>
            <a:ext cx="3070225" cy="471488"/>
          </a:xfrm>
          <a:prstGeom prst="rect">
            <a:avLst/>
          </a:prstGeom>
        </p:spPr>
        <p:txBody>
          <a:bodyPr vert="horz" lIns="91440" tIns="45720" rIns="91440" bIns="45720" rtlCol="0"/>
          <a:lstStyle>
            <a:lvl1pPr algn="r">
              <a:defRPr sz="1200">
                <a:latin typeface="Verdana"/>
              </a:defRPr>
            </a:lvl1pPr>
          </a:lstStyle>
          <a:p>
            <a:fld id="{AB23CCFF-7120-3944-9EAC-2D303576B96E}" type="datetime1">
              <a:rPr lang="en-US" smtClean="0"/>
              <a:pPr/>
              <a:t>1/28/15</a:t>
            </a:fld>
            <a:endParaRPr lang="en-US" dirty="0"/>
          </a:p>
        </p:txBody>
      </p:sp>
      <p:sp>
        <p:nvSpPr>
          <p:cNvPr id="4" name="Slide Image Placeholder 3"/>
          <p:cNvSpPr>
            <a:spLocks noGrp="1" noRot="1" noChangeAspect="1"/>
          </p:cNvSpPr>
          <p:nvPr>
            <p:ph type="sldImg" idx="2"/>
          </p:nvPr>
        </p:nvSpPr>
        <p:spPr>
          <a:xfrm>
            <a:off x="1185863" y="708025"/>
            <a:ext cx="4714875" cy="3535363"/>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8025" y="4479925"/>
            <a:ext cx="5670550" cy="424338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956675"/>
            <a:ext cx="3070225" cy="471488"/>
          </a:xfrm>
          <a:prstGeom prst="rect">
            <a:avLst/>
          </a:prstGeom>
        </p:spPr>
        <p:txBody>
          <a:bodyPr vert="horz" lIns="91440" tIns="45720" rIns="91440" bIns="45720" rtlCol="0" anchor="b"/>
          <a:lstStyle>
            <a:lvl1pPr algn="l">
              <a:defRPr sz="1200">
                <a:latin typeface="Verdana"/>
              </a:defRPr>
            </a:lvl1pPr>
          </a:lstStyle>
          <a:p>
            <a:endParaRPr lang="en-US" dirty="0"/>
          </a:p>
        </p:txBody>
      </p:sp>
      <p:sp>
        <p:nvSpPr>
          <p:cNvPr id="7" name="Slide Number Placeholder 6"/>
          <p:cNvSpPr>
            <a:spLocks noGrp="1"/>
          </p:cNvSpPr>
          <p:nvPr>
            <p:ph type="sldNum" sz="quarter" idx="5"/>
          </p:nvPr>
        </p:nvSpPr>
        <p:spPr>
          <a:xfrm>
            <a:off x="4014788" y="8956675"/>
            <a:ext cx="3070225" cy="471488"/>
          </a:xfrm>
          <a:prstGeom prst="rect">
            <a:avLst/>
          </a:prstGeom>
        </p:spPr>
        <p:txBody>
          <a:bodyPr vert="horz" lIns="91440" tIns="45720" rIns="91440" bIns="45720" rtlCol="0" anchor="b"/>
          <a:lstStyle>
            <a:lvl1pPr algn="r">
              <a:defRPr sz="1200">
                <a:latin typeface="Verdana"/>
              </a:defRPr>
            </a:lvl1pPr>
          </a:lstStyle>
          <a:p>
            <a:fld id="{703FFC91-B375-42E3-BF67-E02301FAE168}" type="slidenum">
              <a:rPr lang="en-US" smtClean="0"/>
              <a:pPr/>
              <a:t>‹#›</a:t>
            </a:fld>
            <a:endParaRPr lang="en-US" dirty="0"/>
          </a:p>
        </p:txBody>
      </p:sp>
    </p:spTree>
    <p:extLst>
      <p:ext uri="{BB962C8B-B14F-4D97-AF65-F5344CB8AC3E}">
        <p14:creationId xmlns:p14="http://schemas.microsoft.com/office/powerpoint/2010/main" val="108254187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Verdana"/>
        <a:ea typeface="+mn-ea"/>
        <a:cs typeface="+mn-cs"/>
      </a:defRPr>
    </a:lvl1pPr>
    <a:lvl2pPr marL="457200" algn="l" defTabSz="914400" rtl="0" eaLnBrk="1" latinLnBrk="0" hangingPunct="1">
      <a:defRPr sz="1200" kern="1200">
        <a:solidFill>
          <a:schemeClr val="tx1"/>
        </a:solidFill>
        <a:latin typeface="Verdana"/>
        <a:ea typeface="+mn-ea"/>
        <a:cs typeface="+mn-cs"/>
      </a:defRPr>
    </a:lvl2pPr>
    <a:lvl3pPr marL="914400" algn="l" defTabSz="914400" rtl="0" eaLnBrk="1" latinLnBrk="0" hangingPunct="1">
      <a:defRPr sz="1200" kern="1200">
        <a:solidFill>
          <a:schemeClr val="tx1"/>
        </a:solidFill>
        <a:latin typeface="Verdana"/>
        <a:ea typeface="+mn-ea"/>
        <a:cs typeface="+mn-cs"/>
      </a:defRPr>
    </a:lvl3pPr>
    <a:lvl4pPr marL="1371600" algn="l" defTabSz="914400" rtl="0" eaLnBrk="1" latinLnBrk="0" hangingPunct="1">
      <a:defRPr sz="1200" kern="1200">
        <a:solidFill>
          <a:schemeClr val="tx1"/>
        </a:solidFill>
        <a:latin typeface="Verdana"/>
        <a:ea typeface="+mn-ea"/>
        <a:cs typeface="+mn-cs"/>
      </a:defRPr>
    </a:lvl4pPr>
    <a:lvl5pPr marL="1828800" algn="l" defTabSz="914400" rtl="0" eaLnBrk="1" latinLnBrk="0" hangingPunct="1">
      <a:defRPr sz="1200" kern="1200">
        <a:solidFill>
          <a:schemeClr val="tx1"/>
        </a:solidFill>
        <a:latin typeface="Verdana"/>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Verdana"/>
                <a:ea typeface="+mn-ea"/>
                <a:cs typeface="+mn-cs"/>
              </a:rPr>
              <a:t>Organizational transformation is all the actions that motivate employees to execute the organization’s purpose and that enable their effective behaviors to do so.</a:t>
            </a:r>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Verdana"/>
                <a:ea typeface="+mn-ea"/>
                <a:cs typeface="+mn-cs"/>
              </a:rPr>
              <a:t>We hire, train and educate employees predisposed to embracing our purpose. We hire them for their attitude first, then their aptitude. Can-do is more important than will-do.</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systematically absorb our employees into our culture through key education, training and experience. Learn it and live it!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To motivate our employees, we teach them our purpose and equip them to achieve it through education, training, and on-the-job experience and feedback. We constantly message our purpose to employees and highlight successes. And we work to ensure that our management and business decisions consistently align with and support our purpose.</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use Behavior-Based Observation, BBO, to drive effective behavior that aligns with our purpose. We identify and eliminate behavior that does not.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work to retain motivated, experienced employees who understand our purpose and have the skills to achieve it. To help do that, we provide recognition, rewards and a career path.</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Our goal is a workforce that is a strategic asset to </a:t>
            </a:r>
            <a:r>
              <a:rPr lang="en-US" sz="1200" kern="1200" dirty="0" err="1" smtClean="0">
                <a:solidFill>
                  <a:schemeClr val="tx1"/>
                </a:solidFill>
                <a:latin typeface="Verdana"/>
                <a:ea typeface="+mn-ea"/>
                <a:cs typeface="+mn-cs"/>
              </a:rPr>
              <a:t>CertifiedSafety</a:t>
            </a:r>
            <a:r>
              <a:rPr lang="en-US" sz="1200" kern="1200" dirty="0" smtClean="0">
                <a:solidFill>
                  <a:schemeClr val="tx1"/>
                </a:solidFill>
                <a:latin typeface="Verdana"/>
                <a:ea typeface="+mn-ea"/>
                <a:cs typeface="+mn-cs"/>
              </a:rPr>
              <a:t> and our clients.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17</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Verdana"/>
                <a:ea typeface="+mn-ea"/>
                <a:cs typeface="+mn-cs"/>
              </a:rPr>
              <a:t>To summarize:</a:t>
            </a:r>
          </a:p>
          <a:p>
            <a:endParaRPr lang="en-US" sz="1200" b="1"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Organizational Transformation provides employees with the motivation and the tools to effectively perform the behaviors that execute the organization’s purpose</a:t>
            </a:r>
            <a:r>
              <a:rPr lang="en-US" sz="1200" kern="1200" baseline="0" dirty="0" smtClean="0">
                <a:solidFill>
                  <a:schemeClr val="tx1"/>
                </a:solidFill>
                <a:latin typeface="Verdana"/>
                <a:ea typeface="+mn-ea"/>
                <a:cs typeface="+mn-cs"/>
              </a:rPr>
              <a:t> </a:t>
            </a:r>
            <a:r>
              <a:rPr lang="en-US" sz="1200" kern="1200" dirty="0" smtClean="0">
                <a:solidFill>
                  <a:schemeClr val="tx1"/>
                </a:solidFill>
                <a:latin typeface="Verdana"/>
                <a:ea typeface="+mn-ea"/>
                <a:cs typeface="+mn-cs"/>
              </a:rPr>
              <a:t>Transformation has several requirements:</a:t>
            </a:r>
          </a:p>
          <a:p>
            <a:pPr>
              <a:buFontTx/>
              <a:buChar char="-"/>
            </a:pPr>
            <a:r>
              <a:rPr lang="en-US" sz="1200" kern="1200" dirty="0" smtClean="0">
                <a:solidFill>
                  <a:schemeClr val="tx1"/>
                </a:solidFill>
                <a:latin typeface="Verdana"/>
                <a:ea typeface="+mn-ea"/>
                <a:cs typeface="+mn-cs"/>
              </a:rPr>
              <a:t> A clear organizational purpose</a:t>
            </a:r>
          </a:p>
          <a:p>
            <a:pPr>
              <a:buFontTx/>
              <a:buNone/>
            </a:pPr>
            <a:r>
              <a:rPr lang="en-US" sz="1200" kern="1200" dirty="0" smtClean="0">
                <a:solidFill>
                  <a:schemeClr val="tx1"/>
                </a:solidFill>
                <a:latin typeface="Verdana"/>
                <a:ea typeface="+mn-ea"/>
                <a:cs typeface="+mn-cs"/>
              </a:rPr>
              <a:t>- Employees selected, hired and motivated to execute the purpose</a:t>
            </a:r>
            <a:br>
              <a:rPr lang="en-US" sz="1200" kern="1200" dirty="0" smtClean="0">
                <a:solidFill>
                  <a:schemeClr val="tx1"/>
                </a:solidFill>
                <a:latin typeface="Verdana"/>
                <a:ea typeface="+mn-ea"/>
                <a:cs typeface="+mn-cs"/>
              </a:rPr>
            </a:br>
            <a:r>
              <a:rPr lang="en-US" sz="1200" kern="1200" dirty="0" smtClean="0">
                <a:solidFill>
                  <a:schemeClr val="tx1"/>
                </a:solidFill>
                <a:latin typeface="Verdana"/>
                <a:ea typeface="+mn-ea"/>
                <a:cs typeface="+mn-cs"/>
              </a:rPr>
              <a:t>- Effective behaviors that enable purpose. These are defined and institutionalized</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A cornerstone of transformation is purpose. Purpose defines effective behavior, and processes and technology support it. </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Behavior-Based Observation is a tool for gauging current behavior and molding effective behavior.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27</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3</a:t>
            </a:fld>
            <a:endParaRPr lang="en-US" dirty="0"/>
          </a:p>
        </p:txBody>
      </p:sp>
    </p:spTree>
    <p:extLst>
      <p:ext uri="{BB962C8B-B14F-4D97-AF65-F5344CB8AC3E}">
        <p14:creationId xmlns:p14="http://schemas.microsoft.com/office/powerpoint/2010/main" val="3950380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Verdana"/>
                <a:ea typeface="+mn-ea"/>
                <a:cs typeface="+mn-cs"/>
              </a:rPr>
              <a:t>Employees will internalize the purpose and make it their own.</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They will act on the belief that their jobs and job performances directly support the purpose, regardless of their job function, title or level.</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Employees will enthusiastically and consistently do the right things to execute that purpose. In other words, they will engage in effective behavior.</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Purpose, then, is the root of effective behavior. </a:t>
            </a:r>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Verdana"/>
                <a:ea typeface="+mn-ea"/>
                <a:cs typeface="+mn-cs"/>
              </a:rPr>
              <a:t>Organizational transformation is all the actions that motivate employees to execute the organization’s purpose and that enable their effective behaviors to do so.</a:t>
            </a:r>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Verdana"/>
                <a:ea typeface="+mn-ea"/>
                <a:cs typeface="+mn-cs"/>
              </a:rPr>
              <a:t>Purpose is a process. The first step is hiring the right people … those with the attitude and desire to strive toward and achieve the organization’s purpose— task by task, challenge by challenge, day by day.</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A can-do attitude must be coupled with the right skills. Employees must be educated about your purpose, understand how their jobs support that purpose, and be provided with the knowledge and skills to serve the purpose. </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But equipping employees with the desire and skills to achieve your purpose isn’t enough. Their enthusiasm and great work must be complemented and facilitated with processes and technology that support effective behaviors throughout the organization, from top to bottom. Quality, productivity, cost and safety disciplines share equally in the quest for purpose and the behaviors that achieve it. </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Finally, behavior is never static. For that reason, effective behavior must be continually reinforced, and ineffective behavior continuously identified and eliminated.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Verdana"/>
                <a:ea typeface="+mn-ea"/>
                <a:cs typeface="+mn-cs"/>
              </a:rPr>
              <a:t>Organizational transformation is all the actions that motivate employees to execute the organization’s purpose and that enable their effective behaviors to do so.</a:t>
            </a:r>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10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Verdana"/>
                <a:ea typeface="+mn-ea"/>
                <a:cs typeface="+mn-cs"/>
              </a:rPr>
              <a:t>We hire, train and educate employees predisposed to embracing our purpose. We hire them for their attitude first, then their aptitude. Can-do is more important than will-do.</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systematically absorb our employees into our culture through key education, training and experience. Learn it and live it!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To motivate our employees, we teach them our purpose and equip them to achieve it through education, training, and on-the-job experience and feedback. We constantly message our purpose to employees and highlight successes. And we work to ensure that our management and business decisions consistently align with and support our purpose.</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use Behavior-Based Observation, BBO, to drive effective behavior that aligns with our purpose. We identify and eliminate behavior that does not.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work to retain motivated, experienced employees who understand our purpose and have the skills to achieve it. To help do that, we provide recognition, rewards and a career path.</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Our goal is a workforce that is a strategic asset to </a:t>
            </a:r>
            <a:r>
              <a:rPr lang="en-US" sz="1200" kern="1200" dirty="0" err="1" smtClean="0">
                <a:solidFill>
                  <a:schemeClr val="tx1"/>
                </a:solidFill>
                <a:latin typeface="Verdana"/>
                <a:ea typeface="+mn-ea"/>
                <a:cs typeface="+mn-cs"/>
              </a:rPr>
              <a:t>CertifiedSafety</a:t>
            </a:r>
            <a:r>
              <a:rPr lang="en-US" sz="1200" kern="1200" dirty="0" smtClean="0">
                <a:solidFill>
                  <a:schemeClr val="tx1"/>
                </a:solidFill>
                <a:latin typeface="Verdana"/>
                <a:ea typeface="+mn-ea"/>
                <a:cs typeface="+mn-cs"/>
              </a:rPr>
              <a:t> and our clients.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14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Verdana"/>
                <a:ea typeface="+mn-ea"/>
                <a:cs typeface="+mn-cs"/>
              </a:rPr>
              <a:t>We hire, train and educate employees predisposed to embracing our purpose. We hire them for their attitude first, then their aptitude. Can-do is more important than will-do.</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systematically absorb our employees into our culture through key education, training and experience. Learn it and live it!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To motivate our employees, we teach them our purpose and equip them to achieve it through education, training, and on-the-job experience and feedback. We constantly message our purpose to employees and highlight successes. And we work to ensure that our management and business decisions consistently align with and support our purpose.</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use Behavior-Based Observation, BBO, to drive effective behavior that aligns with our purpose. We identify and eliminate behavior that does not.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work to retain motivated, experienced employees who understand our purpose and have the skills to achieve it. To help do that, we provide recognition, rewards and a career path.</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Our goal is a workforce that is a strategic asset to </a:t>
            </a:r>
            <a:r>
              <a:rPr lang="en-US" sz="1200" kern="1200" dirty="0" err="1" smtClean="0">
                <a:solidFill>
                  <a:schemeClr val="tx1"/>
                </a:solidFill>
                <a:latin typeface="Verdana"/>
                <a:ea typeface="+mn-ea"/>
                <a:cs typeface="+mn-cs"/>
              </a:rPr>
              <a:t>CertifiedSafety</a:t>
            </a:r>
            <a:r>
              <a:rPr lang="en-US" sz="1200" kern="1200" dirty="0" smtClean="0">
                <a:solidFill>
                  <a:schemeClr val="tx1"/>
                </a:solidFill>
                <a:latin typeface="Verdana"/>
                <a:ea typeface="+mn-ea"/>
                <a:cs typeface="+mn-cs"/>
              </a:rPr>
              <a:t> and our clients.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15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Verdana"/>
                <a:ea typeface="+mn-ea"/>
                <a:cs typeface="+mn-cs"/>
              </a:rPr>
              <a:t>We hire, train and educate employees predisposed to embracing our purpose. We hire them for their attitude first, then their aptitude. Can-do is more important than will-do.</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systematically absorb our employees into our culture through key education, training and experience. Learn it and live it!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To motivate our employees, we teach them our purpose and equip them to achieve it through education, training, and on-the-job experience and feedback. We constantly message our purpose to employees and highlight successes. And we work to ensure that our management and business decisions consistently align with and support our purpose.</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use Behavior-Based Observation, BBO, to drive effective behavior that aligns with our purpose. We identify and eliminate behavior that does not.</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We work to retain motivated, experienced employees who understand our purpose and have the skills to achieve it. To help do that, we provide recognition, rewards and a career path.</a:t>
            </a:r>
          </a:p>
          <a:p>
            <a:endParaRPr lang="en-US" sz="1200" kern="1200" dirty="0" smtClean="0">
              <a:solidFill>
                <a:schemeClr val="tx1"/>
              </a:solidFill>
              <a:latin typeface="Verdana"/>
              <a:ea typeface="+mn-ea"/>
              <a:cs typeface="+mn-cs"/>
            </a:endParaRPr>
          </a:p>
          <a:p>
            <a:r>
              <a:rPr lang="en-US" sz="1200" kern="1200" dirty="0" smtClean="0">
                <a:solidFill>
                  <a:schemeClr val="tx1"/>
                </a:solidFill>
                <a:latin typeface="Verdana"/>
                <a:ea typeface="+mn-ea"/>
                <a:cs typeface="+mn-cs"/>
              </a:rPr>
              <a:t>Our goal is a workforce that is a strategic asset to </a:t>
            </a:r>
            <a:r>
              <a:rPr lang="en-US" sz="1200" kern="1200" dirty="0" err="1" smtClean="0">
                <a:solidFill>
                  <a:schemeClr val="tx1"/>
                </a:solidFill>
                <a:latin typeface="Verdana"/>
                <a:ea typeface="+mn-ea"/>
                <a:cs typeface="+mn-cs"/>
              </a:rPr>
              <a:t>CertifiedSafety</a:t>
            </a:r>
            <a:r>
              <a:rPr lang="en-US" sz="1200" kern="1200" dirty="0" smtClean="0">
                <a:solidFill>
                  <a:schemeClr val="tx1"/>
                </a:solidFill>
                <a:latin typeface="Verdana"/>
                <a:ea typeface="+mn-ea"/>
                <a:cs typeface="+mn-cs"/>
              </a:rPr>
              <a:t> and our clients. </a:t>
            </a:r>
          </a:p>
          <a:p>
            <a:endParaRPr lang="en-US" dirty="0"/>
          </a:p>
        </p:txBody>
      </p:sp>
      <p:sp>
        <p:nvSpPr>
          <p:cNvPr id="4" name="Slide Number Placeholder 3"/>
          <p:cNvSpPr>
            <a:spLocks noGrp="1"/>
          </p:cNvSpPr>
          <p:nvPr>
            <p:ph type="sldNum" sz="quarter" idx="10"/>
          </p:nvPr>
        </p:nvSpPr>
        <p:spPr/>
        <p:txBody>
          <a:bodyPr/>
          <a:lstStyle/>
          <a:p>
            <a:fld id="{703FFC91-B375-42E3-BF67-E02301FAE168}" type="slidenum">
              <a:rPr lang="en-US" smtClean="0"/>
              <a:pPr/>
              <a:t>16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777905"/>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1176578-5A56-224E-91FF-E9899057D097}" type="datetime1">
              <a:rPr lang="en-US" smtClean="0"/>
              <a:pPr/>
              <a:t>1/28/15</a:t>
            </a:fld>
            <a:endParaRPr lang="en-US" dirty="0"/>
          </a:p>
        </p:txBody>
      </p:sp>
      <p:sp>
        <p:nvSpPr>
          <p:cNvPr id="5" name="Footer Placeholder 4"/>
          <p:cNvSpPr>
            <a:spLocks noGrp="1"/>
          </p:cNvSpPr>
          <p:nvPr>
            <p:ph type="ftr" sz="quarter" idx="11"/>
          </p:nvPr>
        </p:nvSpPr>
        <p:spPr/>
        <p:txBody>
          <a:bodyPr/>
          <a:lstStyle/>
          <a:p>
            <a:r>
              <a:rPr lang="en-US" smtClean="0"/>
              <a:t>Purpose, People and Behavior: The Roots of Organizational Transformation</a:t>
            </a:r>
            <a:endParaRPr lang="en-US" dirty="0"/>
          </a:p>
        </p:txBody>
      </p:sp>
      <p:sp>
        <p:nvSpPr>
          <p:cNvPr id="6" name="Slide Number Placeholder 5"/>
          <p:cNvSpPr>
            <a:spLocks noGrp="1"/>
          </p:cNvSpPr>
          <p:nvPr>
            <p:ph type="sldNum" sz="quarter" idx="12"/>
          </p:nvPr>
        </p:nvSpPr>
        <p:spPr/>
        <p:txBody>
          <a:bodyPr/>
          <a:lstStyle/>
          <a:p>
            <a:fld id="{5BE7A659-4E72-7B44-BAFA-2458BA94BF05}" type="slidenum">
              <a:rPr lang="en-US" smtClean="0"/>
              <a:pPr/>
              <a:t>‹#›</a:t>
            </a:fld>
            <a:endParaRPr lang="en-US"/>
          </a:p>
        </p:txBody>
      </p:sp>
      <p:pic>
        <p:nvPicPr>
          <p:cNvPr id="7" name="Picture 6" descr="Cert-safety-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1662" y="859991"/>
            <a:ext cx="5200676" cy="1187488"/>
          </a:xfrm>
          <a:prstGeom prst="rect">
            <a:avLst/>
          </a:prstGeom>
        </p:spPr>
      </p:pic>
    </p:spTree>
    <p:extLst>
      <p:ext uri="{BB962C8B-B14F-4D97-AF65-F5344CB8AC3E}">
        <p14:creationId xmlns:p14="http://schemas.microsoft.com/office/powerpoint/2010/main" val="904345680"/>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0E7496-952B-3840-BBC8-9FD164D74A7B}" type="datetime1">
              <a:rPr lang="en-US" smtClean="0"/>
              <a:pPr/>
              <a:t>1/28/15</a:t>
            </a:fld>
            <a:endParaRPr lang="en-US" dirty="0"/>
          </a:p>
        </p:txBody>
      </p:sp>
      <p:sp>
        <p:nvSpPr>
          <p:cNvPr id="6" name="Slide Number Placeholder 5"/>
          <p:cNvSpPr>
            <a:spLocks noGrp="1"/>
          </p:cNvSpPr>
          <p:nvPr>
            <p:ph type="sldNum" sz="quarter" idx="12"/>
          </p:nvPr>
        </p:nvSpPr>
        <p:spPr/>
        <p:txBody>
          <a:bodyPr/>
          <a:lstStyle/>
          <a:p>
            <a:fld id="{35C1C746-C5CF-4364-9B90-4D948A07E4E3}" type="slidenum">
              <a:rPr lang="en-US" smtClean="0"/>
              <a:pPr/>
              <a:t>‹#›</a:t>
            </a:fld>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3016024693"/>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25171D-D8F6-C843-BBDC-E40C97782B1D}" type="datetime1">
              <a:rPr lang="en-US" smtClean="0"/>
              <a:pPr/>
              <a:t>1/28/15</a:t>
            </a:fld>
            <a:endParaRPr lang="en-US" dirty="0"/>
          </a:p>
        </p:txBody>
      </p:sp>
      <p:sp>
        <p:nvSpPr>
          <p:cNvPr id="5" name="Footer Placeholder 4"/>
          <p:cNvSpPr>
            <a:spLocks noGrp="1"/>
          </p:cNvSpPr>
          <p:nvPr>
            <p:ph type="ftr" sz="quarter" idx="11"/>
          </p:nvPr>
        </p:nvSpPr>
        <p:spPr/>
        <p:txBody>
          <a:bodyPr/>
          <a:lstStyle/>
          <a:p>
            <a:r>
              <a:rPr lang="en-US" smtClean="0"/>
              <a:t>Purpose, People and Behavior: The Roots of Organizational Transformation</a:t>
            </a:r>
            <a:endParaRPr lang="en-US" dirty="0"/>
          </a:p>
        </p:txBody>
      </p:sp>
      <p:sp>
        <p:nvSpPr>
          <p:cNvPr id="6" name="Slide Number Placeholder 5"/>
          <p:cNvSpPr>
            <a:spLocks noGrp="1"/>
          </p:cNvSpPr>
          <p:nvPr>
            <p:ph type="sldNum" sz="quarter" idx="12"/>
          </p:nvPr>
        </p:nvSpPr>
        <p:spPr/>
        <p:txBody>
          <a:bodyPr/>
          <a:lstStyle/>
          <a:p>
            <a:fld id="{35C1C746-C5CF-4364-9B90-4D948A07E4E3}" type="slidenum">
              <a:rPr lang="en-US" smtClean="0"/>
              <a:pPr/>
              <a:t>‹#›</a:t>
            </a:fld>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188575" y="5960544"/>
            <a:ext cx="1988480" cy="381000"/>
          </a:xfrm>
          <a:prstGeom prst="rect">
            <a:avLst/>
          </a:prstGeom>
        </p:spPr>
      </p:pic>
    </p:spTree>
    <p:extLst>
      <p:ext uri="{BB962C8B-B14F-4D97-AF65-F5344CB8AC3E}">
        <p14:creationId xmlns:p14="http://schemas.microsoft.com/office/powerpoint/2010/main" val="795854270"/>
      </p:ext>
    </p:extLst>
  </p:cSld>
  <p:clrMapOvr>
    <a:masterClrMapping/>
  </p:clrMapOvr>
  <p:transition xmlns:p14="http://schemas.microsoft.com/office/powerpoint/2010/main" spd="med">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
        <p:nvSpPr>
          <p:cNvPr id="13" name="Date Placeholder 12"/>
          <p:cNvSpPr>
            <a:spLocks noGrp="1"/>
          </p:cNvSpPr>
          <p:nvPr>
            <p:ph type="dt" sz="half" idx="10"/>
          </p:nvPr>
        </p:nvSpPr>
        <p:spPr/>
        <p:txBody>
          <a:bodyPr/>
          <a:lstStyle/>
          <a:p>
            <a:fld id="{B3A5A207-4E09-124C-994C-B5AFEB981419}" type="datetime1">
              <a:rPr lang="en-US" smtClean="0"/>
              <a:pPr/>
              <a:t>1/28/15</a:t>
            </a:fld>
            <a:endParaRPr lang="en-US" dirty="0"/>
          </a:p>
        </p:txBody>
      </p:sp>
      <p:sp>
        <p:nvSpPr>
          <p:cNvPr id="17" name="Slide Number Placeholder 5"/>
          <p:cNvSpPr>
            <a:spLocks noGrp="1"/>
          </p:cNvSpPr>
          <p:nvPr>
            <p:ph type="sldNum" sz="quarter" idx="12"/>
          </p:nvPr>
        </p:nvSpPr>
        <p:spPr>
          <a:xfrm>
            <a:off x="6553200" y="6494180"/>
            <a:ext cx="2133600" cy="365125"/>
          </a:xfrm>
        </p:spPr>
        <p:txBody>
          <a:bodyPr/>
          <a:lstStyle/>
          <a:p>
            <a:fld id="{5BE7A659-4E72-7B44-BAFA-2458BA94BF05}" type="slidenum">
              <a:rPr lang="en-US" smtClean="0"/>
              <a:pPr/>
              <a:t>‹#›</a:t>
            </a:fld>
            <a:endParaRPr lang="en-US"/>
          </a:p>
        </p:txBody>
      </p:sp>
      <p:sp>
        <p:nvSpPr>
          <p:cNvPr id="8" name="Footer Placeholder 4"/>
          <p:cNvSpPr>
            <a:spLocks noGrp="1"/>
          </p:cNvSpPr>
          <p:nvPr>
            <p:ph type="ftr" sz="quarter" idx="3"/>
          </p:nvPr>
        </p:nvSpPr>
        <p:spPr>
          <a:xfrm>
            <a:off x="1771766" y="6525835"/>
            <a:ext cx="5600468"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1294353168"/>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ctr">
              <a:defRPr sz="4000" b="0"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D66A63-1A09-0442-8F72-E27B0288C58E}" type="datetime1">
              <a:rPr lang="en-US" smtClean="0"/>
              <a:pPr/>
              <a:t>1/28/15</a:t>
            </a:fld>
            <a:endParaRPr lang="en-US"/>
          </a:p>
        </p:txBody>
      </p:sp>
      <p:sp>
        <p:nvSpPr>
          <p:cNvPr id="9" name="Slide Number Placeholder 5"/>
          <p:cNvSpPr>
            <a:spLocks noGrp="1"/>
          </p:cNvSpPr>
          <p:nvPr>
            <p:ph type="sldNum" sz="quarter" idx="12"/>
          </p:nvPr>
        </p:nvSpPr>
        <p:spPr>
          <a:xfrm>
            <a:off x="6553200" y="6494180"/>
            <a:ext cx="2133600" cy="365125"/>
          </a:xfrm>
        </p:spPr>
        <p:txBody>
          <a:bodyPr/>
          <a:lstStyle/>
          <a:p>
            <a:fld id="{5BE7A659-4E72-7B44-BAFA-2458BA94BF05}" type="slidenum">
              <a:rPr lang="en-US" smtClean="0"/>
              <a:pPr/>
              <a:t>‹#›</a:t>
            </a:fld>
            <a:endParaRPr lang="en-US"/>
          </a:p>
        </p:txBody>
      </p:sp>
      <p:sp>
        <p:nvSpPr>
          <p:cNvPr id="8" name="Footer Placeholder 4"/>
          <p:cNvSpPr>
            <a:spLocks noGrp="1"/>
          </p:cNvSpPr>
          <p:nvPr>
            <p:ph type="ftr" sz="quarter" idx="3"/>
          </p:nvPr>
        </p:nvSpPr>
        <p:spPr>
          <a:xfrm>
            <a:off x="1763927" y="6525835"/>
            <a:ext cx="5616146"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1729067255"/>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4CBBB2-72FF-B24E-BC2B-4DEF70856D38}" type="datetime1">
              <a:rPr lang="en-US" smtClean="0"/>
              <a:pPr/>
              <a:t>1/28/15</a:t>
            </a:fld>
            <a:endParaRPr lang="en-US"/>
          </a:p>
        </p:txBody>
      </p:sp>
      <p:sp>
        <p:nvSpPr>
          <p:cNvPr id="7" name="Slide Number Placeholder 6"/>
          <p:cNvSpPr>
            <a:spLocks noGrp="1"/>
          </p:cNvSpPr>
          <p:nvPr>
            <p:ph type="sldNum" sz="quarter" idx="12"/>
          </p:nvPr>
        </p:nvSpPr>
        <p:spPr/>
        <p:txBody>
          <a:bodyPr/>
          <a:lstStyle/>
          <a:p>
            <a:fld id="{5BE7A659-4E72-7B44-BAFA-2458BA94BF05}" type="slidenum">
              <a:rPr lang="en-US" smtClean="0"/>
              <a:pPr/>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2130054645"/>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D26CAF-1DC2-8E48-9F34-FE3E7BDB264C}" type="datetime1">
              <a:rPr lang="en-US" smtClean="0"/>
              <a:pPr/>
              <a:t>1/28/15</a:t>
            </a:fld>
            <a:endParaRPr lang="en-US" dirty="0"/>
          </a:p>
        </p:txBody>
      </p:sp>
      <p:sp>
        <p:nvSpPr>
          <p:cNvPr id="9" name="Slide Number Placeholder 8"/>
          <p:cNvSpPr>
            <a:spLocks noGrp="1"/>
          </p:cNvSpPr>
          <p:nvPr>
            <p:ph type="sldNum" sz="quarter" idx="12"/>
          </p:nvPr>
        </p:nvSpPr>
        <p:spPr/>
        <p:txBody>
          <a:bodyPr/>
          <a:lstStyle/>
          <a:p>
            <a:fld id="{35C1C746-C5CF-4364-9B90-4D948A07E4E3}" type="slidenum">
              <a:rPr lang="en-US" smtClean="0"/>
              <a:pPr/>
              <a:t>‹#›</a:t>
            </a:fld>
            <a:endParaRPr lang="en-US"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3099987461"/>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7B15D0-BF1C-0049-96DA-29099E7772E8}" type="datetime1">
              <a:rPr lang="en-US" smtClean="0"/>
              <a:pPr/>
              <a:t>1/28/15</a:t>
            </a:fld>
            <a:endParaRPr lang="en-US"/>
          </a:p>
        </p:txBody>
      </p:sp>
      <p:sp>
        <p:nvSpPr>
          <p:cNvPr id="5" name="Slide Number Placeholder 4"/>
          <p:cNvSpPr>
            <a:spLocks noGrp="1"/>
          </p:cNvSpPr>
          <p:nvPr>
            <p:ph type="sldNum" sz="quarter" idx="12"/>
          </p:nvPr>
        </p:nvSpPr>
        <p:spPr/>
        <p:txBody>
          <a:bodyPr/>
          <a:lstStyle/>
          <a:p>
            <a:fld id="{5BE7A659-4E72-7B44-BAFA-2458BA94BF05}" type="slidenum">
              <a:rPr lang="en-US" smtClean="0"/>
              <a:pPr/>
              <a:t>‹#›</a:t>
            </a:fld>
            <a:endParaRPr lang="en-US"/>
          </a:p>
        </p:txBody>
      </p:sp>
      <p:sp>
        <p:nvSpPr>
          <p:cNvPr id="7" name="Footer Placeholder 4"/>
          <p:cNvSpPr>
            <a:spLocks noGrp="1"/>
          </p:cNvSpPr>
          <p:nvPr>
            <p:ph type="ftr" sz="quarter" idx="3"/>
          </p:nvPr>
        </p:nvSpPr>
        <p:spPr>
          <a:xfrm>
            <a:off x="1716889" y="6525835"/>
            <a:ext cx="5710222"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2978698198"/>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28EE5C-CF55-7A47-9F5B-8EFBD87774E6}" type="datetime1">
              <a:rPr lang="en-US" smtClean="0"/>
              <a:pPr/>
              <a:t>1/28/15</a:t>
            </a:fld>
            <a:endParaRPr lang="en-US"/>
          </a:p>
        </p:txBody>
      </p:sp>
      <p:sp>
        <p:nvSpPr>
          <p:cNvPr id="4" name="Slide Number Placeholder 3"/>
          <p:cNvSpPr>
            <a:spLocks noGrp="1"/>
          </p:cNvSpPr>
          <p:nvPr>
            <p:ph type="sldNum" sz="quarter" idx="12"/>
          </p:nvPr>
        </p:nvSpPr>
        <p:spPr/>
        <p:txBody>
          <a:bodyPr/>
          <a:lstStyle/>
          <a:p>
            <a:fld id="{5BE7A659-4E72-7B44-BAFA-2458BA94BF05}" type="slidenum">
              <a:rPr lang="en-US" smtClean="0"/>
              <a:pPr/>
              <a:t>‹#›</a:t>
            </a:fld>
            <a:endParaRPr lang="en-US"/>
          </a:p>
        </p:txBody>
      </p:sp>
      <p:sp>
        <p:nvSpPr>
          <p:cNvPr id="6" name="Footer Placeholder 4"/>
          <p:cNvSpPr>
            <a:spLocks noGrp="1"/>
          </p:cNvSpPr>
          <p:nvPr>
            <p:ph type="ftr" sz="quarter" idx="3"/>
          </p:nvPr>
        </p:nvSpPr>
        <p:spPr>
          <a:xfrm>
            <a:off x="1732568" y="6525835"/>
            <a:ext cx="5678864"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1726110039"/>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A86643-1A40-8D4A-89AF-9B6ED26D8D83}" type="datetime1">
              <a:rPr lang="en-US" smtClean="0"/>
              <a:pPr/>
              <a:t>1/28/15</a:t>
            </a:fld>
            <a:endParaRPr lang="en-US"/>
          </a:p>
        </p:txBody>
      </p:sp>
      <p:sp>
        <p:nvSpPr>
          <p:cNvPr id="7" name="Slide Number Placeholder 6"/>
          <p:cNvSpPr>
            <a:spLocks noGrp="1"/>
          </p:cNvSpPr>
          <p:nvPr>
            <p:ph type="sldNum" sz="quarter" idx="12"/>
          </p:nvPr>
        </p:nvSpPr>
        <p:spPr/>
        <p:txBody>
          <a:bodyPr/>
          <a:lstStyle/>
          <a:p>
            <a:fld id="{5BE7A659-4E72-7B44-BAFA-2458BA94BF05}" type="slidenum">
              <a:rPr lang="en-US" smtClean="0"/>
              <a:pPr/>
              <a:t>‹#›</a:t>
            </a:fld>
            <a:endParaRPr lang="en-US"/>
          </a:p>
        </p:txBody>
      </p:sp>
      <p:sp>
        <p:nvSpPr>
          <p:cNvPr id="12" name="Footer Placeholder 4"/>
          <p:cNvSpPr>
            <a:spLocks noGrp="1"/>
          </p:cNvSpPr>
          <p:nvPr>
            <p:ph type="ftr" sz="quarter" idx="3"/>
          </p:nvPr>
        </p:nvSpPr>
        <p:spPr>
          <a:xfrm>
            <a:off x="1795285" y="6525835"/>
            <a:ext cx="5553430"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1857143941"/>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F4165D-7810-AA4A-9557-68A2C38DB6DD}" type="datetime1">
              <a:rPr lang="en-US" smtClean="0"/>
              <a:pPr/>
              <a:t>1/28/15</a:t>
            </a:fld>
            <a:endParaRPr lang="en-US"/>
          </a:p>
        </p:txBody>
      </p:sp>
      <p:sp>
        <p:nvSpPr>
          <p:cNvPr id="6" name="Footer Placeholder 5"/>
          <p:cNvSpPr>
            <a:spLocks noGrp="1"/>
          </p:cNvSpPr>
          <p:nvPr>
            <p:ph type="ftr" sz="quarter" idx="11"/>
          </p:nvPr>
        </p:nvSpPr>
        <p:spPr/>
        <p:txBody>
          <a:bodyPr/>
          <a:lstStyle/>
          <a:p>
            <a:r>
              <a:rPr lang="en-US" smtClean="0"/>
              <a:t>Purpose, People and Behavior: The Roots of Organizational Transformation</a:t>
            </a:r>
            <a:endParaRPr lang="en-US"/>
          </a:p>
        </p:txBody>
      </p:sp>
      <p:sp>
        <p:nvSpPr>
          <p:cNvPr id="7" name="Slide Number Placeholder 6"/>
          <p:cNvSpPr>
            <a:spLocks noGrp="1"/>
          </p:cNvSpPr>
          <p:nvPr>
            <p:ph type="sldNum" sz="quarter" idx="12"/>
          </p:nvPr>
        </p:nvSpPr>
        <p:spPr/>
        <p:txBody>
          <a:bodyPr/>
          <a:lstStyle/>
          <a:p>
            <a:fld id="{5BE7A659-4E72-7B44-BAFA-2458BA94BF05}" type="slidenum">
              <a:rPr lang="en-US" smtClean="0"/>
              <a:pPr/>
              <a:t>‹#›</a:t>
            </a:fld>
            <a:endParaRPr lang="en-US"/>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b="23359"/>
          <a:stretch>
            <a:fillRect/>
          </a:stretch>
        </p:blipFill>
        <p:spPr>
          <a:xfrm>
            <a:off x="6969893" y="5960544"/>
            <a:ext cx="1988480" cy="381000"/>
          </a:xfrm>
          <a:prstGeom prst="rect">
            <a:avLst/>
          </a:prstGeom>
        </p:spPr>
      </p:pic>
    </p:spTree>
    <p:extLst>
      <p:ext uri="{BB962C8B-B14F-4D97-AF65-F5344CB8AC3E}">
        <p14:creationId xmlns:p14="http://schemas.microsoft.com/office/powerpoint/2010/main" val="3744294730"/>
      </p:ext>
    </p:extLst>
  </p:cSld>
  <p:clrMapOvr>
    <a:masterClrMapping/>
  </p:clrMapOvr>
  <p:transition xmlns:p14="http://schemas.microsoft.com/office/powerpoint/2010/main" spd="med">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484335"/>
            <a:ext cx="2133600" cy="365125"/>
          </a:xfrm>
          <a:prstGeom prst="rect">
            <a:avLst/>
          </a:prstGeom>
        </p:spPr>
        <p:txBody>
          <a:bodyPr vert="horz" lIns="91440" tIns="45720" rIns="91440" bIns="45720" rtlCol="0" anchor="ctr"/>
          <a:lstStyle>
            <a:lvl1pPr algn="l">
              <a:defRPr sz="1200">
                <a:solidFill>
                  <a:schemeClr val="tx1">
                    <a:tint val="75000"/>
                  </a:schemeClr>
                </a:solidFill>
                <a:latin typeface="Verdana"/>
              </a:defRPr>
            </a:lvl1pPr>
          </a:lstStyle>
          <a:p>
            <a:fld id="{39EF0B74-7038-064B-94D5-797C60FE4A1E}" type="datetime1">
              <a:rPr lang="en-US" smtClean="0"/>
              <a:pPr/>
              <a:t>1/28/15</a:t>
            </a:fld>
            <a:endParaRPr lang="en-US" dirty="0"/>
          </a:p>
        </p:txBody>
      </p:sp>
      <p:sp>
        <p:nvSpPr>
          <p:cNvPr id="5" name="Footer Placeholder 4"/>
          <p:cNvSpPr>
            <a:spLocks noGrp="1"/>
          </p:cNvSpPr>
          <p:nvPr>
            <p:ph type="ftr" sz="quarter" idx="3"/>
          </p:nvPr>
        </p:nvSpPr>
        <p:spPr>
          <a:xfrm>
            <a:off x="1583614" y="6525835"/>
            <a:ext cx="5976772" cy="308943"/>
          </a:xfrm>
          <a:prstGeom prst="rect">
            <a:avLst/>
          </a:prstGeom>
        </p:spPr>
        <p:txBody>
          <a:bodyPr vert="horz" lIns="91440" tIns="45720" rIns="91440" bIns="45720" rtlCol="0" anchor="ctr"/>
          <a:lstStyle>
            <a:lvl1pPr algn="ctr">
              <a:defRPr sz="1000">
                <a:solidFill>
                  <a:schemeClr val="bg1"/>
                </a:solidFill>
                <a:latin typeface="Verdana"/>
              </a:defRPr>
            </a:lvl1pPr>
          </a:lstStyle>
          <a:p>
            <a:r>
              <a:rPr lang="en-US" smtClean="0"/>
              <a:t>Purpose, People and Behavior: The Roots of Organizational Transformation</a:t>
            </a:r>
            <a:endParaRPr lang="en-US" dirty="0"/>
          </a:p>
        </p:txBody>
      </p:sp>
      <p:sp>
        <p:nvSpPr>
          <p:cNvPr id="6" name="Slide Number Placeholder 5"/>
          <p:cNvSpPr>
            <a:spLocks noGrp="1"/>
          </p:cNvSpPr>
          <p:nvPr>
            <p:ph type="sldNum" sz="quarter" idx="4"/>
          </p:nvPr>
        </p:nvSpPr>
        <p:spPr>
          <a:xfrm>
            <a:off x="6553200" y="6494180"/>
            <a:ext cx="2133600" cy="365125"/>
          </a:xfrm>
          <a:prstGeom prst="rect">
            <a:avLst/>
          </a:prstGeom>
        </p:spPr>
        <p:txBody>
          <a:bodyPr vert="horz" lIns="91440" tIns="45720" rIns="91440" bIns="45720" rtlCol="0" anchor="ctr"/>
          <a:lstStyle>
            <a:lvl1pPr algn="r">
              <a:defRPr sz="1200">
                <a:solidFill>
                  <a:schemeClr val="tx1">
                    <a:tint val="75000"/>
                  </a:schemeClr>
                </a:solidFill>
                <a:latin typeface="Verdana"/>
              </a:defRPr>
            </a:lvl1pPr>
          </a:lstStyle>
          <a:p>
            <a:fld id="{5BE7A659-4E72-7B44-BAFA-2458BA94BF05}" type="slidenum">
              <a:rPr lang="en-US" smtClean="0"/>
              <a:pPr/>
              <a:t>‹#›</a:t>
            </a:fld>
            <a:endParaRPr lang="en-US" dirty="0"/>
          </a:p>
        </p:txBody>
      </p:sp>
    </p:spTree>
    <p:extLst>
      <p:ext uri="{BB962C8B-B14F-4D97-AF65-F5344CB8AC3E}">
        <p14:creationId xmlns:p14="http://schemas.microsoft.com/office/powerpoint/2010/main" val="168924061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xmlns:p14="http://schemas.microsoft.com/office/powerpoint/2010/main" spd="med">
    <p:wipe/>
  </p:transition>
  <p:timing>
    <p:tnLst>
      <p:par>
        <p:cTn xmlns:p14="http://schemas.microsoft.com/office/powerpoint/2010/main" id="1" dur="indefinite" restart="never" nodeType="tmRoot"/>
      </p:par>
    </p:tnLst>
  </p:timing>
  <p:hf hdr="0" dt="0"/>
  <p:txStyles>
    <p:titleStyle>
      <a:lvl1pPr algn="ctr" defTabSz="457200" rtl="0" eaLnBrk="1" latinLnBrk="0" hangingPunct="1">
        <a:spcBef>
          <a:spcPct val="0"/>
        </a:spcBef>
        <a:buNone/>
        <a:defRPr sz="3600" b="0" kern="1200">
          <a:solidFill>
            <a:schemeClr val="tx1"/>
          </a:solidFill>
          <a:latin typeface="Verdana"/>
          <a:ea typeface="+mj-ea"/>
          <a:cs typeface="+mj-cs"/>
        </a:defRPr>
      </a:lvl1pPr>
    </p:titleStyle>
    <p:bodyStyle>
      <a:lvl1pPr marL="342900" indent="-342900" algn="l" defTabSz="457200" rtl="0" eaLnBrk="1" latinLnBrk="0" hangingPunct="1">
        <a:spcBef>
          <a:spcPct val="20000"/>
        </a:spcBef>
        <a:buClr>
          <a:schemeClr val="accent4"/>
        </a:buClr>
        <a:buFont typeface="Arial"/>
        <a:buChar char="•"/>
        <a:defRPr sz="3000" kern="1200">
          <a:solidFill>
            <a:schemeClr val="accent6"/>
          </a:solidFill>
          <a:latin typeface="Verdana"/>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Verdana"/>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Verdana"/>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Verdana"/>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Verdan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47105"/>
            <a:ext cx="9144000" cy="1470025"/>
          </a:xfrm>
        </p:spPr>
        <p:txBody>
          <a:bodyPr/>
          <a:lstStyle/>
          <a:p>
            <a:r>
              <a:rPr lang="en-US" sz="4000" dirty="0" smtClean="0"/>
              <a:t>Purpose, People and Behavior:</a:t>
            </a:r>
            <a:endParaRPr lang="en-US" sz="4000" dirty="0"/>
          </a:p>
        </p:txBody>
      </p:sp>
      <p:sp>
        <p:nvSpPr>
          <p:cNvPr id="3" name="Subtitle 2"/>
          <p:cNvSpPr>
            <a:spLocks noGrp="1"/>
          </p:cNvSpPr>
          <p:nvPr>
            <p:ph type="subTitle" idx="1"/>
          </p:nvPr>
        </p:nvSpPr>
        <p:spPr>
          <a:xfrm>
            <a:off x="361109" y="3716942"/>
            <a:ext cx="8421782" cy="1420790"/>
          </a:xfrm>
        </p:spPr>
        <p:txBody>
          <a:bodyPr/>
          <a:lstStyle/>
          <a:p>
            <a:r>
              <a:rPr lang="en-US" sz="2800" dirty="0" smtClean="0"/>
              <a:t>The Roots of Organizational Transformation</a:t>
            </a:r>
            <a:endParaRPr lang="en-US" sz="2800" dirty="0"/>
          </a:p>
        </p:txBody>
      </p:sp>
      <p:sp>
        <p:nvSpPr>
          <p:cNvPr id="6" name="TextBox 5"/>
          <p:cNvSpPr txBox="1"/>
          <p:nvPr/>
        </p:nvSpPr>
        <p:spPr>
          <a:xfrm>
            <a:off x="2232496" y="4809709"/>
            <a:ext cx="4688854" cy="1061829"/>
          </a:xfrm>
          <a:prstGeom prst="rect">
            <a:avLst/>
          </a:prstGeom>
          <a:noFill/>
        </p:spPr>
        <p:txBody>
          <a:bodyPr wrap="square" rtlCol="0">
            <a:spAutoFit/>
          </a:bodyPr>
          <a:lstStyle/>
          <a:p>
            <a:pPr algn="ctr">
              <a:spcAft>
                <a:spcPts val="600"/>
              </a:spcAft>
            </a:pPr>
            <a:r>
              <a:rPr lang="en-US" sz="1600" dirty="0" smtClean="0">
                <a:solidFill>
                  <a:schemeClr val="accent6"/>
                </a:solidFill>
                <a:latin typeface="Verdana"/>
                <a:cs typeface="Verdana"/>
              </a:rPr>
              <a:t>Presented by:</a:t>
            </a:r>
          </a:p>
          <a:p>
            <a:pPr algn="ctr"/>
            <a:r>
              <a:rPr lang="en-US" sz="2800" dirty="0" smtClean="0">
                <a:latin typeface="Verdana"/>
                <a:cs typeface="Verdana"/>
              </a:rPr>
              <a:t>Shannon Posey</a:t>
            </a:r>
          </a:p>
          <a:p>
            <a:pPr algn="ctr"/>
            <a:r>
              <a:rPr lang="en-US" sz="1400" i="1" dirty="0" smtClean="0">
                <a:solidFill>
                  <a:schemeClr val="accent4"/>
                </a:solidFill>
                <a:latin typeface="Verdana"/>
                <a:cs typeface="Verdana"/>
              </a:rPr>
              <a:t>Vice </a:t>
            </a:r>
            <a:r>
              <a:rPr lang="en-US" sz="1400" i="1" smtClean="0">
                <a:solidFill>
                  <a:schemeClr val="accent4"/>
                </a:solidFill>
                <a:latin typeface="Verdana"/>
                <a:cs typeface="Verdana"/>
              </a:rPr>
              <a:t>President, Technical Services</a:t>
            </a:r>
            <a:endParaRPr lang="en-US" sz="1400" i="1" dirty="0">
              <a:solidFill>
                <a:schemeClr val="accent4"/>
              </a:solidFill>
              <a:latin typeface="Verdana"/>
              <a:cs typeface="Verdana"/>
            </a:endParaRPr>
          </a:p>
        </p:txBody>
      </p:sp>
    </p:spTree>
    <p:extLst>
      <p:ext uri="{BB962C8B-B14F-4D97-AF65-F5344CB8AC3E}">
        <p14:creationId xmlns:p14="http://schemas.microsoft.com/office/powerpoint/2010/main" val="369214110"/>
      </p:ext>
    </p:extLst>
  </p:cSld>
  <p:clrMapOvr>
    <a:masterClrMapping/>
  </p:clrMapOvr>
  <p:transition xmlns:p14="http://schemas.microsoft.com/office/powerpoint/2010/main" spd="med"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1984233"/>
            <a:ext cx="7772400" cy="2490209"/>
          </a:xfrm>
        </p:spPr>
        <p:txBody>
          <a:bodyPr anchor="ctr"/>
          <a:lstStyle/>
          <a:p>
            <a:pPr algn="ctr"/>
            <a:r>
              <a:rPr lang="en-US" dirty="0" smtClean="0"/>
              <a:t>A Model</a:t>
            </a:r>
            <a:r>
              <a:rPr lang="en-US" b="0" cap="none" dirty="0" smtClean="0"/>
              <a:t> for</a:t>
            </a:r>
            <a:br>
              <a:rPr lang="en-US" b="0" cap="none" dirty="0" smtClean="0"/>
            </a:br>
            <a:r>
              <a:rPr lang="en-US" b="0" cap="none" dirty="0" smtClean="0"/>
              <a:t> Organization Transformation</a:t>
            </a:r>
            <a:endParaRPr lang="en-US" b="0" cap="none"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10</a:t>
            </a:fld>
            <a:endParaRPr lang="en-US"/>
          </a:p>
        </p:txBody>
      </p:sp>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Our Initiative:</a:t>
            </a:r>
            <a:endParaRPr lang="en-US"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11</a:t>
            </a:fld>
            <a:endParaRPr lang="en-US"/>
          </a:p>
        </p:txBody>
      </p:sp>
      <p:pic>
        <p:nvPicPr>
          <p:cNvPr id="7" name="Picture 6" descr="workingSmartLogo.png"/>
          <p:cNvPicPr>
            <a:picLocks noChangeAspect="1"/>
          </p:cNvPicPr>
          <p:nvPr/>
        </p:nvPicPr>
        <p:blipFill>
          <a:blip r:embed="rId2"/>
          <a:stretch>
            <a:fillRect/>
          </a:stretch>
        </p:blipFill>
        <p:spPr>
          <a:xfrm>
            <a:off x="485892" y="1643126"/>
            <a:ext cx="8172216" cy="1443788"/>
          </a:xfrm>
          <a:prstGeom prst="rect">
            <a:avLst/>
          </a:prstGeom>
        </p:spPr>
      </p:pic>
      <p:sp>
        <p:nvSpPr>
          <p:cNvPr id="13" name="Footer Placeholder 12"/>
          <p:cNvSpPr>
            <a:spLocks noGrp="1"/>
          </p:cNvSpPr>
          <p:nvPr>
            <p:ph type="ftr" sz="quarter" idx="3"/>
          </p:nvPr>
        </p:nvSpPr>
        <p:spPr/>
        <p:txBody>
          <a:bodyPr/>
          <a:lstStyle/>
          <a:p>
            <a:r>
              <a:rPr lang="en-US" smtClean="0"/>
              <a:t>Purpose, People and Behavior: The Roots of Organizational Transformation</a:t>
            </a:r>
            <a:endParaRPr lang="en-US" dirty="0"/>
          </a:p>
        </p:txBody>
      </p:sp>
      <p:pic>
        <p:nvPicPr>
          <p:cNvPr id="12" name="Picture 11" descr="purRing.png"/>
          <p:cNvPicPr>
            <a:picLocks noChangeAspect="1"/>
          </p:cNvPicPr>
          <p:nvPr/>
        </p:nvPicPr>
        <p:blipFill>
          <a:blip r:embed="rId3"/>
          <a:stretch>
            <a:fillRect/>
          </a:stretch>
        </p:blipFill>
        <p:spPr>
          <a:xfrm>
            <a:off x="973945" y="3703578"/>
            <a:ext cx="1940892" cy="1940892"/>
          </a:xfrm>
          <a:prstGeom prst="rect">
            <a:avLst/>
          </a:prstGeom>
        </p:spPr>
      </p:pic>
      <p:pic>
        <p:nvPicPr>
          <p:cNvPr id="15" name="Picture 14" descr="purRing.png"/>
          <p:cNvPicPr>
            <a:picLocks noChangeAspect="1"/>
          </p:cNvPicPr>
          <p:nvPr/>
        </p:nvPicPr>
        <p:blipFill>
          <a:blip r:embed="rId4"/>
          <a:stretch>
            <a:fillRect/>
          </a:stretch>
        </p:blipFill>
        <p:spPr>
          <a:xfrm>
            <a:off x="2722847" y="3703578"/>
            <a:ext cx="1940892" cy="1940892"/>
          </a:xfrm>
          <a:prstGeom prst="rect">
            <a:avLst/>
          </a:prstGeom>
        </p:spPr>
      </p:pic>
      <p:pic>
        <p:nvPicPr>
          <p:cNvPr id="16" name="Picture 15" descr="purRing.png"/>
          <p:cNvPicPr>
            <a:picLocks noChangeAspect="1"/>
          </p:cNvPicPr>
          <p:nvPr/>
        </p:nvPicPr>
        <p:blipFill>
          <a:blip r:embed="rId5"/>
          <a:stretch>
            <a:fillRect/>
          </a:stretch>
        </p:blipFill>
        <p:spPr>
          <a:xfrm>
            <a:off x="4471749" y="3703578"/>
            <a:ext cx="1940892" cy="1940892"/>
          </a:xfrm>
          <a:prstGeom prst="rect">
            <a:avLst/>
          </a:prstGeom>
        </p:spPr>
      </p:pic>
      <p:pic>
        <p:nvPicPr>
          <p:cNvPr id="17" name="Picture 16" descr="purRing.png"/>
          <p:cNvPicPr>
            <a:picLocks noChangeAspect="1"/>
          </p:cNvPicPr>
          <p:nvPr/>
        </p:nvPicPr>
        <p:blipFill>
          <a:blip r:embed="rId6"/>
          <a:stretch>
            <a:fillRect/>
          </a:stretch>
        </p:blipFill>
        <p:spPr>
          <a:xfrm>
            <a:off x="6220651" y="3703578"/>
            <a:ext cx="1940892" cy="1940892"/>
          </a:xfrm>
          <a:prstGeom prst="rect">
            <a:avLst/>
          </a:prstGeom>
        </p:spPr>
      </p:pic>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Purpose </a:t>
            </a:r>
            <a:endParaRPr lang="en-US" dirty="0"/>
          </a:p>
        </p:txBody>
      </p:sp>
      <p:sp>
        <p:nvSpPr>
          <p:cNvPr id="3" name="Content Placeholder 2"/>
          <p:cNvSpPr>
            <a:spLocks noGrp="1"/>
          </p:cNvSpPr>
          <p:nvPr>
            <p:ph idx="1"/>
          </p:nvPr>
        </p:nvSpPr>
        <p:spPr/>
        <p:txBody>
          <a:bodyPr/>
          <a:lstStyle/>
          <a:p>
            <a:pPr marL="0">
              <a:buNone/>
            </a:pPr>
            <a:r>
              <a:rPr lang="en-US" i="1" dirty="0" smtClean="0">
                <a:solidFill>
                  <a:srgbClr val="808080"/>
                </a:solidFill>
              </a:rPr>
              <a:t>Externally</a:t>
            </a:r>
            <a:r>
              <a:rPr lang="en-US" dirty="0" smtClean="0">
                <a:solidFill>
                  <a:srgbClr val="808080"/>
                </a:solidFill>
              </a:rPr>
              <a:t> - To protect lives, and our client’s property and schedule.</a:t>
            </a:r>
          </a:p>
          <a:p>
            <a:pPr marL="0">
              <a:buNone/>
            </a:pPr>
            <a:endParaRPr lang="en-US" dirty="0">
              <a:solidFill>
                <a:srgbClr val="808080"/>
              </a:solidFill>
            </a:endParaRPr>
          </a:p>
          <a:p>
            <a:pPr marL="0">
              <a:buNone/>
            </a:pPr>
            <a:r>
              <a:rPr lang="en-US" i="1" dirty="0" smtClean="0">
                <a:solidFill>
                  <a:srgbClr val="808080"/>
                </a:solidFill>
              </a:rPr>
              <a:t>Internally</a:t>
            </a:r>
            <a:r>
              <a:rPr lang="en-US" dirty="0" smtClean="0">
                <a:solidFill>
                  <a:srgbClr val="808080"/>
                </a:solidFill>
              </a:rPr>
              <a:t> – To have a lasting positive impact on the lives of those we encounter. To believe in those who are courageous enough to believe in themselves. The 42%; Veterans; Young Adults</a:t>
            </a:r>
          </a:p>
        </p:txBody>
      </p:sp>
      <p:sp>
        <p:nvSpPr>
          <p:cNvPr id="4" name="Slide Number Placeholder 3"/>
          <p:cNvSpPr>
            <a:spLocks noGrp="1"/>
          </p:cNvSpPr>
          <p:nvPr>
            <p:ph type="sldNum" sz="quarter" idx="12"/>
          </p:nvPr>
        </p:nvSpPr>
        <p:spPr/>
        <p:txBody>
          <a:bodyPr/>
          <a:lstStyle/>
          <a:p>
            <a:fld id="{5BE7A659-4E72-7B44-BAFA-2458BA94BF05}" type="slidenum">
              <a:rPr lang="en-US" smtClean="0"/>
              <a:pPr/>
              <a:t>12</a:t>
            </a:fld>
            <a:endParaRPr lang="en-US"/>
          </a:p>
        </p:txBody>
      </p:sp>
      <p:pic>
        <p:nvPicPr>
          <p:cNvPr id="5" name="Picture 4" descr="purpose1.png"/>
          <p:cNvPicPr>
            <a:picLocks noChangeAspect="1"/>
          </p:cNvPicPr>
          <p:nvPr/>
        </p:nvPicPr>
        <p:blipFill>
          <a:blip r:embed="rId2"/>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mt="19000"/>
          </a:blip>
          <a:stretch>
            <a:fillRect/>
          </a:stretch>
        </p:blipFill>
        <p:spPr>
          <a:xfrm>
            <a:off x="7588503" y="256390"/>
            <a:ext cx="1176562" cy="1176562"/>
          </a:xfrm>
          <a:prstGeom prst="rect">
            <a:avLst/>
          </a:prstGeom>
        </p:spPr>
      </p:pic>
      <p:sp>
        <p:nvSpPr>
          <p:cNvPr id="10" name="Footer Placeholder 9"/>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6" presetClass="emph" presetSubtype="0" fill="hold" nodeType="withEffect">
                                  <p:stCondLst>
                                    <p:cond delay="0"/>
                                  </p:stCondLst>
                                  <p:childTnLst>
                                    <p:animEffect transition="out" filter="fade">
                                      <p:cBhvr>
                                        <p:cTn id="12" dur="1000" tmFilter="0, 0; .2, .5; .8, .5; 1, 0"/>
                                        <p:tgtEl>
                                          <p:spTgt spid="5"/>
                                        </p:tgtEl>
                                      </p:cBhvr>
                                    </p:animEffect>
                                    <p:animScale>
                                      <p:cBhvr>
                                        <p:cTn id="13"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Purpose </a:t>
            </a:r>
            <a:endParaRPr lang="en-US" dirty="0"/>
          </a:p>
        </p:txBody>
      </p:sp>
      <p:sp>
        <p:nvSpPr>
          <p:cNvPr id="3" name="Content Placeholder 2"/>
          <p:cNvSpPr>
            <a:spLocks noGrp="1"/>
          </p:cNvSpPr>
          <p:nvPr>
            <p:ph idx="1"/>
          </p:nvPr>
        </p:nvSpPr>
        <p:spPr/>
        <p:txBody>
          <a:bodyPr/>
          <a:lstStyle/>
          <a:p>
            <a:pPr algn="ctr">
              <a:buNone/>
            </a:pPr>
            <a:r>
              <a:rPr lang="en-US" sz="3200" dirty="0">
                <a:solidFill>
                  <a:schemeClr val="tx1"/>
                </a:solidFill>
              </a:rPr>
              <a:t>Our Hiring Program Preserves and Enhances Our </a:t>
            </a:r>
            <a:r>
              <a:rPr lang="en-US" sz="3200" dirty="0" smtClean="0">
                <a:solidFill>
                  <a:schemeClr val="tx1"/>
                </a:solidFill>
              </a:rPr>
              <a:t>Purpose</a:t>
            </a:r>
          </a:p>
          <a:p>
            <a:pPr algn="ctr">
              <a:buNone/>
            </a:pPr>
            <a:endParaRPr lang="en-US" sz="3200" dirty="0">
              <a:solidFill>
                <a:schemeClr val="tx1"/>
              </a:solidFill>
            </a:endParaRPr>
          </a:p>
          <a:p>
            <a:pPr algn="ctr">
              <a:buNone/>
            </a:pPr>
            <a:r>
              <a:rPr lang="en-US" sz="3200" dirty="0" smtClean="0"/>
              <a:t>Filter </a:t>
            </a:r>
            <a:r>
              <a:rPr lang="en-US" sz="3200" dirty="0"/>
              <a:t>applicants</a:t>
            </a:r>
            <a:br>
              <a:rPr lang="en-US" sz="3200" dirty="0"/>
            </a:br>
            <a:r>
              <a:rPr lang="en-US" sz="3200" dirty="0"/>
              <a:t>for attitude, aptitude and</a:t>
            </a:r>
            <a:br>
              <a:rPr lang="en-US" sz="3200" dirty="0"/>
            </a:br>
            <a:r>
              <a:rPr lang="en-US" sz="3200" dirty="0"/>
              <a:t>critical thinking abilities </a:t>
            </a:r>
          </a:p>
          <a:p>
            <a:pPr marL="0">
              <a:buNone/>
            </a:pPr>
            <a:endParaRPr lang="en-US" dirty="0" smtClean="0">
              <a:solidFill>
                <a:srgbClr val="808080"/>
              </a:solidFill>
            </a:endParaRPr>
          </a:p>
        </p:txBody>
      </p:sp>
      <p:sp>
        <p:nvSpPr>
          <p:cNvPr id="4" name="Slide Number Placeholder 3"/>
          <p:cNvSpPr>
            <a:spLocks noGrp="1"/>
          </p:cNvSpPr>
          <p:nvPr>
            <p:ph type="sldNum" sz="quarter" idx="12"/>
          </p:nvPr>
        </p:nvSpPr>
        <p:spPr/>
        <p:txBody>
          <a:bodyPr/>
          <a:lstStyle/>
          <a:p>
            <a:fld id="{5BE7A659-4E72-7B44-BAFA-2458BA94BF05}" type="slidenum">
              <a:rPr lang="en-US" smtClean="0"/>
              <a:pPr/>
              <a:t>13</a:t>
            </a:fld>
            <a:endParaRPr lang="en-US"/>
          </a:p>
        </p:txBody>
      </p:sp>
      <p:pic>
        <p:nvPicPr>
          <p:cNvPr id="5" name="Picture 4" descr="purpose1.png"/>
          <p:cNvPicPr>
            <a:picLocks noChangeAspect="1"/>
          </p:cNvPicPr>
          <p:nvPr/>
        </p:nvPicPr>
        <p:blipFill>
          <a:blip r:embed="rId2"/>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mt="19000"/>
          </a:blip>
          <a:stretch>
            <a:fillRect/>
          </a:stretch>
        </p:blipFill>
        <p:spPr>
          <a:xfrm>
            <a:off x="7588503" y="256390"/>
            <a:ext cx="1176562" cy="1176562"/>
          </a:xfrm>
          <a:prstGeom prst="rect">
            <a:avLst/>
          </a:prstGeom>
        </p:spPr>
      </p:pic>
      <p:sp>
        <p:nvSpPr>
          <p:cNvPr id="10" name="Footer Placeholder 9"/>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297362425"/>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6" presetClass="emph" presetSubtype="0" fill="hold" nodeType="withEffect">
                                  <p:stCondLst>
                                    <p:cond delay="0"/>
                                  </p:stCondLst>
                                  <p:childTnLst>
                                    <p:animEffect transition="out" filter="fade">
                                      <p:cBhvr>
                                        <p:cTn id="12" dur="1000" tmFilter="0, 0; .2, .5; .8, .5; 1, 0"/>
                                        <p:tgtEl>
                                          <p:spTgt spid="5"/>
                                        </p:tgtEl>
                                      </p:cBhvr>
                                    </p:animEffect>
                                    <p:animScale>
                                      <p:cBhvr>
                                        <p:cTn id="13"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People</a:t>
            </a:r>
            <a:endParaRPr lang="en-US" dirty="0"/>
          </a:p>
        </p:txBody>
      </p:sp>
      <p:sp>
        <p:nvSpPr>
          <p:cNvPr id="3" name="Content Placeholder 2"/>
          <p:cNvSpPr>
            <a:spLocks noGrp="1"/>
          </p:cNvSpPr>
          <p:nvPr>
            <p:ph idx="1"/>
          </p:nvPr>
        </p:nvSpPr>
        <p:spPr/>
        <p:txBody>
          <a:bodyPr/>
          <a:lstStyle/>
          <a:p>
            <a:pPr marL="0">
              <a:buNone/>
            </a:pPr>
            <a:r>
              <a:rPr lang="en-US" dirty="0" smtClean="0">
                <a:solidFill>
                  <a:srgbClr val="808080"/>
                </a:solidFill>
              </a:rPr>
              <a:t>We hire, train and educate employees predisposed to embracing our purpose</a:t>
            </a:r>
          </a:p>
          <a:p>
            <a:pPr>
              <a:spcBef>
                <a:spcPts val="1776"/>
              </a:spcBef>
            </a:pPr>
            <a:r>
              <a:rPr lang="en-US" sz="2400" dirty="0" smtClean="0"/>
              <a:t>Attitude first, then aptitude</a:t>
            </a:r>
          </a:p>
          <a:p>
            <a:pPr>
              <a:spcBef>
                <a:spcPts val="1176"/>
              </a:spcBef>
            </a:pPr>
            <a:r>
              <a:rPr lang="en-US" sz="2400" dirty="0" smtClean="0"/>
              <a:t>Employees absorbed into our culture </a:t>
            </a:r>
          </a:p>
          <a:p>
            <a:pPr>
              <a:spcBef>
                <a:spcPts val="1176"/>
              </a:spcBef>
            </a:pPr>
            <a:r>
              <a:rPr lang="en-US" sz="2400" dirty="0" smtClean="0"/>
              <a:t>Motivate employees to learn purpose</a:t>
            </a:r>
            <a:br>
              <a:rPr lang="en-US" sz="2400" dirty="0" smtClean="0"/>
            </a:br>
            <a:r>
              <a:rPr lang="en-US" sz="2400" dirty="0" smtClean="0"/>
              <a:t>and</a:t>
            </a:r>
            <a:r>
              <a:rPr lang="en-US" sz="2400" dirty="0"/>
              <a:t> </a:t>
            </a:r>
            <a:r>
              <a:rPr lang="en-US" sz="2400" dirty="0" smtClean="0"/>
              <a:t>provide the support to achieve it</a:t>
            </a:r>
          </a:p>
          <a:p>
            <a:pPr>
              <a:spcBef>
                <a:spcPts val="1176"/>
              </a:spcBef>
            </a:pPr>
            <a:r>
              <a:rPr lang="en-US" sz="2400" dirty="0" smtClean="0"/>
              <a:t>Use Behavior-Based Observation (BBO)</a:t>
            </a:r>
            <a:br>
              <a:rPr lang="en-US" sz="2400" dirty="0" smtClean="0"/>
            </a:br>
            <a:r>
              <a:rPr lang="en-US" sz="2400" dirty="0" smtClean="0"/>
              <a:t>to</a:t>
            </a:r>
            <a:r>
              <a:rPr lang="en-US" sz="2400" dirty="0"/>
              <a:t> </a:t>
            </a:r>
            <a:r>
              <a:rPr lang="en-US" sz="2400" dirty="0" smtClean="0"/>
              <a:t>drive effective behavior </a:t>
            </a:r>
          </a:p>
          <a:p>
            <a:pPr>
              <a:spcBef>
                <a:spcPts val="1176"/>
              </a:spcBef>
            </a:pPr>
            <a:r>
              <a:rPr lang="en-US" sz="2400" dirty="0" smtClean="0"/>
              <a:t>Workforce as a strategic asset </a:t>
            </a:r>
          </a:p>
        </p:txBody>
      </p:sp>
      <p:sp>
        <p:nvSpPr>
          <p:cNvPr id="4" name="Slide Number Placeholder 3"/>
          <p:cNvSpPr>
            <a:spLocks noGrp="1"/>
          </p:cNvSpPr>
          <p:nvPr>
            <p:ph type="sldNum" sz="quarter" idx="12"/>
          </p:nvPr>
        </p:nvSpPr>
        <p:spPr/>
        <p:txBody>
          <a:bodyPr/>
          <a:lstStyle/>
          <a:p>
            <a:fld id="{5BE7A659-4E72-7B44-BAFA-2458BA94BF05}" type="slidenum">
              <a:rPr lang="en-US" smtClean="0"/>
              <a:pPr/>
              <a:t>14</a:t>
            </a:fld>
            <a:endParaRPr lang="en-US"/>
          </a:p>
        </p:txBody>
      </p:sp>
      <p:pic>
        <p:nvPicPr>
          <p:cNvPr id="5" name="Picture 4" descr="purpose1.png"/>
          <p:cNvPicPr>
            <a:picLocks noChangeAspect="1"/>
          </p:cNvPicPr>
          <p:nvPr/>
        </p:nvPicPr>
        <p:blipFill>
          <a:blip r:embed="rId3">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4">
            <a:alphaModFix/>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5">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6">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1000" tmFilter="0, 0; .2, .5; .8, .5; 1, 0"/>
                                        <p:tgtEl>
                                          <p:spTgt spid="6"/>
                                        </p:tgtEl>
                                      </p:cBhvr>
                                    </p:animEffect>
                                    <p:animScale>
                                      <p:cBhvr>
                                        <p:cTn id="9" dur="500" autoRev="1" fill="hold"/>
                                        <p:tgtEl>
                                          <p:spTgt spid="6"/>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People</a:t>
            </a:r>
            <a:endParaRPr lang="en-US" dirty="0"/>
          </a:p>
        </p:txBody>
      </p:sp>
      <p:sp>
        <p:nvSpPr>
          <p:cNvPr id="3" name="Content Placeholder 2"/>
          <p:cNvSpPr>
            <a:spLocks noGrp="1"/>
          </p:cNvSpPr>
          <p:nvPr>
            <p:ph idx="1"/>
          </p:nvPr>
        </p:nvSpPr>
        <p:spPr/>
        <p:txBody>
          <a:bodyPr/>
          <a:lstStyle/>
          <a:p>
            <a:pPr marL="0" indent="0">
              <a:spcBef>
                <a:spcPts val="2520"/>
              </a:spcBef>
              <a:buNone/>
            </a:pPr>
            <a:r>
              <a:rPr lang="en-US" sz="3200" dirty="0">
                <a:solidFill>
                  <a:srgbClr val="000000"/>
                </a:solidFill>
              </a:rPr>
              <a:t>Systematic Onboarding Process </a:t>
            </a:r>
          </a:p>
          <a:p>
            <a:pPr>
              <a:spcBef>
                <a:spcPts val="2520"/>
              </a:spcBef>
            </a:pPr>
            <a:r>
              <a:rPr lang="en-US" sz="2400" dirty="0"/>
              <a:t>Conditional hires based on</a:t>
            </a:r>
            <a:br>
              <a:rPr lang="en-US" sz="2400" dirty="0"/>
            </a:br>
            <a:r>
              <a:rPr lang="en-US" sz="2400" dirty="0"/>
              <a:t>positive assessment</a:t>
            </a:r>
          </a:p>
          <a:p>
            <a:pPr>
              <a:spcBef>
                <a:spcPts val="2520"/>
              </a:spcBef>
            </a:pPr>
            <a:r>
              <a:rPr lang="en-US" sz="2400" dirty="0"/>
              <a:t>Conditional hires must pass key education and training gates to become permanent employees </a:t>
            </a:r>
          </a:p>
          <a:p>
            <a:pPr marL="0">
              <a:buNone/>
            </a:pPr>
            <a:endParaRPr lang="en-US" sz="2400" dirty="0" smtClean="0"/>
          </a:p>
        </p:txBody>
      </p:sp>
      <p:sp>
        <p:nvSpPr>
          <p:cNvPr id="4" name="Slide Number Placeholder 3"/>
          <p:cNvSpPr>
            <a:spLocks noGrp="1"/>
          </p:cNvSpPr>
          <p:nvPr>
            <p:ph type="sldNum" sz="quarter" idx="12"/>
          </p:nvPr>
        </p:nvSpPr>
        <p:spPr/>
        <p:txBody>
          <a:bodyPr/>
          <a:lstStyle/>
          <a:p>
            <a:fld id="{5BE7A659-4E72-7B44-BAFA-2458BA94BF05}" type="slidenum">
              <a:rPr lang="en-US" smtClean="0"/>
              <a:pPr/>
              <a:t>15</a:t>
            </a:fld>
            <a:endParaRPr lang="en-US"/>
          </a:p>
        </p:txBody>
      </p:sp>
      <p:pic>
        <p:nvPicPr>
          <p:cNvPr id="5" name="Picture 4" descr="purpose1.png"/>
          <p:cNvPicPr>
            <a:picLocks noChangeAspect="1"/>
          </p:cNvPicPr>
          <p:nvPr/>
        </p:nvPicPr>
        <p:blipFill>
          <a:blip r:embed="rId3">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4">
            <a:alphaModFix/>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5">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6">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875096027"/>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26" presetClass="emph" presetSubtype="0" fill="hold" nodeType="withEffect">
                                  <p:stCondLst>
                                    <p:cond delay="0"/>
                                  </p:stCondLst>
                                  <p:childTnLst>
                                    <p:animEffect transition="out" filter="fade">
                                      <p:cBhvr>
                                        <p:cTn id="16" dur="1000" tmFilter="0, 0; .2, .5; .8, .5; 1, 0"/>
                                        <p:tgtEl>
                                          <p:spTgt spid="6"/>
                                        </p:tgtEl>
                                      </p:cBhvr>
                                    </p:animEffect>
                                    <p:animScale>
                                      <p:cBhvr>
                                        <p:cTn id="17"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People</a:t>
            </a:r>
            <a:endParaRPr lang="en-US" dirty="0"/>
          </a:p>
        </p:txBody>
      </p:sp>
      <p:sp>
        <p:nvSpPr>
          <p:cNvPr id="3" name="Content Placeholder 2"/>
          <p:cNvSpPr>
            <a:spLocks noGrp="1"/>
          </p:cNvSpPr>
          <p:nvPr>
            <p:ph idx="1"/>
          </p:nvPr>
        </p:nvSpPr>
        <p:spPr/>
        <p:txBody>
          <a:bodyPr/>
          <a:lstStyle/>
          <a:p>
            <a:pPr algn="ctr">
              <a:spcBef>
                <a:spcPts val="1968"/>
              </a:spcBef>
              <a:buNone/>
            </a:pPr>
            <a:r>
              <a:rPr lang="en-US" sz="3200" dirty="0">
                <a:solidFill>
                  <a:srgbClr val="000000"/>
                </a:solidFill>
              </a:rPr>
              <a:t>Continuous Learning Prepares Employees to Fulfill Our Purpose</a:t>
            </a:r>
          </a:p>
          <a:p>
            <a:pPr>
              <a:spcBef>
                <a:spcPts val="1968"/>
              </a:spcBef>
              <a:buNone/>
            </a:pPr>
            <a:r>
              <a:rPr lang="en-US" sz="2400" dirty="0">
                <a:solidFill>
                  <a:srgbClr val="808080"/>
                </a:solidFill>
              </a:rPr>
              <a:t>Learning and training to support</a:t>
            </a:r>
          </a:p>
          <a:p>
            <a:pPr>
              <a:spcBef>
                <a:spcPts val="1968"/>
              </a:spcBef>
            </a:pPr>
            <a:r>
              <a:rPr lang="en-US" sz="2400" dirty="0"/>
              <a:t>Compliance</a:t>
            </a:r>
          </a:p>
          <a:p>
            <a:pPr>
              <a:spcBef>
                <a:spcPts val="1968"/>
              </a:spcBef>
            </a:pPr>
            <a:r>
              <a:rPr lang="en-US" sz="2400" dirty="0"/>
              <a:t>Project services</a:t>
            </a:r>
          </a:p>
          <a:p>
            <a:pPr>
              <a:spcBef>
                <a:spcPts val="1968"/>
              </a:spcBef>
            </a:pPr>
            <a:r>
              <a:rPr lang="en-US" sz="2400" dirty="0"/>
              <a:t>Employee career path</a:t>
            </a:r>
          </a:p>
          <a:p>
            <a:pPr marL="0">
              <a:buNone/>
            </a:pPr>
            <a:endParaRPr lang="en-US" sz="2400" dirty="0" smtClean="0"/>
          </a:p>
        </p:txBody>
      </p:sp>
      <p:sp>
        <p:nvSpPr>
          <p:cNvPr id="4" name="Slide Number Placeholder 3"/>
          <p:cNvSpPr>
            <a:spLocks noGrp="1"/>
          </p:cNvSpPr>
          <p:nvPr>
            <p:ph type="sldNum" sz="quarter" idx="12"/>
          </p:nvPr>
        </p:nvSpPr>
        <p:spPr/>
        <p:txBody>
          <a:bodyPr/>
          <a:lstStyle/>
          <a:p>
            <a:fld id="{5BE7A659-4E72-7B44-BAFA-2458BA94BF05}" type="slidenum">
              <a:rPr lang="en-US" smtClean="0"/>
              <a:pPr/>
              <a:t>16</a:t>
            </a:fld>
            <a:endParaRPr lang="en-US"/>
          </a:p>
        </p:txBody>
      </p:sp>
      <p:pic>
        <p:nvPicPr>
          <p:cNvPr id="5" name="Picture 4" descr="purpose1.png"/>
          <p:cNvPicPr>
            <a:picLocks noChangeAspect="1"/>
          </p:cNvPicPr>
          <p:nvPr/>
        </p:nvPicPr>
        <p:blipFill>
          <a:blip r:embed="rId3">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4">
            <a:alphaModFix/>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5">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6">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1937851888"/>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26" presetClass="emph" presetSubtype="0" fill="hold" nodeType="withEffect">
                                  <p:stCondLst>
                                    <p:cond delay="0"/>
                                  </p:stCondLst>
                                  <p:childTnLst>
                                    <p:animEffect transition="out" filter="fade">
                                      <p:cBhvr>
                                        <p:cTn id="24" dur="1000" tmFilter="0, 0; .2, .5; .8, .5; 1, 0"/>
                                        <p:tgtEl>
                                          <p:spTgt spid="6"/>
                                        </p:tgtEl>
                                      </p:cBhvr>
                                    </p:animEffect>
                                    <p:animScale>
                                      <p:cBhvr>
                                        <p:cTn id="25"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People</a:t>
            </a:r>
            <a:endParaRPr lang="en-US" dirty="0"/>
          </a:p>
        </p:txBody>
      </p:sp>
      <p:sp>
        <p:nvSpPr>
          <p:cNvPr id="3" name="Content Placeholder 2"/>
          <p:cNvSpPr>
            <a:spLocks noGrp="1"/>
          </p:cNvSpPr>
          <p:nvPr>
            <p:ph idx="1"/>
          </p:nvPr>
        </p:nvSpPr>
        <p:spPr>
          <a:xfrm>
            <a:off x="457200" y="1659964"/>
            <a:ext cx="8229600" cy="4570506"/>
          </a:xfrm>
        </p:spPr>
        <p:txBody>
          <a:bodyPr/>
          <a:lstStyle/>
          <a:p>
            <a:pPr marL="0" indent="0" algn="ctr">
              <a:buNone/>
            </a:pPr>
            <a:r>
              <a:rPr lang="en-US" dirty="0">
                <a:solidFill>
                  <a:srgbClr val="000000"/>
                </a:solidFill>
              </a:rPr>
              <a:t>Learning Methodology is Critical</a:t>
            </a:r>
          </a:p>
          <a:p>
            <a:r>
              <a:rPr lang="en-US" sz="2800" dirty="0"/>
              <a:t>Minimize</a:t>
            </a:r>
          </a:p>
          <a:p>
            <a:pPr lvl="1"/>
            <a:r>
              <a:rPr lang="en-US" dirty="0">
                <a:solidFill>
                  <a:srgbClr val="808080"/>
                </a:solidFill>
              </a:rPr>
              <a:t>“talk”</a:t>
            </a:r>
          </a:p>
          <a:p>
            <a:pPr lvl="1"/>
            <a:r>
              <a:rPr lang="en-US" dirty="0">
                <a:solidFill>
                  <a:srgbClr val="808080"/>
                </a:solidFill>
              </a:rPr>
              <a:t>“train/teach and test”</a:t>
            </a:r>
          </a:p>
          <a:p>
            <a:r>
              <a:rPr lang="en-US" sz="2800" dirty="0"/>
              <a:t>Maximize experiential learning</a:t>
            </a:r>
          </a:p>
          <a:p>
            <a:pPr lvl="1"/>
            <a:r>
              <a:rPr lang="en-US" dirty="0">
                <a:solidFill>
                  <a:srgbClr val="808080"/>
                </a:solidFill>
              </a:rPr>
              <a:t>Interactive </a:t>
            </a:r>
          </a:p>
          <a:p>
            <a:pPr lvl="1"/>
            <a:r>
              <a:rPr lang="en-US" dirty="0">
                <a:solidFill>
                  <a:srgbClr val="808080"/>
                </a:solidFill>
              </a:rPr>
              <a:t>Hands-on </a:t>
            </a:r>
          </a:p>
          <a:p>
            <a:pPr lvl="1"/>
            <a:r>
              <a:rPr lang="en-US" dirty="0">
                <a:solidFill>
                  <a:srgbClr val="808080"/>
                </a:solidFill>
              </a:rPr>
              <a:t>One-on-one</a:t>
            </a:r>
          </a:p>
          <a:p>
            <a:pPr lvl="1"/>
            <a:r>
              <a:rPr lang="en-US" dirty="0">
                <a:solidFill>
                  <a:srgbClr val="808080"/>
                </a:solidFill>
              </a:rPr>
              <a:t>Self-directed </a:t>
            </a:r>
          </a:p>
          <a:p>
            <a:pPr marL="0">
              <a:buNone/>
            </a:pPr>
            <a:endParaRPr lang="en-US" sz="2400" dirty="0" smtClean="0"/>
          </a:p>
        </p:txBody>
      </p:sp>
      <p:sp>
        <p:nvSpPr>
          <p:cNvPr id="4" name="Slide Number Placeholder 3"/>
          <p:cNvSpPr>
            <a:spLocks noGrp="1"/>
          </p:cNvSpPr>
          <p:nvPr>
            <p:ph type="sldNum" sz="quarter" idx="12"/>
          </p:nvPr>
        </p:nvSpPr>
        <p:spPr/>
        <p:txBody>
          <a:bodyPr/>
          <a:lstStyle/>
          <a:p>
            <a:fld id="{5BE7A659-4E72-7B44-BAFA-2458BA94BF05}" type="slidenum">
              <a:rPr lang="en-US" smtClean="0"/>
              <a:pPr/>
              <a:t>17</a:t>
            </a:fld>
            <a:endParaRPr lang="en-US"/>
          </a:p>
        </p:txBody>
      </p:sp>
      <p:pic>
        <p:nvPicPr>
          <p:cNvPr id="5" name="Picture 4" descr="purpose1.png"/>
          <p:cNvPicPr>
            <a:picLocks noChangeAspect="1"/>
          </p:cNvPicPr>
          <p:nvPr/>
        </p:nvPicPr>
        <p:blipFill>
          <a:blip r:embed="rId3">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4">
            <a:alphaModFix/>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5">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6">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936276277"/>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26" presetClass="emph" presetSubtype="0" fill="hold" nodeType="withEffect">
                                  <p:stCondLst>
                                    <p:cond delay="0"/>
                                  </p:stCondLst>
                                  <p:childTnLst>
                                    <p:animEffect transition="out" filter="fade">
                                      <p:cBhvr>
                                        <p:cTn id="28" dur="1000" tmFilter="0, 0; .2, .5; .8, .5; 1, 0"/>
                                        <p:tgtEl>
                                          <p:spTgt spid="6"/>
                                        </p:tgtEl>
                                      </p:cBhvr>
                                    </p:animEffect>
                                    <p:animScale>
                                      <p:cBhvr>
                                        <p:cTn id="29"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Processes</a:t>
            </a:r>
            <a:endParaRPr lang="en-US" dirty="0"/>
          </a:p>
        </p:txBody>
      </p:sp>
      <p:sp>
        <p:nvSpPr>
          <p:cNvPr id="3" name="Content Placeholder 2"/>
          <p:cNvSpPr>
            <a:spLocks noGrp="1"/>
          </p:cNvSpPr>
          <p:nvPr>
            <p:ph idx="1"/>
          </p:nvPr>
        </p:nvSpPr>
        <p:spPr/>
        <p:txBody>
          <a:bodyPr/>
          <a:lstStyle/>
          <a:p>
            <a:pPr marL="0">
              <a:buNone/>
            </a:pPr>
            <a:r>
              <a:rPr lang="en-US" dirty="0" smtClean="0">
                <a:solidFill>
                  <a:srgbClr val="808080"/>
                </a:solidFill>
              </a:rPr>
              <a:t>Focus on</a:t>
            </a:r>
            <a:endParaRPr lang="en-US" sz="1800" dirty="0" smtClean="0">
              <a:solidFill>
                <a:srgbClr val="000000"/>
              </a:solidFill>
            </a:endParaRPr>
          </a:p>
          <a:p>
            <a:pPr>
              <a:spcBef>
                <a:spcPts val="2376"/>
              </a:spcBef>
            </a:pPr>
            <a:r>
              <a:rPr lang="en-US" sz="2400" dirty="0" smtClean="0"/>
              <a:t>Preventing incidents, injuries and loss</a:t>
            </a:r>
            <a:br>
              <a:rPr lang="en-US" sz="2400" dirty="0" smtClean="0"/>
            </a:br>
            <a:r>
              <a:rPr lang="en-US" sz="2400" dirty="0" smtClean="0"/>
              <a:t>(human, financial, property) “IIPM” – “EIH”</a:t>
            </a:r>
          </a:p>
          <a:p>
            <a:pPr>
              <a:spcBef>
                <a:spcPts val="2376"/>
              </a:spcBef>
            </a:pPr>
            <a:r>
              <a:rPr lang="en-US" sz="2400" dirty="0" smtClean="0"/>
              <a:t>Operations execution “OEM”</a:t>
            </a:r>
          </a:p>
          <a:p>
            <a:pPr>
              <a:spcBef>
                <a:spcPts val="2376"/>
              </a:spcBef>
            </a:pPr>
            <a:r>
              <a:rPr lang="en-US" sz="2400" dirty="0" smtClean="0"/>
              <a:t>Standardizing best practices “WTB”</a:t>
            </a:r>
          </a:p>
          <a:p>
            <a:pPr>
              <a:buNone/>
            </a:pPr>
            <a:r>
              <a:rPr lang="en-US" sz="2400" dirty="0" smtClean="0"/>
              <a:t> </a:t>
            </a:r>
          </a:p>
          <a:p>
            <a:pPr marL="0">
              <a:buNone/>
            </a:pPr>
            <a:r>
              <a:rPr lang="en-US" sz="2400" i="1" dirty="0" smtClean="0">
                <a:solidFill>
                  <a:srgbClr val="808080"/>
                </a:solidFill>
              </a:rPr>
              <a:t>Do the right thing, at the right time,</a:t>
            </a:r>
            <a:br>
              <a:rPr lang="en-US" sz="2400" i="1" dirty="0" smtClean="0">
                <a:solidFill>
                  <a:srgbClr val="808080"/>
                </a:solidFill>
              </a:rPr>
            </a:br>
            <a:r>
              <a:rPr lang="en-US" sz="2400" i="1" dirty="0" smtClean="0">
                <a:solidFill>
                  <a:srgbClr val="808080"/>
                </a:solidFill>
              </a:rPr>
              <a:t>in the right way </a:t>
            </a:r>
            <a:r>
              <a:rPr lang="en-US" sz="2400" i="1" dirty="0" smtClean="0"/>
              <a:t>(behavior)</a:t>
            </a:r>
            <a:endParaRPr lang="en-US" sz="2400"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18</a:t>
            </a:fld>
            <a:endParaRPr lang="en-US"/>
          </a:p>
        </p:txBody>
      </p:sp>
      <p:pic>
        <p:nvPicPr>
          <p:cNvPr id="5" name="Picture 4" descr="purpose1.png"/>
          <p:cNvPicPr>
            <a:picLocks noChangeAspect="1"/>
          </p:cNvPicPr>
          <p:nvPr/>
        </p:nvPicPr>
        <p:blipFill>
          <a:blip r:embed="rId2">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1000" tmFilter="0, 0; .2, .5; .8, .5; 1, 0"/>
                                        <p:tgtEl>
                                          <p:spTgt spid="7"/>
                                        </p:tgtEl>
                                      </p:cBhvr>
                                    </p:animEffect>
                                    <p:animScale>
                                      <p:cBhvr>
                                        <p:cTn id="11" dur="500" autoRev="1" fill="hold"/>
                                        <p:tgtEl>
                                          <p:spTgt spid="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Processes</a:t>
            </a:r>
            <a:endParaRPr lang="en-US" dirty="0"/>
          </a:p>
        </p:txBody>
      </p:sp>
      <p:sp>
        <p:nvSpPr>
          <p:cNvPr id="3" name="Content Placeholder 2"/>
          <p:cNvSpPr>
            <a:spLocks noGrp="1"/>
          </p:cNvSpPr>
          <p:nvPr>
            <p:ph idx="1"/>
          </p:nvPr>
        </p:nvSpPr>
        <p:spPr>
          <a:xfrm>
            <a:off x="457200" y="1465731"/>
            <a:ext cx="8229600" cy="4958975"/>
          </a:xfrm>
        </p:spPr>
        <p:txBody>
          <a:bodyPr/>
          <a:lstStyle/>
          <a:p>
            <a:pPr marL="0" algn="ctr">
              <a:buNone/>
            </a:pPr>
            <a:r>
              <a:rPr lang="en-US" dirty="0">
                <a:solidFill>
                  <a:srgbClr val="000000"/>
                </a:solidFill>
              </a:rPr>
              <a:t>Behavior-Based </a:t>
            </a:r>
            <a:r>
              <a:rPr lang="en-US" dirty="0" smtClean="0">
                <a:solidFill>
                  <a:srgbClr val="000000"/>
                </a:solidFill>
              </a:rPr>
              <a:t>Observation</a:t>
            </a:r>
            <a:endParaRPr lang="en-US" sz="2800" dirty="0" smtClean="0">
              <a:solidFill>
                <a:srgbClr val="808080"/>
              </a:solidFill>
            </a:endParaRPr>
          </a:p>
          <a:p>
            <a:pPr marL="0">
              <a:buNone/>
            </a:pPr>
            <a:r>
              <a:rPr lang="en-US" sz="2400" dirty="0" smtClean="0">
                <a:solidFill>
                  <a:srgbClr val="808080"/>
                </a:solidFill>
              </a:rPr>
              <a:t>A </a:t>
            </a:r>
            <a:r>
              <a:rPr lang="en-US" sz="2400" dirty="0">
                <a:solidFill>
                  <a:srgbClr val="808080"/>
                </a:solidFill>
              </a:rPr>
              <a:t>Tool </a:t>
            </a:r>
            <a:r>
              <a:rPr lang="en-US" sz="2400" dirty="0" smtClean="0">
                <a:solidFill>
                  <a:srgbClr val="808080"/>
                </a:solidFill>
              </a:rPr>
              <a:t>to Support Transformation</a:t>
            </a:r>
            <a:endParaRPr lang="en-US" sz="2400" dirty="0">
              <a:solidFill>
                <a:srgbClr val="808080"/>
              </a:solidFill>
            </a:endParaRPr>
          </a:p>
          <a:p>
            <a:pPr>
              <a:spcBef>
                <a:spcPts val="1824"/>
              </a:spcBef>
            </a:pPr>
            <a:r>
              <a:rPr lang="en-US" sz="2400" dirty="0"/>
              <a:t>Define/Model purpose-driven</a:t>
            </a:r>
            <a:br>
              <a:rPr lang="en-US" sz="2400" dirty="0"/>
            </a:br>
            <a:r>
              <a:rPr lang="en-US" sz="2400" dirty="0"/>
              <a:t>(effective) behavior</a:t>
            </a:r>
          </a:p>
          <a:p>
            <a:pPr>
              <a:spcBef>
                <a:spcPts val="1824"/>
              </a:spcBef>
            </a:pPr>
            <a:r>
              <a:rPr lang="en-US" sz="2400" dirty="0"/>
              <a:t>Observe/Identify current behavior</a:t>
            </a:r>
          </a:p>
          <a:p>
            <a:pPr>
              <a:spcBef>
                <a:spcPts val="1824"/>
              </a:spcBef>
            </a:pPr>
            <a:r>
              <a:rPr lang="en-US" sz="2400" dirty="0"/>
              <a:t>Feedback/coach to reinforce effective behavior, eliminate ineffective behavior</a:t>
            </a:r>
          </a:p>
          <a:p>
            <a:pPr lvl="1"/>
            <a:r>
              <a:rPr lang="en-US" sz="2400" dirty="0">
                <a:solidFill>
                  <a:schemeClr val="tx1">
                    <a:lumMod val="50000"/>
                    <a:lumOff val="50000"/>
                  </a:schemeClr>
                </a:solidFill>
              </a:rPr>
              <a:t> Immediate feedback</a:t>
            </a:r>
          </a:p>
          <a:p>
            <a:pPr lvl="1"/>
            <a:r>
              <a:rPr lang="en-US" sz="2400" dirty="0">
                <a:solidFill>
                  <a:schemeClr val="tx1">
                    <a:lumMod val="50000"/>
                    <a:lumOff val="50000"/>
                  </a:schemeClr>
                </a:solidFill>
              </a:rPr>
              <a:t> Organizational messaging</a:t>
            </a:r>
          </a:p>
          <a:p>
            <a:pPr lvl="1"/>
            <a:r>
              <a:rPr lang="en-US" sz="2400" dirty="0">
                <a:solidFill>
                  <a:schemeClr val="tx1">
                    <a:lumMod val="50000"/>
                    <a:lumOff val="50000"/>
                  </a:schemeClr>
                </a:solidFill>
              </a:rPr>
              <a:t> Learning and training</a:t>
            </a:r>
            <a:endParaRPr lang="en-US" sz="2400"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19</a:t>
            </a:fld>
            <a:endParaRPr lang="en-US"/>
          </a:p>
        </p:txBody>
      </p:sp>
      <p:pic>
        <p:nvPicPr>
          <p:cNvPr id="5" name="Picture 4" descr="purpose1.png"/>
          <p:cNvPicPr>
            <a:picLocks noChangeAspect="1"/>
          </p:cNvPicPr>
          <p:nvPr/>
        </p:nvPicPr>
        <p:blipFill>
          <a:blip r:embed="rId2">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3951806833"/>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100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100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10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100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1000" tmFilter="0, 0; .2, .5; .8, .5; 1, 0"/>
                                        <p:tgtEl>
                                          <p:spTgt spid="7"/>
                                        </p:tgtEl>
                                      </p:cBhvr>
                                    </p:animEffect>
                                    <p:animScale>
                                      <p:cBhvr>
                                        <p:cTn id="25"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1984233"/>
            <a:ext cx="7772400" cy="2490209"/>
          </a:xfrm>
        </p:spPr>
        <p:txBody>
          <a:bodyPr anchor="ctr"/>
          <a:lstStyle/>
          <a:p>
            <a:pPr algn="ctr"/>
            <a:r>
              <a:rPr lang="en-US" b="0" cap="none" dirty="0" smtClean="0"/>
              <a:t>Organizational Transformation Is </a:t>
            </a:r>
            <a:r>
              <a:rPr lang="en-US" b="0" i="1" cap="none" dirty="0" smtClean="0">
                <a:solidFill>
                  <a:schemeClr val="accent6"/>
                </a:solidFill>
              </a:rPr>
              <a:t>Not</a:t>
            </a:r>
            <a:r>
              <a:rPr lang="en-US" b="0" cap="none" dirty="0" smtClean="0"/>
              <a:t> Process Improvement </a:t>
            </a:r>
            <a:endParaRPr lang="en-US" b="0" cap="none"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2</a:t>
            </a:fld>
            <a:endParaRPr lang="en-US"/>
          </a:p>
        </p:txBody>
      </p:sp>
      <p:sp>
        <p:nvSpPr>
          <p:cNvPr id="10" name="Footer Placeholder 9"/>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Processes</a:t>
            </a:r>
            <a:endParaRPr lang="en-US" dirty="0"/>
          </a:p>
        </p:txBody>
      </p:sp>
      <p:sp>
        <p:nvSpPr>
          <p:cNvPr id="3" name="Content Placeholder 2"/>
          <p:cNvSpPr>
            <a:spLocks noGrp="1"/>
          </p:cNvSpPr>
          <p:nvPr>
            <p:ph idx="1"/>
          </p:nvPr>
        </p:nvSpPr>
        <p:spPr>
          <a:xfrm>
            <a:off x="457200" y="1465731"/>
            <a:ext cx="8229600" cy="4958975"/>
          </a:xfrm>
        </p:spPr>
        <p:txBody>
          <a:bodyPr/>
          <a:lstStyle/>
          <a:p>
            <a:pPr marL="0" algn="ctr">
              <a:buNone/>
            </a:pPr>
            <a:r>
              <a:rPr lang="en-US" sz="2800" dirty="0">
                <a:solidFill>
                  <a:srgbClr val="000000"/>
                </a:solidFill>
              </a:rPr>
              <a:t>Behavior-Based Observation Process</a:t>
            </a:r>
          </a:p>
          <a:p>
            <a:pPr marL="0">
              <a:buNone/>
            </a:pPr>
            <a:r>
              <a:rPr lang="en-US" sz="2400" dirty="0">
                <a:solidFill>
                  <a:srgbClr val="808080"/>
                </a:solidFill>
              </a:rPr>
              <a:t>Overview</a:t>
            </a:r>
          </a:p>
          <a:p>
            <a:pPr lvl="0">
              <a:spcBef>
                <a:spcPts val="1224"/>
              </a:spcBef>
            </a:pPr>
            <a:r>
              <a:rPr lang="en-US" sz="2400" dirty="0"/>
              <a:t>Observation checklist</a:t>
            </a:r>
          </a:p>
          <a:p>
            <a:pPr lvl="0">
              <a:spcBef>
                <a:spcPts val="1224"/>
              </a:spcBef>
            </a:pPr>
            <a:r>
              <a:rPr lang="en-US" sz="2400" dirty="0"/>
              <a:t>Single form to document:</a:t>
            </a:r>
          </a:p>
          <a:p>
            <a:pPr marL="971550" lvl="1" indent="-514350">
              <a:buFont typeface="+mj-lt"/>
              <a:buAutoNum type="arabicPeriod"/>
            </a:pPr>
            <a:r>
              <a:rPr lang="en-US" sz="1800" dirty="0">
                <a:solidFill>
                  <a:srgbClr val="7F7F7F"/>
                </a:solidFill>
              </a:rPr>
              <a:t>Behavior based observations – (Safety, Quality, Productivity)</a:t>
            </a:r>
          </a:p>
          <a:p>
            <a:pPr marL="971550" lvl="1" indent="-514350">
              <a:buFont typeface="+mj-lt"/>
              <a:buAutoNum type="arabicPeriod"/>
            </a:pPr>
            <a:r>
              <a:rPr lang="en-US" sz="1800" dirty="0">
                <a:solidFill>
                  <a:srgbClr val="7F7F7F"/>
                </a:solidFill>
              </a:rPr>
              <a:t>Potential and real impediments</a:t>
            </a:r>
          </a:p>
          <a:p>
            <a:pPr marL="971550" lvl="1" indent="-514350">
              <a:buFont typeface="+mj-lt"/>
              <a:buAutoNum type="arabicPeriod"/>
            </a:pPr>
            <a:r>
              <a:rPr lang="en-US" sz="1800" dirty="0">
                <a:solidFill>
                  <a:srgbClr val="7F7F7F"/>
                </a:solidFill>
              </a:rPr>
              <a:t>Observed employee violations</a:t>
            </a:r>
          </a:p>
          <a:p>
            <a:pPr lvl="0">
              <a:spcBef>
                <a:spcPts val="1224"/>
              </a:spcBef>
            </a:pPr>
            <a:r>
              <a:rPr lang="en-US" sz="2400" dirty="0"/>
              <a:t>Selected personnel trained to</a:t>
            </a:r>
            <a:br>
              <a:rPr lang="en-US" sz="2400" dirty="0"/>
            </a:br>
            <a:r>
              <a:rPr lang="en-US" sz="2400" dirty="0"/>
              <a:t>use the observation checklist </a:t>
            </a:r>
          </a:p>
          <a:p>
            <a:pPr>
              <a:spcBef>
                <a:spcPts val="1224"/>
              </a:spcBef>
            </a:pPr>
            <a:r>
              <a:rPr lang="en-US" sz="2400" dirty="0"/>
              <a:t>Submitted observations tracked</a:t>
            </a:r>
            <a:br>
              <a:rPr lang="en-US" sz="2400" dirty="0"/>
            </a:br>
            <a:r>
              <a:rPr lang="en-US" sz="2400" dirty="0"/>
              <a:t>and evaluated </a:t>
            </a:r>
          </a:p>
          <a:p>
            <a:pPr marL="0" algn="ctr">
              <a:buNone/>
            </a:pPr>
            <a:endParaRPr lang="en-US" sz="2400"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20</a:t>
            </a:fld>
            <a:endParaRPr lang="en-US"/>
          </a:p>
        </p:txBody>
      </p:sp>
      <p:pic>
        <p:nvPicPr>
          <p:cNvPr id="5" name="Picture 4" descr="purpose1.png"/>
          <p:cNvPicPr>
            <a:picLocks noChangeAspect="1"/>
          </p:cNvPicPr>
          <p:nvPr/>
        </p:nvPicPr>
        <p:blipFill>
          <a:blip r:embed="rId2">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mt="19000"/>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3696651974"/>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100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100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10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100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100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1000" tmFilter="0, 0; .2, .5; .8, .5; 1, 0"/>
                                        <p:tgtEl>
                                          <p:spTgt spid="7"/>
                                        </p:tgtEl>
                                      </p:cBhvr>
                                    </p:animEffect>
                                    <p:animScale>
                                      <p:cBhvr>
                                        <p:cTn id="31"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Formalized Employee Education</a:t>
            </a:r>
            <a:endParaRPr lang="en-US"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21</a:t>
            </a:fld>
            <a:endParaRPr lang="en-US"/>
          </a:p>
        </p:txBody>
      </p:sp>
      <p:sp>
        <p:nvSpPr>
          <p:cNvPr id="5" name="Footer Placeholder 4"/>
          <p:cNvSpPr>
            <a:spLocks noGrp="1"/>
          </p:cNvSpPr>
          <p:nvPr>
            <p:ph type="ftr" sz="quarter" idx="3"/>
          </p:nvPr>
        </p:nvSpPr>
        <p:spPr/>
        <p:txBody>
          <a:bodyPr/>
          <a:lstStyle/>
          <a:p>
            <a:r>
              <a:rPr lang="en-US" smtClean="0"/>
              <a:t>Learning to Transform an Organization</a:t>
            </a:r>
            <a:endParaRPr lang="en-US" dirty="0"/>
          </a:p>
        </p:txBody>
      </p:sp>
      <p:pic>
        <p:nvPicPr>
          <p:cNvPr id="7" name="Picture 6" descr="CSbracketBig.png"/>
          <p:cNvPicPr>
            <a:picLocks noChangeAspect="1"/>
          </p:cNvPicPr>
          <p:nvPr/>
        </p:nvPicPr>
        <p:blipFill>
          <a:blip r:embed="rId2"/>
          <a:stretch>
            <a:fillRect/>
          </a:stretch>
        </p:blipFill>
        <p:spPr>
          <a:xfrm>
            <a:off x="668896" y="1917472"/>
            <a:ext cx="7806208" cy="1879046"/>
          </a:xfrm>
          <a:prstGeom prst="rect">
            <a:avLst/>
          </a:prstGeom>
        </p:spPr>
      </p:pic>
      <p:pic>
        <p:nvPicPr>
          <p:cNvPr id="8" name="Picture 7" descr="complianceBig.png"/>
          <p:cNvPicPr>
            <a:picLocks noChangeAspect="1"/>
          </p:cNvPicPr>
          <p:nvPr/>
        </p:nvPicPr>
        <p:blipFill>
          <a:blip r:embed="rId3"/>
          <a:stretch>
            <a:fillRect/>
          </a:stretch>
        </p:blipFill>
        <p:spPr>
          <a:xfrm>
            <a:off x="0" y="3625143"/>
            <a:ext cx="2702242" cy="1294644"/>
          </a:xfrm>
          <a:prstGeom prst="rect">
            <a:avLst/>
          </a:prstGeom>
        </p:spPr>
      </p:pic>
      <p:pic>
        <p:nvPicPr>
          <p:cNvPr id="9" name="Picture 8" descr="complianceBig.png"/>
          <p:cNvPicPr>
            <a:picLocks noChangeAspect="1"/>
          </p:cNvPicPr>
          <p:nvPr/>
        </p:nvPicPr>
        <p:blipFill>
          <a:blip r:embed="rId4"/>
          <a:stretch>
            <a:fillRect/>
          </a:stretch>
        </p:blipFill>
        <p:spPr>
          <a:xfrm>
            <a:off x="3218455" y="3625143"/>
            <a:ext cx="2702242" cy="1294643"/>
          </a:xfrm>
          <a:prstGeom prst="rect">
            <a:avLst/>
          </a:prstGeom>
        </p:spPr>
      </p:pic>
      <p:pic>
        <p:nvPicPr>
          <p:cNvPr id="10" name="Picture 9" descr="complianceBig.png"/>
          <p:cNvPicPr>
            <a:picLocks noChangeAspect="1"/>
          </p:cNvPicPr>
          <p:nvPr/>
        </p:nvPicPr>
        <p:blipFill>
          <a:blip r:embed="rId5"/>
          <a:stretch>
            <a:fillRect/>
          </a:stretch>
        </p:blipFill>
        <p:spPr>
          <a:xfrm>
            <a:off x="6436910" y="3625143"/>
            <a:ext cx="2702242" cy="1294643"/>
          </a:xfrm>
          <a:prstGeom prst="rect">
            <a:avLst/>
          </a:prstGeom>
        </p:spPr>
      </p:pic>
    </p:spTree>
    <p:extLst>
      <p:ext uri="{BB962C8B-B14F-4D97-AF65-F5344CB8AC3E}">
        <p14:creationId xmlns:p14="http://schemas.microsoft.com/office/powerpoint/2010/main" val="1901462304"/>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BE7A659-4E72-7B44-BAFA-2458BA94BF05}" type="slidenum">
              <a:rPr lang="en-US" smtClean="0"/>
              <a:pPr/>
              <a:t>22</a:t>
            </a:fld>
            <a:endParaRPr lang="en-US"/>
          </a:p>
        </p:txBody>
      </p:sp>
      <p:sp>
        <p:nvSpPr>
          <p:cNvPr id="5" name="Footer Placeholder 4"/>
          <p:cNvSpPr>
            <a:spLocks noGrp="1"/>
          </p:cNvSpPr>
          <p:nvPr>
            <p:ph type="ftr" sz="quarter" idx="3"/>
          </p:nvPr>
        </p:nvSpPr>
        <p:spPr/>
        <p:txBody>
          <a:bodyPr/>
          <a:lstStyle/>
          <a:p>
            <a:r>
              <a:rPr lang="en-US" smtClean="0"/>
              <a:t>Learning to Transform an Organization</a:t>
            </a:r>
            <a:endParaRPr lang="en-US" dirty="0"/>
          </a:p>
        </p:txBody>
      </p:sp>
      <p:pic>
        <p:nvPicPr>
          <p:cNvPr id="13" name="Picture 12" descr="complianceLeg.png"/>
          <p:cNvPicPr>
            <a:picLocks noChangeAspect="1"/>
          </p:cNvPicPr>
          <p:nvPr/>
        </p:nvPicPr>
        <p:blipFill>
          <a:blip r:embed="rId2"/>
          <a:srcRect b="58569"/>
          <a:stretch>
            <a:fillRect/>
          </a:stretch>
        </p:blipFill>
        <p:spPr>
          <a:xfrm>
            <a:off x="3103749" y="1880008"/>
            <a:ext cx="3306016" cy="1182933"/>
          </a:xfrm>
          <a:prstGeom prst="rect">
            <a:avLst/>
          </a:prstGeom>
        </p:spPr>
      </p:pic>
      <p:sp>
        <p:nvSpPr>
          <p:cNvPr id="15" name="Title 5"/>
          <p:cNvSpPr>
            <a:spLocks noGrp="1"/>
          </p:cNvSpPr>
          <p:nvPr>
            <p:ph type="title"/>
          </p:nvPr>
        </p:nvSpPr>
        <p:spPr>
          <a:xfrm>
            <a:off x="457200" y="274638"/>
            <a:ext cx="8229600" cy="588217"/>
          </a:xfrm>
        </p:spPr>
        <p:txBody>
          <a:bodyPr/>
          <a:lstStyle/>
          <a:p>
            <a:r>
              <a:rPr lang="en-US" dirty="0" smtClean="0"/>
              <a:t>Formalized Employee Education</a:t>
            </a:r>
            <a:endParaRPr lang="en-US" dirty="0"/>
          </a:p>
        </p:txBody>
      </p:sp>
      <p:pic>
        <p:nvPicPr>
          <p:cNvPr id="16" name="Picture 15" descr="CSbracketBig.png"/>
          <p:cNvPicPr>
            <a:picLocks noChangeAspect="1"/>
          </p:cNvPicPr>
          <p:nvPr/>
        </p:nvPicPr>
        <p:blipFill>
          <a:blip r:embed="rId3"/>
          <a:stretch>
            <a:fillRect/>
          </a:stretch>
        </p:blipFill>
        <p:spPr>
          <a:xfrm>
            <a:off x="6651372" y="889803"/>
            <a:ext cx="2122996" cy="511030"/>
          </a:xfrm>
          <a:prstGeom prst="rect">
            <a:avLst/>
          </a:prstGeom>
        </p:spPr>
      </p:pic>
      <p:pic>
        <p:nvPicPr>
          <p:cNvPr id="17" name="Picture 16" descr="complianceBig.png"/>
          <p:cNvPicPr>
            <a:picLocks noChangeAspect="1"/>
          </p:cNvPicPr>
          <p:nvPr/>
        </p:nvPicPr>
        <p:blipFill>
          <a:blip r:embed="rId4"/>
          <a:stretch>
            <a:fillRect/>
          </a:stretch>
        </p:blipFill>
        <p:spPr>
          <a:xfrm>
            <a:off x="6469457" y="1354225"/>
            <a:ext cx="734909" cy="352095"/>
          </a:xfrm>
          <a:prstGeom prst="rect">
            <a:avLst/>
          </a:prstGeom>
        </p:spPr>
      </p:pic>
      <p:pic>
        <p:nvPicPr>
          <p:cNvPr id="18" name="Picture 17" descr="complianceBig.png"/>
          <p:cNvPicPr>
            <a:picLocks noChangeAspect="1"/>
          </p:cNvPicPr>
          <p:nvPr/>
        </p:nvPicPr>
        <p:blipFill>
          <a:blip r:embed="rId5">
            <a:alphaModFix amt="19000"/>
          </a:blip>
          <a:stretch>
            <a:fillRect/>
          </a:stretch>
        </p:blipFill>
        <p:spPr>
          <a:xfrm>
            <a:off x="7344756" y="1354225"/>
            <a:ext cx="734909" cy="352094"/>
          </a:xfrm>
          <a:prstGeom prst="rect">
            <a:avLst/>
          </a:prstGeom>
        </p:spPr>
      </p:pic>
      <p:pic>
        <p:nvPicPr>
          <p:cNvPr id="19" name="Picture 18" descr="complianceBig.png"/>
          <p:cNvPicPr>
            <a:picLocks noChangeAspect="1"/>
          </p:cNvPicPr>
          <p:nvPr/>
        </p:nvPicPr>
        <p:blipFill>
          <a:blip r:embed="rId6">
            <a:alphaModFix amt="19000"/>
          </a:blip>
          <a:stretch>
            <a:fillRect/>
          </a:stretch>
        </p:blipFill>
        <p:spPr>
          <a:xfrm>
            <a:off x="8220055" y="1354225"/>
            <a:ext cx="734909" cy="352094"/>
          </a:xfrm>
          <a:prstGeom prst="rect">
            <a:avLst/>
          </a:prstGeom>
        </p:spPr>
      </p:pic>
      <p:pic>
        <p:nvPicPr>
          <p:cNvPr id="20" name="Picture 19" descr="complianceLeg.png"/>
          <p:cNvPicPr>
            <a:picLocks noChangeAspect="1"/>
          </p:cNvPicPr>
          <p:nvPr/>
        </p:nvPicPr>
        <p:blipFill>
          <a:blip r:embed="rId2"/>
          <a:srcRect t="41431" r="49683" b="37869"/>
          <a:stretch>
            <a:fillRect/>
          </a:stretch>
        </p:blipFill>
        <p:spPr>
          <a:xfrm>
            <a:off x="2988233" y="3195305"/>
            <a:ext cx="1815165" cy="868694"/>
          </a:xfrm>
          <a:prstGeom prst="rect">
            <a:avLst/>
          </a:prstGeom>
        </p:spPr>
      </p:pic>
      <p:pic>
        <p:nvPicPr>
          <p:cNvPr id="21" name="Picture 20" descr="complianceLeg.png"/>
          <p:cNvPicPr>
            <a:picLocks noChangeAspect="1"/>
          </p:cNvPicPr>
          <p:nvPr/>
        </p:nvPicPr>
        <p:blipFill>
          <a:blip r:embed="rId2"/>
          <a:srcRect l="49336" t="41776" b="37869"/>
          <a:stretch>
            <a:fillRect/>
          </a:stretch>
        </p:blipFill>
        <p:spPr>
          <a:xfrm>
            <a:off x="4699611" y="3160176"/>
            <a:ext cx="1904388" cy="829117"/>
          </a:xfrm>
          <a:prstGeom prst="rect">
            <a:avLst/>
          </a:prstGeom>
        </p:spPr>
      </p:pic>
      <p:pic>
        <p:nvPicPr>
          <p:cNvPr id="12" name="Picture 11" descr="complianceLeg.png"/>
          <p:cNvPicPr>
            <a:picLocks noChangeAspect="1"/>
          </p:cNvPicPr>
          <p:nvPr/>
        </p:nvPicPr>
        <p:blipFill>
          <a:blip r:embed="rId2"/>
          <a:srcRect t="61784" r="49683"/>
          <a:stretch>
            <a:fillRect/>
          </a:stretch>
        </p:blipFill>
        <p:spPr>
          <a:xfrm>
            <a:off x="2958351" y="4036975"/>
            <a:ext cx="1845047" cy="1416554"/>
          </a:xfrm>
          <a:prstGeom prst="rect">
            <a:avLst/>
          </a:prstGeom>
        </p:spPr>
      </p:pic>
      <p:pic>
        <p:nvPicPr>
          <p:cNvPr id="14" name="Picture 13" descr="complianceLeg.png"/>
          <p:cNvPicPr>
            <a:picLocks noChangeAspect="1"/>
          </p:cNvPicPr>
          <p:nvPr/>
        </p:nvPicPr>
        <p:blipFill>
          <a:blip r:embed="rId2"/>
          <a:srcRect l="49336" t="62131"/>
          <a:stretch>
            <a:fillRect/>
          </a:stretch>
        </p:blipFill>
        <p:spPr>
          <a:xfrm>
            <a:off x="4804198" y="4046744"/>
            <a:ext cx="1784858" cy="1391844"/>
          </a:xfrm>
          <a:prstGeom prst="rect">
            <a:avLst/>
          </a:prstGeom>
        </p:spPr>
      </p:pic>
    </p:spTree>
    <p:extLst>
      <p:ext uri="{BB962C8B-B14F-4D97-AF65-F5344CB8AC3E}">
        <p14:creationId xmlns:p14="http://schemas.microsoft.com/office/powerpoint/2010/main" val="409402734"/>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BE7A659-4E72-7B44-BAFA-2458BA94BF05}" type="slidenum">
              <a:rPr lang="en-US" smtClean="0"/>
              <a:pPr/>
              <a:t>23</a:t>
            </a:fld>
            <a:endParaRPr lang="en-US"/>
          </a:p>
        </p:txBody>
      </p:sp>
      <p:sp>
        <p:nvSpPr>
          <p:cNvPr id="5" name="Footer Placeholder 4"/>
          <p:cNvSpPr>
            <a:spLocks noGrp="1"/>
          </p:cNvSpPr>
          <p:nvPr>
            <p:ph type="ftr" sz="quarter" idx="3"/>
          </p:nvPr>
        </p:nvSpPr>
        <p:spPr/>
        <p:txBody>
          <a:bodyPr/>
          <a:lstStyle/>
          <a:p>
            <a:r>
              <a:rPr lang="en-US" smtClean="0"/>
              <a:t>Learning to Transform an Organization</a:t>
            </a:r>
            <a:endParaRPr lang="en-US" dirty="0"/>
          </a:p>
        </p:txBody>
      </p:sp>
      <p:pic>
        <p:nvPicPr>
          <p:cNvPr id="13" name="Picture 12" descr="complianceLeg.png"/>
          <p:cNvPicPr>
            <a:picLocks noChangeAspect="1"/>
          </p:cNvPicPr>
          <p:nvPr/>
        </p:nvPicPr>
        <p:blipFill>
          <a:blip r:embed="rId2">
            <a:alphaModFix amt="19000"/>
          </a:blip>
          <a:stretch>
            <a:fillRect/>
          </a:stretch>
        </p:blipFill>
        <p:spPr>
          <a:xfrm>
            <a:off x="3133631" y="908844"/>
            <a:ext cx="2962141" cy="2814035"/>
          </a:xfrm>
          <a:prstGeom prst="rect">
            <a:avLst/>
          </a:prstGeom>
        </p:spPr>
      </p:pic>
      <p:sp>
        <p:nvSpPr>
          <p:cNvPr id="15" name="Title 5"/>
          <p:cNvSpPr>
            <a:spLocks noGrp="1"/>
          </p:cNvSpPr>
          <p:nvPr>
            <p:ph type="title"/>
          </p:nvPr>
        </p:nvSpPr>
        <p:spPr>
          <a:xfrm>
            <a:off x="457200" y="274638"/>
            <a:ext cx="8229600" cy="588217"/>
          </a:xfrm>
        </p:spPr>
        <p:txBody>
          <a:bodyPr/>
          <a:lstStyle/>
          <a:p>
            <a:r>
              <a:rPr lang="en-US" dirty="0" smtClean="0"/>
              <a:t>Formalized Employee Education</a:t>
            </a:r>
            <a:endParaRPr lang="en-US" dirty="0"/>
          </a:p>
        </p:txBody>
      </p:sp>
      <p:pic>
        <p:nvPicPr>
          <p:cNvPr id="16" name="Picture 15" descr="CSbracketBig.png"/>
          <p:cNvPicPr>
            <a:picLocks noChangeAspect="1"/>
          </p:cNvPicPr>
          <p:nvPr/>
        </p:nvPicPr>
        <p:blipFill>
          <a:blip r:embed="rId3"/>
          <a:stretch>
            <a:fillRect/>
          </a:stretch>
        </p:blipFill>
        <p:spPr>
          <a:xfrm>
            <a:off x="6651372" y="889803"/>
            <a:ext cx="2122996" cy="511030"/>
          </a:xfrm>
          <a:prstGeom prst="rect">
            <a:avLst/>
          </a:prstGeom>
        </p:spPr>
      </p:pic>
      <p:pic>
        <p:nvPicPr>
          <p:cNvPr id="17" name="Picture 16" descr="complianceBig.png"/>
          <p:cNvPicPr>
            <a:picLocks noChangeAspect="1"/>
          </p:cNvPicPr>
          <p:nvPr/>
        </p:nvPicPr>
        <p:blipFill>
          <a:blip r:embed="rId4"/>
          <a:stretch>
            <a:fillRect/>
          </a:stretch>
        </p:blipFill>
        <p:spPr>
          <a:xfrm>
            <a:off x="6469457" y="1354225"/>
            <a:ext cx="734909" cy="352095"/>
          </a:xfrm>
          <a:prstGeom prst="rect">
            <a:avLst/>
          </a:prstGeom>
        </p:spPr>
      </p:pic>
      <p:pic>
        <p:nvPicPr>
          <p:cNvPr id="18" name="Picture 17" descr="complianceBig.png"/>
          <p:cNvPicPr>
            <a:picLocks noChangeAspect="1"/>
          </p:cNvPicPr>
          <p:nvPr/>
        </p:nvPicPr>
        <p:blipFill>
          <a:blip r:embed="rId5">
            <a:alphaModFix amt="19000"/>
          </a:blip>
          <a:stretch>
            <a:fillRect/>
          </a:stretch>
        </p:blipFill>
        <p:spPr>
          <a:xfrm>
            <a:off x="7344756" y="1354225"/>
            <a:ext cx="734909" cy="352094"/>
          </a:xfrm>
          <a:prstGeom prst="rect">
            <a:avLst/>
          </a:prstGeom>
        </p:spPr>
      </p:pic>
      <p:pic>
        <p:nvPicPr>
          <p:cNvPr id="19" name="Picture 18" descr="complianceBig.png"/>
          <p:cNvPicPr>
            <a:picLocks noChangeAspect="1"/>
          </p:cNvPicPr>
          <p:nvPr/>
        </p:nvPicPr>
        <p:blipFill>
          <a:blip r:embed="rId6">
            <a:alphaModFix amt="19000"/>
          </a:blip>
          <a:stretch>
            <a:fillRect/>
          </a:stretch>
        </p:blipFill>
        <p:spPr>
          <a:xfrm>
            <a:off x="8220055" y="1354225"/>
            <a:ext cx="734909" cy="352094"/>
          </a:xfrm>
          <a:prstGeom prst="rect">
            <a:avLst/>
          </a:prstGeom>
        </p:spPr>
      </p:pic>
      <p:sp>
        <p:nvSpPr>
          <p:cNvPr id="11" name="Rectangle 10"/>
          <p:cNvSpPr/>
          <p:nvPr/>
        </p:nvSpPr>
        <p:spPr>
          <a:xfrm rot="2764274">
            <a:off x="3510442" y="1690977"/>
            <a:ext cx="2371260" cy="1095535"/>
          </a:xfrm>
          <a:prstGeom prst="rect">
            <a:avLst/>
          </a:prstGeom>
          <a:gradFill>
            <a:gsLst>
              <a:gs pos="21000">
                <a:schemeClr val="accent1">
                  <a:tint val="100000"/>
                  <a:shade val="100000"/>
                  <a:satMod val="130000"/>
                  <a:alpha val="0"/>
                </a:schemeClr>
              </a:gs>
              <a:gs pos="100000">
                <a:schemeClr val="accent1">
                  <a:tint val="50000"/>
                  <a:shade val="100000"/>
                  <a:satMod val="350000"/>
                </a:schemeClr>
              </a:gs>
            </a:gsLst>
            <a:lin ang="13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rot="18127441">
            <a:off x="3078062" y="4031744"/>
            <a:ext cx="3155475" cy="1095535"/>
          </a:xfrm>
          <a:prstGeom prst="rect">
            <a:avLst/>
          </a:prstGeom>
          <a:gradFill>
            <a:gsLst>
              <a:gs pos="21000">
                <a:schemeClr val="accent1">
                  <a:tint val="100000"/>
                  <a:shade val="100000"/>
                  <a:satMod val="130000"/>
                  <a:alpha val="0"/>
                </a:schemeClr>
              </a:gs>
              <a:gs pos="100000">
                <a:schemeClr val="accent1">
                  <a:tint val="50000"/>
                  <a:shade val="100000"/>
                  <a:satMod val="350000"/>
                </a:schemeClr>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newHireCallout.png"/>
          <p:cNvPicPr>
            <a:picLocks noChangeAspect="1"/>
          </p:cNvPicPr>
          <p:nvPr/>
        </p:nvPicPr>
        <p:blipFill>
          <a:blip r:embed="rId7"/>
          <a:stretch>
            <a:fillRect/>
          </a:stretch>
        </p:blipFill>
        <p:spPr>
          <a:xfrm>
            <a:off x="1058728" y="882244"/>
            <a:ext cx="3366447" cy="5452225"/>
          </a:xfrm>
          <a:prstGeom prst="rect">
            <a:avLst/>
          </a:prstGeom>
        </p:spPr>
      </p:pic>
    </p:spTree>
    <p:extLst>
      <p:ext uri="{BB962C8B-B14F-4D97-AF65-F5344CB8AC3E}">
        <p14:creationId xmlns:p14="http://schemas.microsoft.com/office/powerpoint/2010/main" val="55553170"/>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rojectServicesLeg.png"/>
          <p:cNvPicPr>
            <a:picLocks noChangeAspect="1"/>
          </p:cNvPicPr>
          <p:nvPr/>
        </p:nvPicPr>
        <p:blipFill>
          <a:blip r:embed="rId2"/>
          <a:srcRect b="77982"/>
          <a:stretch>
            <a:fillRect/>
          </a:stretch>
        </p:blipFill>
        <p:spPr>
          <a:xfrm>
            <a:off x="2388719" y="911330"/>
            <a:ext cx="4337132" cy="1163400"/>
          </a:xfrm>
          <a:prstGeom prst="rect">
            <a:avLst/>
          </a:prstGeom>
        </p:spPr>
      </p:pic>
      <p:sp>
        <p:nvSpPr>
          <p:cNvPr id="6" name="Title 5"/>
          <p:cNvSpPr>
            <a:spLocks noGrp="1"/>
          </p:cNvSpPr>
          <p:nvPr>
            <p:ph type="title"/>
          </p:nvPr>
        </p:nvSpPr>
        <p:spPr>
          <a:xfrm>
            <a:off x="457200" y="274638"/>
            <a:ext cx="8229600" cy="588217"/>
          </a:xfrm>
        </p:spPr>
        <p:txBody>
          <a:bodyPr/>
          <a:lstStyle/>
          <a:p>
            <a:r>
              <a:rPr lang="en-US" dirty="0" smtClean="0"/>
              <a:t>Formalized Employee Education</a:t>
            </a:r>
            <a:endParaRPr lang="en-US"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24</a:t>
            </a:fld>
            <a:endParaRPr lang="en-US"/>
          </a:p>
        </p:txBody>
      </p:sp>
      <p:sp>
        <p:nvSpPr>
          <p:cNvPr id="5" name="Footer Placeholder 4"/>
          <p:cNvSpPr>
            <a:spLocks noGrp="1"/>
          </p:cNvSpPr>
          <p:nvPr>
            <p:ph type="ftr" sz="quarter" idx="3"/>
          </p:nvPr>
        </p:nvSpPr>
        <p:spPr/>
        <p:txBody>
          <a:bodyPr/>
          <a:lstStyle/>
          <a:p>
            <a:r>
              <a:rPr lang="en-US" smtClean="0"/>
              <a:t>Learning to Transform an Organization</a:t>
            </a:r>
            <a:endParaRPr lang="en-US" dirty="0"/>
          </a:p>
        </p:txBody>
      </p:sp>
      <p:pic>
        <p:nvPicPr>
          <p:cNvPr id="7" name="Picture 6" descr="CSbracketBig.png"/>
          <p:cNvPicPr>
            <a:picLocks noChangeAspect="1"/>
          </p:cNvPicPr>
          <p:nvPr/>
        </p:nvPicPr>
        <p:blipFill>
          <a:blip r:embed="rId3"/>
          <a:stretch>
            <a:fillRect/>
          </a:stretch>
        </p:blipFill>
        <p:spPr>
          <a:xfrm>
            <a:off x="6651372" y="889803"/>
            <a:ext cx="2122996" cy="511030"/>
          </a:xfrm>
          <a:prstGeom prst="rect">
            <a:avLst/>
          </a:prstGeom>
        </p:spPr>
      </p:pic>
      <p:pic>
        <p:nvPicPr>
          <p:cNvPr id="8" name="Picture 7" descr="complianceBig.png"/>
          <p:cNvPicPr>
            <a:picLocks noChangeAspect="1"/>
          </p:cNvPicPr>
          <p:nvPr/>
        </p:nvPicPr>
        <p:blipFill>
          <a:blip r:embed="rId4">
            <a:alphaModFix amt="19000"/>
          </a:blip>
          <a:stretch>
            <a:fillRect/>
          </a:stretch>
        </p:blipFill>
        <p:spPr>
          <a:xfrm>
            <a:off x="6469457" y="1354225"/>
            <a:ext cx="734909" cy="352095"/>
          </a:xfrm>
          <a:prstGeom prst="rect">
            <a:avLst/>
          </a:prstGeom>
        </p:spPr>
      </p:pic>
      <p:pic>
        <p:nvPicPr>
          <p:cNvPr id="9" name="Picture 8" descr="complianceBig.png"/>
          <p:cNvPicPr>
            <a:picLocks noChangeAspect="1"/>
          </p:cNvPicPr>
          <p:nvPr/>
        </p:nvPicPr>
        <p:blipFill>
          <a:blip r:embed="rId5">
            <a:alphaModFix/>
          </a:blip>
          <a:stretch>
            <a:fillRect/>
          </a:stretch>
        </p:blipFill>
        <p:spPr>
          <a:xfrm>
            <a:off x="7344756" y="1354225"/>
            <a:ext cx="734909" cy="352094"/>
          </a:xfrm>
          <a:prstGeom prst="rect">
            <a:avLst/>
          </a:prstGeom>
        </p:spPr>
      </p:pic>
      <p:pic>
        <p:nvPicPr>
          <p:cNvPr id="10" name="Picture 9" descr="complianceBig.png"/>
          <p:cNvPicPr>
            <a:picLocks noChangeAspect="1"/>
          </p:cNvPicPr>
          <p:nvPr/>
        </p:nvPicPr>
        <p:blipFill>
          <a:blip r:embed="rId6">
            <a:alphaModFix amt="19000"/>
          </a:blip>
          <a:stretch>
            <a:fillRect/>
          </a:stretch>
        </p:blipFill>
        <p:spPr>
          <a:xfrm>
            <a:off x="8220055" y="1354225"/>
            <a:ext cx="734909" cy="352094"/>
          </a:xfrm>
          <a:prstGeom prst="rect">
            <a:avLst/>
          </a:prstGeom>
        </p:spPr>
      </p:pic>
      <p:pic>
        <p:nvPicPr>
          <p:cNvPr id="13" name="Picture 12" descr="projectServicesLeg.png"/>
          <p:cNvPicPr>
            <a:picLocks noChangeAspect="1"/>
          </p:cNvPicPr>
          <p:nvPr/>
        </p:nvPicPr>
        <p:blipFill>
          <a:blip r:embed="rId2"/>
          <a:srcRect t="22018" r="67235" b="67327"/>
          <a:stretch>
            <a:fillRect/>
          </a:stretch>
        </p:blipFill>
        <p:spPr>
          <a:xfrm>
            <a:off x="2388719" y="2074730"/>
            <a:ext cx="1421079" cy="562962"/>
          </a:xfrm>
          <a:prstGeom prst="rect">
            <a:avLst/>
          </a:prstGeom>
        </p:spPr>
      </p:pic>
      <p:pic>
        <p:nvPicPr>
          <p:cNvPr id="14" name="Picture 13" descr="projectServicesLeg.png"/>
          <p:cNvPicPr>
            <a:picLocks noChangeAspect="1"/>
          </p:cNvPicPr>
          <p:nvPr/>
        </p:nvPicPr>
        <p:blipFill>
          <a:blip r:embed="rId2"/>
          <a:srcRect l="32989" t="21835" r="33260" b="67327"/>
          <a:stretch>
            <a:fillRect/>
          </a:stretch>
        </p:blipFill>
        <p:spPr>
          <a:xfrm>
            <a:off x="3819492" y="2065035"/>
            <a:ext cx="1463816" cy="572657"/>
          </a:xfrm>
          <a:prstGeom prst="rect">
            <a:avLst/>
          </a:prstGeom>
        </p:spPr>
      </p:pic>
      <p:pic>
        <p:nvPicPr>
          <p:cNvPr id="15" name="Picture 14" descr="projectServicesLeg.png"/>
          <p:cNvPicPr>
            <a:picLocks noChangeAspect="1"/>
          </p:cNvPicPr>
          <p:nvPr/>
        </p:nvPicPr>
        <p:blipFill>
          <a:blip r:embed="rId2"/>
          <a:srcRect l="67410" t="22018" b="67512"/>
          <a:stretch>
            <a:fillRect/>
          </a:stretch>
        </p:blipFill>
        <p:spPr>
          <a:xfrm>
            <a:off x="5312390" y="2074730"/>
            <a:ext cx="1413461" cy="553193"/>
          </a:xfrm>
          <a:prstGeom prst="rect">
            <a:avLst/>
          </a:prstGeom>
        </p:spPr>
      </p:pic>
      <p:pic>
        <p:nvPicPr>
          <p:cNvPr id="16" name="Picture 15" descr="projectServicesLeg.png"/>
          <p:cNvPicPr>
            <a:picLocks noChangeAspect="1"/>
          </p:cNvPicPr>
          <p:nvPr/>
        </p:nvPicPr>
        <p:blipFill>
          <a:blip r:embed="rId2"/>
          <a:srcRect t="32673" r="67235"/>
          <a:stretch>
            <a:fillRect/>
          </a:stretch>
        </p:blipFill>
        <p:spPr>
          <a:xfrm>
            <a:off x="2388719" y="2637692"/>
            <a:ext cx="1421079" cy="3557412"/>
          </a:xfrm>
          <a:prstGeom prst="rect">
            <a:avLst/>
          </a:prstGeom>
        </p:spPr>
      </p:pic>
      <p:pic>
        <p:nvPicPr>
          <p:cNvPr id="17" name="Picture 16" descr="projectServicesLeg.png"/>
          <p:cNvPicPr>
            <a:picLocks noChangeAspect="1"/>
          </p:cNvPicPr>
          <p:nvPr/>
        </p:nvPicPr>
        <p:blipFill>
          <a:blip r:embed="rId2"/>
          <a:srcRect l="32989" t="32673" r="33260"/>
          <a:stretch>
            <a:fillRect/>
          </a:stretch>
        </p:blipFill>
        <p:spPr>
          <a:xfrm>
            <a:off x="3819492" y="2637692"/>
            <a:ext cx="1463816" cy="3557412"/>
          </a:xfrm>
          <a:prstGeom prst="rect">
            <a:avLst/>
          </a:prstGeom>
        </p:spPr>
      </p:pic>
      <p:pic>
        <p:nvPicPr>
          <p:cNvPr id="18" name="Picture 17" descr="projectServicesLeg.png"/>
          <p:cNvPicPr>
            <a:picLocks noChangeAspect="1"/>
          </p:cNvPicPr>
          <p:nvPr/>
        </p:nvPicPr>
        <p:blipFill>
          <a:blip r:embed="rId2"/>
          <a:srcRect l="67410" t="32857"/>
          <a:stretch>
            <a:fillRect/>
          </a:stretch>
        </p:blipFill>
        <p:spPr>
          <a:xfrm>
            <a:off x="5312390" y="2647462"/>
            <a:ext cx="1413461" cy="3547642"/>
          </a:xfrm>
          <a:prstGeom prst="rect">
            <a:avLst/>
          </a:prstGeom>
        </p:spPr>
      </p:pic>
    </p:spTree>
    <p:extLst>
      <p:ext uri="{BB962C8B-B14F-4D97-AF65-F5344CB8AC3E}">
        <p14:creationId xmlns:p14="http://schemas.microsoft.com/office/powerpoint/2010/main" val="3349610793"/>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areerPathLeg.png"/>
          <p:cNvPicPr>
            <a:picLocks noChangeAspect="1"/>
          </p:cNvPicPr>
          <p:nvPr/>
        </p:nvPicPr>
        <p:blipFill>
          <a:blip r:embed="rId2"/>
          <a:srcRect b="67992"/>
          <a:stretch>
            <a:fillRect/>
          </a:stretch>
        </p:blipFill>
        <p:spPr>
          <a:xfrm>
            <a:off x="1915422" y="1497664"/>
            <a:ext cx="5355185" cy="994950"/>
          </a:xfrm>
          <a:prstGeom prst="rect">
            <a:avLst/>
          </a:prstGeom>
        </p:spPr>
      </p:pic>
      <p:sp>
        <p:nvSpPr>
          <p:cNvPr id="6" name="Title 5"/>
          <p:cNvSpPr>
            <a:spLocks noGrp="1"/>
          </p:cNvSpPr>
          <p:nvPr>
            <p:ph type="title"/>
          </p:nvPr>
        </p:nvSpPr>
        <p:spPr>
          <a:xfrm>
            <a:off x="457200" y="274638"/>
            <a:ext cx="8229600" cy="588217"/>
          </a:xfrm>
        </p:spPr>
        <p:txBody>
          <a:bodyPr/>
          <a:lstStyle/>
          <a:p>
            <a:r>
              <a:rPr lang="en-US" dirty="0" smtClean="0"/>
              <a:t>Formalized Employee Education</a:t>
            </a:r>
            <a:endParaRPr lang="en-US"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25</a:t>
            </a:fld>
            <a:endParaRPr lang="en-US"/>
          </a:p>
        </p:txBody>
      </p:sp>
      <p:sp>
        <p:nvSpPr>
          <p:cNvPr id="5" name="Footer Placeholder 4"/>
          <p:cNvSpPr>
            <a:spLocks noGrp="1"/>
          </p:cNvSpPr>
          <p:nvPr>
            <p:ph type="ftr" sz="quarter" idx="3"/>
          </p:nvPr>
        </p:nvSpPr>
        <p:spPr/>
        <p:txBody>
          <a:bodyPr/>
          <a:lstStyle/>
          <a:p>
            <a:r>
              <a:rPr lang="en-US" smtClean="0"/>
              <a:t>Learning to Transform an Organization</a:t>
            </a:r>
            <a:endParaRPr lang="en-US" dirty="0"/>
          </a:p>
        </p:txBody>
      </p:sp>
      <p:pic>
        <p:nvPicPr>
          <p:cNvPr id="7" name="Picture 6" descr="CSbracketBig.png"/>
          <p:cNvPicPr>
            <a:picLocks noChangeAspect="1"/>
          </p:cNvPicPr>
          <p:nvPr/>
        </p:nvPicPr>
        <p:blipFill>
          <a:blip r:embed="rId3"/>
          <a:stretch>
            <a:fillRect/>
          </a:stretch>
        </p:blipFill>
        <p:spPr>
          <a:xfrm>
            <a:off x="6651372" y="889803"/>
            <a:ext cx="2122996" cy="511030"/>
          </a:xfrm>
          <a:prstGeom prst="rect">
            <a:avLst/>
          </a:prstGeom>
        </p:spPr>
      </p:pic>
      <p:pic>
        <p:nvPicPr>
          <p:cNvPr id="8" name="Picture 7" descr="complianceBig.png"/>
          <p:cNvPicPr>
            <a:picLocks noChangeAspect="1"/>
          </p:cNvPicPr>
          <p:nvPr/>
        </p:nvPicPr>
        <p:blipFill>
          <a:blip r:embed="rId4">
            <a:alphaModFix amt="19000"/>
          </a:blip>
          <a:stretch>
            <a:fillRect/>
          </a:stretch>
        </p:blipFill>
        <p:spPr>
          <a:xfrm>
            <a:off x="6469457" y="1354225"/>
            <a:ext cx="734909" cy="352095"/>
          </a:xfrm>
          <a:prstGeom prst="rect">
            <a:avLst/>
          </a:prstGeom>
        </p:spPr>
      </p:pic>
      <p:pic>
        <p:nvPicPr>
          <p:cNvPr id="9" name="Picture 8" descr="complianceBig.png"/>
          <p:cNvPicPr>
            <a:picLocks noChangeAspect="1"/>
          </p:cNvPicPr>
          <p:nvPr/>
        </p:nvPicPr>
        <p:blipFill>
          <a:blip r:embed="rId5">
            <a:alphaModFix amt="19000"/>
          </a:blip>
          <a:stretch>
            <a:fillRect/>
          </a:stretch>
        </p:blipFill>
        <p:spPr>
          <a:xfrm>
            <a:off x="7344756" y="1354225"/>
            <a:ext cx="734909" cy="352094"/>
          </a:xfrm>
          <a:prstGeom prst="rect">
            <a:avLst/>
          </a:prstGeom>
        </p:spPr>
      </p:pic>
      <p:pic>
        <p:nvPicPr>
          <p:cNvPr id="10" name="Picture 9" descr="complianceBig.png"/>
          <p:cNvPicPr>
            <a:picLocks noChangeAspect="1"/>
          </p:cNvPicPr>
          <p:nvPr/>
        </p:nvPicPr>
        <p:blipFill>
          <a:blip r:embed="rId6">
            <a:alphaModFix/>
          </a:blip>
          <a:stretch>
            <a:fillRect/>
          </a:stretch>
        </p:blipFill>
        <p:spPr>
          <a:xfrm>
            <a:off x="8220055" y="1354225"/>
            <a:ext cx="734909" cy="352094"/>
          </a:xfrm>
          <a:prstGeom prst="rect">
            <a:avLst/>
          </a:prstGeom>
        </p:spPr>
      </p:pic>
      <p:pic>
        <p:nvPicPr>
          <p:cNvPr id="13" name="Picture 12" descr="careerPathLeg.png"/>
          <p:cNvPicPr>
            <a:picLocks noChangeAspect="1"/>
          </p:cNvPicPr>
          <p:nvPr/>
        </p:nvPicPr>
        <p:blipFill>
          <a:blip r:embed="rId2"/>
          <a:srcRect t="31384" b="39922"/>
          <a:stretch>
            <a:fillRect/>
          </a:stretch>
        </p:blipFill>
        <p:spPr>
          <a:xfrm>
            <a:off x="1915422" y="2488165"/>
            <a:ext cx="5355185" cy="891940"/>
          </a:xfrm>
          <a:prstGeom prst="rect">
            <a:avLst/>
          </a:prstGeom>
        </p:spPr>
      </p:pic>
      <p:pic>
        <p:nvPicPr>
          <p:cNvPr id="14" name="Picture 13" descr="careerPathLeg.png"/>
          <p:cNvPicPr>
            <a:picLocks noChangeAspect="1"/>
          </p:cNvPicPr>
          <p:nvPr/>
        </p:nvPicPr>
        <p:blipFill>
          <a:blip r:embed="rId2"/>
          <a:srcRect t="60078" r="51411" b="21832"/>
          <a:stretch>
            <a:fillRect/>
          </a:stretch>
        </p:blipFill>
        <p:spPr>
          <a:xfrm>
            <a:off x="1945304" y="3469751"/>
            <a:ext cx="2602048" cy="654014"/>
          </a:xfrm>
          <a:prstGeom prst="rect">
            <a:avLst/>
          </a:prstGeom>
        </p:spPr>
      </p:pic>
      <p:pic>
        <p:nvPicPr>
          <p:cNvPr id="15" name="Picture 14" descr="careerPathLeg.png"/>
          <p:cNvPicPr>
            <a:picLocks noChangeAspect="1"/>
          </p:cNvPicPr>
          <p:nvPr/>
        </p:nvPicPr>
        <p:blipFill>
          <a:blip r:embed="rId2"/>
          <a:srcRect t="78168" r="50325"/>
          <a:stretch>
            <a:fillRect/>
          </a:stretch>
        </p:blipFill>
        <p:spPr>
          <a:xfrm>
            <a:off x="1930363" y="4196412"/>
            <a:ext cx="2660213" cy="678638"/>
          </a:xfrm>
          <a:prstGeom prst="rect">
            <a:avLst/>
          </a:prstGeom>
        </p:spPr>
      </p:pic>
      <p:pic>
        <p:nvPicPr>
          <p:cNvPr id="16" name="Picture 15" descr="careerPathLeg.png"/>
          <p:cNvPicPr>
            <a:picLocks noChangeAspect="1"/>
          </p:cNvPicPr>
          <p:nvPr/>
        </p:nvPicPr>
        <p:blipFill>
          <a:blip r:embed="rId2"/>
          <a:srcRect l="50219" t="59766" b="21832"/>
          <a:stretch>
            <a:fillRect/>
          </a:stretch>
        </p:blipFill>
        <p:spPr>
          <a:xfrm>
            <a:off x="4604718" y="3460056"/>
            <a:ext cx="2665889" cy="648768"/>
          </a:xfrm>
          <a:prstGeom prst="rect">
            <a:avLst/>
          </a:prstGeom>
        </p:spPr>
      </p:pic>
      <p:pic>
        <p:nvPicPr>
          <p:cNvPr id="17" name="Picture 16" descr="careerPathLeg.png"/>
          <p:cNvPicPr>
            <a:picLocks noChangeAspect="1"/>
          </p:cNvPicPr>
          <p:nvPr/>
        </p:nvPicPr>
        <p:blipFill>
          <a:blip r:embed="rId2"/>
          <a:srcRect l="49675" t="78168"/>
          <a:stretch>
            <a:fillRect/>
          </a:stretch>
        </p:blipFill>
        <p:spPr>
          <a:xfrm>
            <a:off x="4590576" y="4196412"/>
            <a:ext cx="2694972" cy="678638"/>
          </a:xfrm>
          <a:prstGeom prst="rect">
            <a:avLst/>
          </a:prstGeom>
        </p:spPr>
      </p:pic>
    </p:spTree>
    <p:extLst>
      <p:ext uri="{BB962C8B-B14F-4D97-AF65-F5344CB8AC3E}">
        <p14:creationId xmlns:p14="http://schemas.microsoft.com/office/powerpoint/2010/main" val="1076124246"/>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Our Technology</a:t>
            </a:r>
            <a:endParaRPr lang="en-US" dirty="0"/>
          </a:p>
        </p:txBody>
      </p:sp>
      <p:sp>
        <p:nvSpPr>
          <p:cNvPr id="3" name="Content Placeholder 2"/>
          <p:cNvSpPr>
            <a:spLocks noGrp="1"/>
          </p:cNvSpPr>
          <p:nvPr>
            <p:ph idx="1"/>
          </p:nvPr>
        </p:nvSpPr>
        <p:spPr/>
        <p:txBody>
          <a:bodyPr/>
          <a:lstStyle/>
          <a:p>
            <a:pPr marL="0">
              <a:buNone/>
            </a:pPr>
            <a:r>
              <a:rPr lang="en-US" dirty="0" smtClean="0">
                <a:solidFill>
                  <a:srgbClr val="808080"/>
                </a:solidFill>
              </a:rPr>
              <a:t>Fully automate people and</a:t>
            </a:r>
            <a:br>
              <a:rPr lang="en-US" dirty="0" smtClean="0">
                <a:solidFill>
                  <a:srgbClr val="808080"/>
                </a:solidFill>
              </a:rPr>
            </a:br>
            <a:r>
              <a:rPr lang="en-US" dirty="0" smtClean="0">
                <a:solidFill>
                  <a:srgbClr val="808080"/>
                </a:solidFill>
              </a:rPr>
              <a:t>process management</a:t>
            </a:r>
            <a:endParaRPr lang="en-US" sz="2400" dirty="0">
              <a:solidFill>
                <a:srgbClr val="808080"/>
              </a:solidFill>
            </a:endParaRPr>
          </a:p>
        </p:txBody>
      </p:sp>
      <p:sp>
        <p:nvSpPr>
          <p:cNvPr id="4" name="Slide Number Placeholder 3"/>
          <p:cNvSpPr>
            <a:spLocks noGrp="1"/>
          </p:cNvSpPr>
          <p:nvPr>
            <p:ph type="sldNum" sz="quarter" idx="12"/>
          </p:nvPr>
        </p:nvSpPr>
        <p:spPr/>
        <p:txBody>
          <a:bodyPr/>
          <a:lstStyle/>
          <a:p>
            <a:fld id="{5BE7A659-4E72-7B44-BAFA-2458BA94BF05}" type="slidenum">
              <a:rPr lang="en-US" smtClean="0"/>
              <a:pPr/>
              <a:t>26</a:t>
            </a:fld>
            <a:endParaRPr lang="en-US"/>
          </a:p>
        </p:txBody>
      </p:sp>
      <p:pic>
        <p:nvPicPr>
          <p:cNvPr id="5" name="Picture 4" descr="purpose1.png"/>
          <p:cNvPicPr>
            <a:picLocks noChangeAspect="1"/>
          </p:cNvPicPr>
          <p:nvPr/>
        </p:nvPicPr>
        <p:blipFill>
          <a:blip r:embed="rId2">
            <a:alphaModFix amt="19000"/>
          </a:blip>
          <a:stretch>
            <a:fillRect/>
          </a:stretch>
        </p:blipFill>
        <p:spPr>
          <a:xfrm>
            <a:off x="4415175" y="256390"/>
            <a:ext cx="1176562" cy="1176562"/>
          </a:xfrm>
          <a:prstGeom prst="rect">
            <a:avLst/>
          </a:prstGeom>
        </p:spPr>
      </p:pic>
      <p:pic>
        <p:nvPicPr>
          <p:cNvPr id="6" name="Picture 5" descr="purpose1.png"/>
          <p:cNvPicPr>
            <a:picLocks noChangeAspect="1"/>
          </p:cNvPicPr>
          <p:nvPr/>
        </p:nvPicPr>
        <p:blipFill>
          <a:blip r:embed="rId3">
            <a:alphaModFix amt="19000"/>
          </a:blip>
          <a:stretch>
            <a:fillRect/>
          </a:stretch>
        </p:blipFill>
        <p:spPr>
          <a:xfrm>
            <a:off x="5472951" y="256390"/>
            <a:ext cx="1176562" cy="1176562"/>
          </a:xfrm>
          <a:prstGeom prst="rect">
            <a:avLst/>
          </a:prstGeom>
        </p:spPr>
      </p:pic>
      <p:pic>
        <p:nvPicPr>
          <p:cNvPr id="7" name="Picture 6" descr="purpose1.png"/>
          <p:cNvPicPr>
            <a:picLocks noChangeAspect="1"/>
          </p:cNvPicPr>
          <p:nvPr/>
        </p:nvPicPr>
        <p:blipFill>
          <a:blip r:embed="rId4">
            <a:alphaModFix amt="19000"/>
          </a:blip>
          <a:stretch>
            <a:fillRect/>
          </a:stretch>
        </p:blipFill>
        <p:spPr>
          <a:xfrm>
            <a:off x="6530727" y="256390"/>
            <a:ext cx="1176562" cy="1176562"/>
          </a:xfrm>
          <a:prstGeom prst="rect">
            <a:avLst/>
          </a:prstGeom>
        </p:spPr>
      </p:pic>
      <p:pic>
        <p:nvPicPr>
          <p:cNvPr id="8" name="Picture 7" descr="purpose1.png"/>
          <p:cNvPicPr>
            <a:picLocks noChangeAspect="1"/>
          </p:cNvPicPr>
          <p:nvPr/>
        </p:nvPicPr>
        <p:blipFill>
          <a:blip r:embed="rId5">
            <a:alphaModFix/>
          </a:blip>
          <a:stretch>
            <a:fillRect/>
          </a:stretch>
        </p:blipFill>
        <p:spPr>
          <a:xfrm>
            <a:off x="7588503" y="256390"/>
            <a:ext cx="1176562" cy="1176562"/>
          </a:xfrm>
          <a:prstGeom prst="rect">
            <a:avLst/>
          </a:prstGeom>
        </p:spPr>
      </p:pic>
      <p:sp>
        <p:nvSpPr>
          <p:cNvPr id="9" name="Footer Placeholder 8"/>
          <p:cNvSpPr>
            <a:spLocks noGrp="1"/>
          </p:cNvSpPr>
          <p:nvPr>
            <p:ph type="ftr" sz="quarter" idx="3"/>
          </p:nvPr>
        </p:nvSpPr>
        <p:spPr/>
        <p:txBody>
          <a:bodyPr/>
          <a:lstStyle/>
          <a:p>
            <a:r>
              <a:rPr lang="en-US" smtClean="0"/>
              <a:t>Purpose, People and Behavior: The Roots of Organizational Transformation</a:t>
            </a:r>
            <a:endParaRPr lang="en-US" dirty="0"/>
          </a:p>
        </p:txBody>
      </p:sp>
      <p:pic>
        <p:nvPicPr>
          <p:cNvPr id="12" name="Picture 11" descr="Screen Shot 2014-04-10 at 14.57.38.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5881" y="2315882"/>
            <a:ext cx="3790429" cy="3203815"/>
          </a:xfrm>
          <a:prstGeom prst="rect">
            <a:avLst/>
          </a:prstGeom>
        </p:spPr>
      </p:pic>
      <p:sp>
        <p:nvSpPr>
          <p:cNvPr id="11" name="TextBox 10"/>
          <p:cNvSpPr txBox="1"/>
          <p:nvPr/>
        </p:nvSpPr>
        <p:spPr>
          <a:xfrm>
            <a:off x="747059" y="3361775"/>
            <a:ext cx="3705412" cy="923330"/>
          </a:xfrm>
          <a:prstGeom prst="rect">
            <a:avLst/>
          </a:prstGeom>
          <a:noFill/>
        </p:spPr>
        <p:txBody>
          <a:bodyPr wrap="square" rtlCol="0">
            <a:spAutoFit/>
          </a:bodyPr>
          <a:lstStyle/>
          <a:p>
            <a:pPr marL="285750" indent="-285750">
              <a:buFont typeface="Arial"/>
              <a:buChar char="•"/>
            </a:pPr>
            <a:r>
              <a:rPr lang="en-US" dirty="0" smtClean="0"/>
              <a:t>AEMS</a:t>
            </a:r>
          </a:p>
          <a:p>
            <a:pPr marL="285750" indent="-285750">
              <a:buFont typeface="Arial"/>
              <a:buChar char="•"/>
            </a:pPr>
            <a:r>
              <a:rPr lang="en-US" dirty="0" smtClean="0"/>
              <a:t>WTB Compliance Calendar</a:t>
            </a:r>
          </a:p>
          <a:p>
            <a:pPr marL="285750" indent="-285750">
              <a:buFont typeface="Arial"/>
              <a:buChar char="•"/>
            </a:pPr>
            <a:r>
              <a:rPr lang="en-US" dirty="0" err="1" smtClean="0"/>
              <a:t>CertifiedSafety</a:t>
            </a:r>
            <a:r>
              <a:rPr lang="en-US" dirty="0" smtClean="0"/>
              <a:t> Career College</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Summarize</a:t>
            </a:r>
            <a:endParaRPr lang="en-US" dirty="0"/>
          </a:p>
        </p:txBody>
      </p:sp>
      <p:sp>
        <p:nvSpPr>
          <p:cNvPr id="3" name="Content Placeholder 2"/>
          <p:cNvSpPr>
            <a:spLocks noGrp="1"/>
          </p:cNvSpPr>
          <p:nvPr>
            <p:ph idx="1"/>
          </p:nvPr>
        </p:nvSpPr>
        <p:spPr>
          <a:xfrm>
            <a:off x="457200" y="1464857"/>
            <a:ext cx="8229600" cy="4525963"/>
          </a:xfrm>
        </p:spPr>
        <p:txBody>
          <a:bodyPr/>
          <a:lstStyle/>
          <a:p>
            <a:pPr>
              <a:spcBef>
                <a:spcPts val="1128"/>
              </a:spcBef>
            </a:pPr>
            <a:r>
              <a:rPr lang="en-US" sz="2200" dirty="0" smtClean="0"/>
              <a:t>Organizational Transformation </a:t>
            </a:r>
          </a:p>
          <a:p>
            <a:pPr lvl="1">
              <a:spcBef>
                <a:spcPts val="1128"/>
              </a:spcBef>
            </a:pPr>
            <a:r>
              <a:rPr lang="en-US" sz="1800" dirty="0" smtClean="0">
                <a:solidFill>
                  <a:schemeClr val="accent4"/>
                </a:solidFill>
              </a:rPr>
              <a:t> Motivation</a:t>
            </a:r>
          </a:p>
          <a:p>
            <a:pPr lvl="1">
              <a:spcBef>
                <a:spcPts val="1128"/>
              </a:spcBef>
            </a:pPr>
            <a:r>
              <a:rPr lang="en-US" sz="1800" dirty="0" smtClean="0">
                <a:solidFill>
                  <a:schemeClr val="accent4"/>
                </a:solidFill>
              </a:rPr>
              <a:t> Tools</a:t>
            </a:r>
          </a:p>
          <a:p>
            <a:pPr lvl="1">
              <a:spcBef>
                <a:spcPts val="1128"/>
              </a:spcBef>
            </a:pPr>
            <a:r>
              <a:rPr lang="en-US" sz="1800" dirty="0" smtClean="0">
                <a:solidFill>
                  <a:schemeClr val="accent4"/>
                </a:solidFill>
              </a:rPr>
              <a:t> Behavior</a:t>
            </a:r>
          </a:p>
          <a:p>
            <a:pPr>
              <a:spcBef>
                <a:spcPts val="1128"/>
              </a:spcBef>
            </a:pPr>
            <a:r>
              <a:rPr lang="en-US" sz="2200" dirty="0" smtClean="0"/>
              <a:t>Requirements</a:t>
            </a:r>
          </a:p>
          <a:p>
            <a:pPr lvl="1">
              <a:spcBef>
                <a:spcPts val="1128"/>
              </a:spcBef>
            </a:pPr>
            <a:r>
              <a:rPr lang="en-US" sz="1800" dirty="0">
                <a:solidFill>
                  <a:schemeClr val="accent4"/>
                </a:solidFill>
              </a:rPr>
              <a:t> </a:t>
            </a:r>
            <a:r>
              <a:rPr lang="en-US" sz="1800" dirty="0" smtClean="0">
                <a:solidFill>
                  <a:schemeClr val="accent4"/>
                </a:solidFill>
              </a:rPr>
              <a:t>Clear organizational purpose</a:t>
            </a:r>
          </a:p>
          <a:p>
            <a:pPr lvl="1">
              <a:spcBef>
                <a:spcPts val="1128"/>
              </a:spcBef>
            </a:pPr>
            <a:r>
              <a:rPr lang="en-US" sz="1800" dirty="0" smtClean="0">
                <a:solidFill>
                  <a:schemeClr val="accent4"/>
                </a:solidFill>
              </a:rPr>
              <a:t> Employees selected and motivated </a:t>
            </a:r>
          </a:p>
          <a:p>
            <a:pPr lvl="1">
              <a:spcBef>
                <a:spcPts val="1128"/>
              </a:spcBef>
            </a:pPr>
            <a:r>
              <a:rPr lang="en-US" sz="1800" dirty="0" smtClean="0">
                <a:solidFill>
                  <a:schemeClr val="accent4"/>
                </a:solidFill>
              </a:rPr>
              <a:t> Effective behaviors that enable purpose </a:t>
            </a:r>
          </a:p>
          <a:p>
            <a:pPr lvl="1">
              <a:spcBef>
                <a:spcPts val="1128"/>
              </a:spcBef>
            </a:pPr>
            <a:r>
              <a:rPr lang="en-US" sz="1800" dirty="0" smtClean="0">
                <a:solidFill>
                  <a:schemeClr val="accent4"/>
                </a:solidFill>
              </a:rPr>
              <a:t> Purpose defines effective behavior —</a:t>
            </a:r>
            <a:br>
              <a:rPr lang="en-US" sz="1800" dirty="0" smtClean="0">
                <a:solidFill>
                  <a:schemeClr val="accent4"/>
                </a:solidFill>
              </a:rPr>
            </a:br>
            <a:r>
              <a:rPr lang="en-US" sz="1800" dirty="0" smtClean="0">
                <a:solidFill>
                  <a:schemeClr val="accent4"/>
                </a:solidFill>
              </a:rPr>
              <a:t> processes and  technology support it</a:t>
            </a:r>
          </a:p>
          <a:p>
            <a:pPr>
              <a:spcBef>
                <a:spcPts val="1128"/>
              </a:spcBef>
            </a:pPr>
            <a:r>
              <a:rPr lang="en-US" sz="2200" dirty="0" smtClean="0"/>
              <a:t>Behavior-Based Observation is a tool</a:t>
            </a:r>
          </a:p>
        </p:txBody>
      </p:sp>
      <p:sp>
        <p:nvSpPr>
          <p:cNvPr id="4" name="Slide Number Placeholder 3"/>
          <p:cNvSpPr>
            <a:spLocks noGrp="1"/>
          </p:cNvSpPr>
          <p:nvPr>
            <p:ph type="sldNum" sz="quarter" idx="12"/>
          </p:nvPr>
        </p:nvSpPr>
        <p:spPr/>
        <p:txBody>
          <a:bodyPr/>
          <a:lstStyle/>
          <a:p>
            <a:fld id="{5BE7A659-4E72-7B44-BAFA-2458BA94BF05}" type="slidenum">
              <a:rPr lang="en-US" smtClean="0"/>
              <a:pPr/>
              <a:t>27</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88" y="4245417"/>
            <a:ext cx="7772400" cy="1362075"/>
          </a:xfrm>
        </p:spPr>
        <p:txBody>
          <a:bodyPr/>
          <a:lstStyle/>
          <a:p>
            <a:pPr algn="ctr"/>
            <a:r>
              <a:rPr lang="en-US" sz="3600" b="0" i="1" dirty="0" smtClean="0">
                <a:solidFill>
                  <a:schemeClr val="accent4"/>
                </a:solidFill>
              </a:rPr>
              <a:t>Thank you!</a:t>
            </a:r>
            <a:endParaRPr lang="en-US" sz="3600" b="0" i="1" dirty="0">
              <a:solidFill>
                <a:schemeClr val="accent4"/>
              </a:solidFill>
            </a:endParaRPr>
          </a:p>
        </p:txBody>
      </p:sp>
      <p:sp>
        <p:nvSpPr>
          <p:cNvPr id="3" name="Content Placeholder 2"/>
          <p:cNvSpPr>
            <a:spLocks noGrp="1"/>
          </p:cNvSpPr>
          <p:nvPr>
            <p:ph type="body" idx="1"/>
          </p:nvPr>
        </p:nvSpPr>
        <p:spPr>
          <a:xfrm>
            <a:off x="684288" y="2514600"/>
            <a:ext cx="7772400" cy="1500187"/>
          </a:xfrm>
        </p:spPr>
        <p:txBody>
          <a:bodyPr>
            <a:noAutofit/>
          </a:bodyPr>
          <a:lstStyle/>
          <a:p>
            <a:pPr algn="ctr">
              <a:buNone/>
            </a:pPr>
            <a:r>
              <a:rPr lang="en-US" sz="10000" dirty="0" smtClean="0">
                <a:solidFill>
                  <a:schemeClr val="accent6"/>
                </a:solidFill>
              </a:rPr>
              <a:t>Q</a:t>
            </a:r>
            <a:r>
              <a:rPr lang="en-US" sz="10000" dirty="0" smtClean="0">
                <a:solidFill>
                  <a:srgbClr val="005633"/>
                </a:solidFill>
              </a:rPr>
              <a:t>&amp;</a:t>
            </a:r>
            <a:r>
              <a:rPr lang="en-US" sz="10000" dirty="0" smtClean="0">
                <a:solidFill>
                  <a:srgbClr val="F79646"/>
                </a:solidFill>
              </a:rPr>
              <a:t>A</a:t>
            </a:r>
            <a:endParaRPr lang="en-US" sz="10000" dirty="0">
              <a:solidFill>
                <a:srgbClr val="F79646"/>
              </a:solidFill>
            </a:endParaRPr>
          </a:p>
        </p:txBody>
      </p:sp>
      <p:sp>
        <p:nvSpPr>
          <p:cNvPr id="4" name="Slide Number Placeholder 3"/>
          <p:cNvSpPr>
            <a:spLocks noGrp="1"/>
          </p:cNvSpPr>
          <p:nvPr>
            <p:ph type="sldNum" sz="quarter" idx="12"/>
          </p:nvPr>
        </p:nvSpPr>
        <p:spPr/>
        <p:txBody>
          <a:bodyPr/>
          <a:lstStyle/>
          <a:p>
            <a:fld id="{5BE7A659-4E72-7B44-BAFA-2458BA94BF05}" type="slidenum">
              <a:rPr lang="en-US" smtClean="0"/>
              <a:pPr/>
              <a:t>28</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Where Is Your Organization</a:t>
            </a:r>
            <a:br>
              <a:rPr lang="en-US" dirty="0" smtClean="0"/>
            </a:br>
            <a:r>
              <a:rPr lang="en-US" dirty="0" smtClean="0"/>
              <a:t>Along This Road</a:t>
            </a:r>
            <a:endParaRPr lang="en-US" dirty="0"/>
          </a:p>
        </p:txBody>
      </p:sp>
      <p:sp>
        <p:nvSpPr>
          <p:cNvPr id="6" name="Content Placeholder 5"/>
          <p:cNvSpPr>
            <a:spLocks noGrp="1"/>
          </p:cNvSpPr>
          <p:nvPr>
            <p:ph idx="1"/>
          </p:nvPr>
        </p:nvSpPr>
        <p:spPr>
          <a:xfrm>
            <a:off x="457200" y="3429000"/>
            <a:ext cx="8229600" cy="2890250"/>
          </a:xfrm>
        </p:spPr>
        <p:txBody>
          <a:bodyPr/>
          <a:lstStyle/>
          <a:p>
            <a:pPr>
              <a:spcBef>
                <a:spcPts val="1400"/>
              </a:spcBef>
            </a:pPr>
            <a:r>
              <a:rPr lang="en-US" sz="2000" dirty="0" smtClean="0">
                <a:solidFill>
                  <a:srgbClr val="FF6600"/>
                </a:solidFill>
              </a:rPr>
              <a:t>I do a job because I have to — No organizational change</a:t>
            </a:r>
          </a:p>
          <a:p>
            <a:pPr>
              <a:spcBef>
                <a:spcPts val="1400"/>
              </a:spcBef>
            </a:pPr>
            <a:r>
              <a:rPr lang="en-US" sz="2000" dirty="0" smtClean="0">
                <a:solidFill>
                  <a:srgbClr val="FF6600"/>
                </a:solidFill>
              </a:rPr>
              <a:t>I do my job because I want to — Potential for change</a:t>
            </a:r>
          </a:p>
          <a:p>
            <a:pPr>
              <a:spcBef>
                <a:spcPts val="1400"/>
              </a:spcBef>
            </a:pPr>
            <a:r>
              <a:rPr lang="en-US" sz="2000" dirty="0" smtClean="0">
                <a:solidFill>
                  <a:srgbClr val="FF6600"/>
                </a:solidFill>
              </a:rPr>
              <a:t>I want to perform my job the best way I know how — Change occurs</a:t>
            </a:r>
          </a:p>
          <a:p>
            <a:pPr>
              <a:spcBef>
                <a:spcPts val="1400"/>
              </a:spcBef>
            </a:pPr>
            <a:r>
              <a:rPr lang="en-US" sz="2000" dirty="0" smtClean="0">
                <a:solidFill>
                  <a:srgbClr val="FF6600"/>
                </a:solidFill>
              </a:rPr>
              <a:t>I consistently perform my job the best way I know how in order to support the ultimate purpose of my organization — Change occurs </a:t>
            </a:r>
            <a:endParaRPr lang="en-US" sz="2000" dirty="0">
              <a:solidFill>
                <a:srgbClr val="FF6600"/>
              </a:solidFill>
            </a:endParaRPr>
          </a:p>
        </p:txBody>
      </p:sp>
      <p:sp>
        <p:nvSpPr>
          <p:cNvPr id="4" name="Slide Number Placeholder 3"/>
          <p:cNvSpPr>
            <a:spLocks noGrp="1"/>
          </p:cNvSpPr>
          <p:nvPr>
            <p:ph type="sldNum" sz="quarter" idx="12"/>
          </p:nvPr>
        </p:nvSpPr>
        <p:spPr/>
        <p:txBody>
          <a:bodyPr/>
          <a:lstStyle/>
          <a:p>
            <a:fld id="{5BE7A659-4E72-7B44-BAFA-2458BA94BF05}" type="slidenum">
              <a:rPr lang="en-US" smtClean="0"/>
              <a:pPr/>
              <a:t>3</a:t>
            </a:fld>
            <a:endParaRPr lang="en-US"/>
          </a:p>
        </p:txBody>
      </p:sp>
      <p:grpSp>
        <p:nvGrpSpPr>
          <p:cNvPr id="15" name="Group 14"/>
          <p:cNvGrpSpPr/>
          <p:nvPr/>
        </p:nvGrpSpPr>
        <p:grpSpPr>
          <a:xfrm>
            <a:off x="880917" y="1700548"/>
            <a:ext cx="7295714" cy="1555760"/>
            <a:chOff x="880917" y="1700548"/>
            <a:chExt cx="7295714" cy="1555760"/>
          </a:xfrm>
        </p:grpSpPr>
        <p:pic>
          <p:nvPicPr>
            <p:cNvPr id="10" name="Picture 9" descr="roadGraphic.png"/>
            <p:cNvPicPr>
              <a:picLocks noChangeAspect="1"/>
            </p:cNvPicPr>
            <p:nvPr/>
          </p:nvPicPr>
          <p:blipFill>
            <a:blip r:embed="rId3"/>
            <a:stretch>
              <a:fillRect/>
            </a:stretch>
          </p:blipFill>
          <p:spPr>
            <a:xfrm>
              <a:off x="979947" y="2574521"/>
              <a:ext cx="7196684" cy="679253"/>
            </a:xfrm>
            <a:prstGeom prst="rect">
              <a:avLst/>
            </a:prstGeom>
          </p:spPr>
        </p:pic>
        <p:pic>
          <p:nvPicPr>
            <p:cNvPr id="11" name="Picture 10" descr="roadGraphic1.png"/>
            <p:cNvPicPr>
              <a:picLocks noChangeAspect="1"/>
            </p:cNvPicPr>
            <p:nvPr/>
          </p:nvPicPr>
          <p:blipFill>
            <a:blip r:embed="rId4"/>
            <a:stretch>
              <a:fillRect/>
            </a:stretch>
          </p:blipFill>
          <p:spPr>
            <a:xfrm>
              <a:off x="880917" y="1700548"/>
              <a:ext cx="1124141" cy="1555760"/>
            </a:xfrm>
            <a:prstGeom prst="rect">
              <a:avLst/>
            </a:prstGeom>
          </p:spPr>
        </p:pic>
      </p:grpSp>
      <p:sp>
        <p:nvSpPr>
          <p:cNvPr id="16" name="Footer Placeholder 15"/>
          <p:cNvSpPr>
            <a:spLocks noGrp="1"/>
          </p:cNvSpPr>
          <p:nvPr>
            <p:ph type="ftr" sz="quarter" idx="3"/>
          </p:nvPr>
        </p:nvSpPr>
        <p:spPr/>
        <p:txBody>
          <a:bodyPr/>
          <a:lstStyle/>
          <a:p>
            <a:r>
              <a:rPr lang="en-US" smtClean="0"/>
              <a:t>Purpose, People and Behavior: The Roots of Organizational Transformation</a:t>
            </a:r>
            <a:endParaRPr lang="en-US" dirty="0"/>
          </a:p>
        </p:txBody>
      </p:sp>
      <p:grpSp>
        <p:nvGrpSpPr>
          <p:cNvPr id="17" name="Group 16"/>
          <p:cNvGrpSpPr/>
          <p:nvPr/>
        </p:nvGrpSpPr>
        <p:grpSpPr>
          <a:xfrm>
            <a:off x="880917" y="1700548"/>
            <a:ext cx="7295714" cy="1555760"/>
            <a:chOff x="880917" y="1700548"/>
            <a:chExt cx="7295714" cy="1555760"/>
          </a:xfrm>
        </p:grpSpPr>
        <p:pic>
          <p:nvPicPr>
            <p:cNvPr id="18" name="Picture 17" descr="roadGraphic.png"/>
            <p:cNvPicPr>
              <a:picLocks noChangeAspect="1"/>
            </p:cNvPicPr>
            <p:nvPr/>
          </p:nvPicPr>
          <p:blipFill>
            <a:blip r:embed="rId3"/>
            <a:stretch>
              <a:fillRect/>
            </a:stretch>
          </p:blipFill>
          <p:spPr>
            <a:xfrm>
              <a:off x="979947" y="2574521"/>
              <a:ext cx="7196684" cy="679253"/>
            </a:xfrm>
            <a:prstGeom prst="rect">
              <a:avLst/>
            </a:prstGeom>
          </p:spPr>
        </p:pic>
        <p:pic>
          <p:nvPicPr>
            <p:cNvPr id="19" name="Picture 18" descr="roadGraphic1.png"/>
            <p:cNvPicPr>
              <a:picLocks noChangeAspect="1"/>
            </p:cNvPicPr>
            <p:nvPr/>
          </p:nvPicPr>
          <p:blipFill>
            <a:blip r:embed="rId4">
              <a:alphaModFix amt="19000"/>
            </a:blip>
            <a:stretch>
              <a:fillRect/>
            </a:stretch>
          </p:blipFill>
          <p:spPr>
            <a:xfrm>
              <a:off x="880917" y="1700548"/>
              <a:ext cx="1124141" cy="1555760"/>
            </a:xfrm>
            <a:prstGeom prst="rect">
              <a:avLst/>
            </a:prstGeom>
          </p:spPr>
        </p:pic>
        <p:pic>
          <p:nvPicPr>
            <p:cNvPr id="20" name="Picture 19" descr="roadGraphic1.png"/>
            <p:cNvPicPr>
              <a:picLocks noChangeAspect="1"/>
            </p:cNvPicPr>
            <p:nvPr/>
          </p:nvPicPr>
          <p:blipFill>
            <a:blip r:embed="rId5"/>
            <a:stretch>
              <a:fillRect/>
            </a:stretch>
          </p:blipFill>
          <p:spPr>
            <a:xfrm>
              <a:off x="2953881" y="1700548"/>
              <a:ext cx="1124141" cy="1555759"/>
            </a:xfrm>
            <a:prstGeom prst="rect">
              <a:avLst/>
            </a:prstGeom>
          </p:spPr>
        </p:pic>
      </p:grpSp>
      <p:grpSp>
        <p:nvGrpSpPr>
          <p:cNvPr id="23" name="Group 22"/>
          <p:cNvGrpSpPr/>
          <p:nvPr/>
        </p:nvGrpSpPr>
        <p:grpSpPr>
          <a:xfrm>
            <a:off x="880917" y="1700548"/>
            <a:ext cx="7295714" cy="1555760"/>
            <a:chOff x="880917" y="1700548"/>
            <a:chExt cx="7295714" cy="1555760"/>
          </a:xfrm>
        </p:grpSpPr>
        <p:pic>
          <p:nvPicPr>
            <p:cNvPr id="24" name="Picture 23" descr="roadGraphic.png"/>
            <p:cNvPicPr>
              <a:picLocks noChangeAspect="1"/>
            </p:cNvPicPr>
            <p:nvPr/>
          </p:nvPicPr>
          <p:blipFill>
            <a:blip r:embed="rId3"/>
            <a:stretch>
              <a:fillRect/>
            </a:stretch>
          </p:blipFill>
          <p:spPr>
            <a:xfrm>
              <a:off x="979947" y="2574521"/>
              <a:ext cx="7196684" cy="679253"/>
            </a:xfrm>
            <a:prstGeom prst="rect">
              <a:avLst/>
            </a:prstGeom>
          </p:spPr>
        </p:pic>
        <p:pic>
          <p:nvPicPr>
            <p:cNvPr id="25" name="Picture 24" descr="roadGraphic1.png"/>
            <p:cNvPicPr>
              <a:picLocks noChangeAspect="1"/>
            </p:cNvPicPr>
            <p:nvPr/>
          </p:nvPicPr>
          <p:blipFill>
            <a:blip r:embed="rId4">
              <a:alphaModFix amt="19000"/>
            </a:blip>
            <a:stretch>
              <a:fillRect/>
            </a:stretch>
          </p:blipFill>
          <p:spPr>
            <a:xfrm>
              <a:off x="880917" y="1700548"/>
              <a:ext cx="1124141" cy="1555760"/>
            </a:xfrm>
            <a:prstGeom prst="rect">
              <a:avLst/>
            </a:prstGeom>
          </p:spPr>
        </p:pic>
        <p:pic>
          <p:nvPicPr>
            <p:cNvPr id="26" name="Picture 25" descr="roadGraphic1.png"/>
            <p:cNvPicPr>
              <a:picLocks noChangeAspect="1"/>
            </p:cNvPicPr>
            <p:nvPr/>
          </p:nvPicPr>
          <p:blipFill>
            <a:blip r:embed="rId5">
              <a:alphaModFix amt="19000"/>
            </a:blip>
            <a:stretch>
              <a:fillRect/>
            </a:stretch>
          </p:blipFill>
          <p:spPr>
            <a:xfrm>
              <a:off x="2953881" y="1700548"/>
              <a:ext cx="1124141" cy="1555759"/>
            </a:xfrm>
            <a:prstGeom prst="rect">
              <a:avLst/>
            </a:prstGeom>
          </p:spPr>
        </p:pic>
        <p:pic>
          <p:nvPicPr>
            <p:cNvPr id="27" name="Picture 26" descr="roadGraphic1.png"/>
            <p:cNvPicPr>
              <a:picLocks noChangeAspect="1"/>
            </p:cNvPicPr>
            <p:nvPr/>
          </p:nvPicPr>
          <p:blipFill>
            <a:blip r:embed="rId6"/>
            <a:stretch>
              <a:fillRect/>
            </a:stretch>
          </p:blipFill>
          <p:spPr>
            <a:xfrm>
              <a:off x="5026844" y="1700548"/>
              <a:ext cx="1124141" cy="1555759"/>
            </a:xfrm>
            <a:prstGeom prst="rect">
              <a:avLst/>
            </a:prstGeom>
          </p:spPr>
        </p:pic>
      </p:grpSp>
      <p:grpSp>
        <p:nvGrpSpPr>
          <p:cNvPr id="29" name="Group 28"/>
          <p:cNvGrpSpPr/>
          <p:nvPr/>
        </p:nvGrpSpPr>
        <p:grpSpPr>
          <a:xfrm>
            <a:off x="880917" y="1700548"/>
            <a:ext cx="7334174" cy="1555760"/>
            <a:chOff x="880917" y="1700548"/>
            <a:chExt cx="7334174" cy="1555760"/>
          </a:xfrm>
        </p:grpSpPr>
        <p:pic>
          <p:nvPicPr>
            <p:cNvPr id="30" name="Picture 29" descr="roadGraphic.png"/>
            <p:cNvPicPr>
              <a:picLocks noChangeAspect="1"/>
            </p:cNvPicPr>
            <p:nvPr/>
          </p:nvPicPr>
          <p:blipFill>
            <a:blip r:embed="rId3"/>
            <a:stretch>
              <a:fillRect/>
            </a:stretch>
          </p:blipFill>
          <p:spPr>
            <a:xfrm>
              <a:off x="979947" y="2574521"/>
              <a:ext cx="7196684" cy="679253"/>
            </a:xfrm>
            <a:prstGeom prst="rect">
              <a:avLst/>
            </a:prstGeom>
          </p:spPr>
        </p:pic>
        <p:pic>
          <p:nvPicPr>
            <p:cNvPr id="31" name="Picture 30" descr="roadGraphic1.png"/>
            <p:cNvPicPr>
              <a:picLocks noChangeAspect="1"/>
            </p:cNvPicPr>
            <p:nvPr/>
          </p:nvPicPr>
          <p:blipFill>
            <a:blip r:embed="rId4">
              <a:alphaModFix amt="19000"/>
            </a:blip>
            <a:stretch>
              <a:fillRect/>
            </a:stretch>
          </p:blipFill>
          <p:spPr>
            <a:xfrm>
              <a:off x="880917" y="1700548"/>
              <a:ext cx="1124141" cy="1555760"/>
            </a:xfrm>
            <a:prstGeom prst="rect">
              <a:avLst/>
            </a:prstGeom>
          </p:spPr>
        </p:pic>
        <p:pic>
          <p:nvPicPr>
            <p:cNvPr id="32" name="Picture 31" descr="roadGraphic1.png"/>
            <p:cNvPicPr>
              <a:picLocks noChangeAspect="1"/>
            </p:cNvPicPr>
            <p:nvPr/>
          </p:nvPicPr>
          <p:blipFill>
            <a:blip r:embed="rId5">
              <a:alphaModFix amt="19000"/>
            </a:blip>
            <a:stretch>
              <a:fillRect/>
            </a:stretch>
          </p:blipFill>
          <p:spPr>
            <a:xfrm>
              <a:off x="2953881" y="1700548"/>
              <a:ext cx="1124141" cy="1555759"/>
            </a:xfrm>
            <a:prstGeom prst="rect">
              <a:avLst/>
            </a:prstGeom>
          </p:spPr>
        </p:pic>
        <p:pic>
          <p:nvPicPr>
            <p:cNvPr id="33" name="Picture 32" descr="roadGraphic1.png"/>
            <p:cNvPicPr>
              <a:picLocks noChangeAspect="1"/>
            </p:cNvPicPr>
            <p:nvPr/>
          </p:nvPicPr>
          <p:blipFill>
            <a:blip r:embed="rId6">
              <a:alphaModFix amt="19000"/>
            </a:blip>
            <a:stretch>
              <a:fillRect/>
            </a:stretch>
          </p:blipFill>
          <p:spPr>
            <a:xfrm>
              <a:off x="5026844" y="1700548"/>
              <a:ext cx="1124141" cy="1555759"/>
            </a:xfrm>
            <a:prstGeom prst="rect">
              <a:avLst/>
            </a:prstGeom>
          </p:spPr>
        </p:pic>
        <p:pic>
          <p:nvPicPr>
            <p:cNvPr id="34" name="Picture 33" descr="roadGraphic1.png"/>
            <p:cNvPicPr>
              <a:picLocks noChangeAspect="1"/>
            </p:cNvPicPr>
            <p:nvPr/>
          </p:nvPicPr>
          <p:blipFill>
            <a:blip r:embed="rId7"/>
            <a:stretch>
              <a:fillRect/>
            </a:stretch>
          </p:blipFill>
          <p:spPr>
            <a:xfrm>
              <a:off x="7090950" y="1700548"/>
              <a:ext cx="1124141" cy="1555759"/>
            </a:xfrm>
            <a:prstGeom prst="rect">
              <a:avLst/>
            </a:prstGeom>
          </p:spPr>
        </p:pic>
      </p:grpSp>
    </p:spTree>
    <p:extLst>
      <p:ext uri="{BB962C8B-B14F-4D97-AF65-F5344CB8AC3E}">
        <p14:creationId xmlns:p14="http://schemas.microsoft.com/office/powerpoint/2010/main" val="2101603353"/>
      </p:ext>
    </p:extLst>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rgbClr val="7E7E7E"/>
                                      </p:to>
                                    </p:animClr>
                                  </p:sub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rgbClr val="7E7E7E"/>
                                      </p:to>
                                    </p:animClr>
                                  </p:sub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2" end="2"/>
                                            </p:txEl>
                                          </p:spTgt>
                                        </p:tgtEl>
                                        <p:attrNameLst>
                                          <p:attrName>ppt_c</p:attrName>
                                        </p:attrNameLst>
                                      </p:cBhvr>
                                      <p:to>
                                        <a:srgbClr val="7E7E7E"/>
                                      </p:to>
                                    </p:animClr>
                                  </p:sub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Convention:</a:t>
            </a:r>
            <a:endParaRPr lang="en-US" dirty="0"/>
          </a:p>
        </p:txBody>
      </p:sp>
      <p:sp>
        <p:nvSpPr>
          <p:cNvPr id="3" name="Content Placeholder 2"/>
          <p:cNvSpPr>
            <a:spLocks noGrp="1"/>
          </p:cNvSpPr>
          <p:nvPr>
            <p:ph idx="1"/>
          </p:nvPr>
        </p:nvSpPr>
        <p:spPr>
          <a:xfrm>
            <a:off x="457200" y="2867214"/>
            <a:ext cx="8229600" cy="3139897"/>
          </a:xfrm>
        </p:spPr>
        <p:txBody>
          <a:bodyPr/>
          <a:lstStyle/>
          <a:p>
            <a:pPr marL="0" algn="ctr">
              <a:spcBef>
                <a:spcPts val="1400"/>
              </a:spcBef>
              <a:buNone/>
            </a:pPr>
            <a:r>
              <a:rPr lang="en-US" sz="3600" dirty="0" smtClean="0">
                <a:solidFill>
                  <a:schemeClr val="tx1"/>
                </a:solidFill>
              </a:rPr>
              <a:t>Tomorrow’s paradigm:</a:t>
            </a:r>
          </a:p>
          <a:p>
            <a:pPr>
              <a:spcBef>
                <a:spcPts val="1400"/>
              </a:spcBef>
            </a:pPr>
            <a:r>
              <a:rPr lang="en-US" sz="2400" dirty="0" smtClean="0"/>
              <a:t>Employees believe in the organization’s purpose.</a:t>
            </a:r>
          </a:p>
          <a:p>
            <a:pPr>
              <a:spcBef>
                <a:spcPts val="1400"/>
              </a:spcBef>
            </a:pPr>
            <a:r>
              <a:rPr lang="en-US" sz="2400" dirty="0" smtClean="0"/>
              <a:t>Their motivation, skills and behavior achieve that purpose and transform the organization.</a:t>
            </a:r>
          </a:p>
        </p:txBody>
      </p:sp>
      <p:sp>
        <p:nvSpPr>
          <p:cNvPr id="4" name="Slide Number Placeholder 3"/>
          <p:cNvSpPr>
            <a:spLocks noGrp="1"/>
          </p:cNvSpPr>
          <p:nvPr>
            <p:ph type="sldNum" sz="quarter" idx="12"/>
          </p:nvPr>
        </p:nvSpPr>
        <p:spPr/>
        <p:txBody>
          <a:bodyPr/>
          <a:lstStyle/>
          <a:p>
            <a:fld id="{5BE7A659-4E72-7B44-BAFA-2458BA94BF05}" type="slidenum">
              <a:rPr lang="en-US" smtClean="0"/>
              <a:pPr/>
              <a:t>4</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
        <p:nvSpPr>
          <p:cNvPr id="6" name="TextBox 5"/>
          <p:cNvSpPr txBox="1"/>
          <p:nvPr/>
        </p:nvSpPr>
        <p:spPr>
          <a:xfrm>
            <a:off x="406785" y="1373947"/>
            <a:ext cx="8312671" cy="830997"/>
          </a:xfrm>
          <a:prstGeom prst="rect">
            <a:avLst/>
          </a:prstGeom>
          <a:noFill/>
        </p:spPr>
        <p:txBody>
          <a:bodyPr wrap="square" rtlCol="0">
            <a:spAutoFit/>
          </a:bodyPr>
          <a:lstStyle/>
          <a:p>
            <a:pPr algn="ctr"/>
            <a:r>
              <a:rPr lang="en-US" sz="2400" dirty="0" smtClean="0">
                <a:solidFill>
                  <a:schemeClr val="accent6"/>
                </a:solidFill>
                <a:latin typeface="Verdana"/>
                <a:cs typeface="Verdana"/>
              </a:rPr>
              <a:t>Leaders seek to transform their organization by improving processes, with limited success.</a:t>
            </a:r>
            <a:endParaRPr lang="en-US" sz="2400" dirty="0">
              <a:solidFill>
                <a:schemeClr val="accent6"/>
              </a:solidFill>
              <a:latin typeface="Verdana"/>
              <a:cs typeface="Verdana"/>
            </a:endParaRPr>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  The Behavioral Butterfly Effect</a:t>
            </a:r>
            <a:endParaRPr lang="en-US" dirty="0"/>
          </a:p>
        </p:txBody>
      </p:sp>
      <p:sp>
        <p:nvSpPr>
          <p:cNvPr id="3" name="Content Placeholder 2"/>
          <p:cNvSpPr>
            <a:spLocks noGrp="1"/>
          </p:cNvSpPr>
          <p:nvPr>
            <p:ph idx="1"/>
          </p:nvPr>
        </p:nvSpPr>
        <p:spPr/>
        <p:txBody>
          <a:bodyPr/>
          <a:lstStyle/>
          <a:p>
            <a:r>
              <a:rPr lang="en-US" dirty="0" smtClean="0"/>
              <a:t>This effect grants the power to cause a hurricane in China to a butterfly flapping its wings in New Mexico at the right point in space and time.</a:t>
            </a:r>
          </a:p>
          <a:p>
            <a:r>
              <a:rPr lang="en-US" dirty="0" smtClean="0"/>
              <a:t>It may take a very long time but the connection is real.</a:t>
            </a:r>
          </a:p>
          <a:p>
            <a:r>
              <a:rPr lang="en-US" i="1" dirty="0" smtClean="0"/>
              <a:t>Small Changes in the initial condition lead to drastic changes in the results!</a:t>
            </a:r>
            <a:endParaRPr lang="en-US" i="1"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5</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1884003980"/>
      </p:ext>
    </p:extLst>
  </p:cSld>
  <p:clrMapOvr>
    <a:masterClrMapping/>
  </p:clrMapOvr>
  <p:transition xmlns:p14="http://schemas.microsoft.com/office/powerpoint/2010/main" spd="med">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 Lead with Clarity</a:t>
            </a:r>
            <a:endParaRPr lang="en-US" dirty="0"/>
          </a:p>
        </p:txBody>
      </p:sp>
      <p:sp>
        <p:nvSpPr>
          <p:cNvPr id="3" name="Content Placeholder 2"/>
          <p:cNvSpPr>
            <a:spLocks noGrp="1"/>
          </p:cNvSpPr>
          <p:nvPr>
            <p:ph idx="1"/>
          </p:nvPr>
        </p:nvSpPr>
        <p:spPr>
          <a:xfrm>
            <a:off x="457200" y="1301380"/>
            <a:ext cx="8229600" cy="4958976"/>
          </a:xfrm>
        </p:spPr>
        <p:txBody>
          <a:bodyPr/>
          <a:lstStyle/>
          <a:p>
            <a:r>
              <a:rPr lang="en-US" dirty="0" smtClean="0"/>
              <a:t>Your purpose should serve to rally people toward a better future; because the present isn’t good enough.</a:t>
            </a:r>
          </a:p>
          <a:p>
            <a:r>
              <a:rPr lang="en-US" dirty="0" smtClean="0"/>
              <a:t>Clarity is the antidote to anxiety. You must be clear about your purpose and your unbending commitment to it.</a:t>
            </a:r>
          </a:p>
          <a:p>
            <a:r>
              <a:rPr lang="en-US" dirty="0" smtClean="0"/>
              <a:t>Clarity is lost if you when we attempt to measure 12 different metrics. </a:t>
            </a:r>
          </a:p>
          <a:p>
            <a:r>
              <a:rPr lang="en-US" dirty="0" smtClean="0"/>
              <a:t>Our key metric – Number of engaged employees</a:t>
            </a:r>
            <a:endParaRPr lang="en-US"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6</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Tree>
    <p:extLst>
      <p:ext uri="{BB962C8B-B14F-4D97-AF65-F5344CB8AC3E}">
        <p14:creationId xmlns:p14="http://schemas.microsoft.com/office/powerpoint/2010/main" val="3424719874"/>
      </p:ext>
    </p:extLst>
  </p:cSld>
  <p:clrMapOvr>
    <a:masterClrMapping/>
  </p:clrMapOvr>
  <p:transition xmlns:p14="http://schemas.microsoft.com/office/powerpoint/2010/main" spd="med">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When Your Organization’s Purpose Is Clear and Powerful, Employees Will: </a:t>
            </a:r>
            <a:endParaRPr lang="en-US" sz="3200" dirty="0"/>
          </a:p>
        </p:txBody>
      </p:sp>
      <p:sp>
        <p:nvSpPr>
          <p:cNvPr id="3" name="Content Placeholder 2"/>
          <p:cNvSpPr>
            <a:spLocks noGrp="1"/>
          </p:cNvSpPr>
          <p:nvPr>
            <p:ph idx="1"/>
          </p:nvPr>
        </p:nvSpPr>
        <p:spPr>
          <a:xfrm>
            <a:off x="457200" y="1924150"/>
            <a:ext cx="8516334" cy="3816227"/>
          </a:xfrm>
        </p:spPr>
        <p:txBody>
          <a:bodyPr/>
          <a:lstStyle/>
          <a:p>
            <a:pPr>
              <a:spcBef>
                <a:spcPts val="1920"/>
              </a:spcBef>
            </a:pPr>
            <a:r>
              <a:rPr lang="en-US" dirty="0" smtClean="0"/>
              <a:t>Internalize the purpose </a:t>
            </a:r>
          </a:p>
          <a:p>
            <a:pPr>
              <a:spcBef>
                <a:spcPts val="1920"/>
              </a:spcBef>
            </a:pPr>
            <a:r>
              <a:rPr lang="en-US" dirty="0" smtClean="0"/>
              <a:t>Act to support the purpose </a:t>
            </a:r>
          </a:p>
          <a:p>
            <a:pPr>
              <a:spcBef>
                <a:spcPts val="1920"/>
              </a:spcBef>
            </a:pPr>
            <a:r>
              <a:rPr lang="en-US" dirty="0" smtClean="0"/>
              <a:t>Do the right things</a:t>
            </a:r>
            <a:br>
              <a:rPr lang="en-US" dirty="0" smtClean="0"/>
            </a:br>
            <a:endParaRPr lang="en-US" dirty="0" smtClean="0"/>
          </a:p>
          <a:p>
            <a:pPr marL="0">
              <a:buNone/>
            </a:pPr>
            <a:r>
              <a:rPr lang="en-US" sz="3200" dirty="0" smtClean="0">
                <a:solidFill>
                  <a:srgbClr val="808080"/>
                </a:solidFill>
              </a:rPr>
              <a:t>Purpose is the root of effective behavior.</a:t>
            </a:r>
          </a:p>
        </p:txBody>
      </p:sp>
      <p:sp>
        <p:nvSpPr>
          <p:cNvPr id="4" name="Slide Number Placeholder 3"/>
          <p:cNvSpPr>
            <a:spLocks noGrp="1"/>
          </p:cNvSpPr>
          <p:nvPr>
            <p:ph type="sldNum" sz="quarter" idx="12"/>
          </p:nvPr>
        </p:nvSpPr>
        <p:spPr/>
        <p:txBody>
          <a:bodyPr/>
          <a:lstStyle/>
          <a:p>
            <a:fld id="{5BE7A659-4E72-7B44-BAFA-2458BA94BF05}" type="slidenum">
              <a:rPr lang="en-US" smtClean="0"/>
              <a:pPr/>
              <a:t>7</a:t>
            </a:fld>
            <a:endParaRPr lang="en-US"/>
          </a:p>
        </p:txBody>
      </p:sp>
      <p:sp>
        <p:nvSpPr>
          <p:cNvPr id="5" name="Footer Placeholder 4"/>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228655"/>
            <a:ext cx="7772400" cy="2197022"/>
          </a:xfrm>
        </p:spPr>
        <p:txBody>
          <a:bodyPr anchor="ctr"/>
          <a:lstStyle/>
          <a:p>
            <a:pPr algn="ctr"/>
            <a:r>
              <a:rPr lang="en-US" b="0" cap="none" dirty="0" smtClean="0"/>
              <a:t>One Simple and</a:t>
            </a:r>
            <a:br>
              <a:rPr lang="en-US" b="0" cap="none" dirty="0" smtClean="0"/>
            </a:br>
            <a:r>
              <a:rPr lang="en-US" b="0" cap="none" dirty="0" smtClean="0"/>
              <a:t>Compelling Example </a:t>
            </a:r>
            <a:endParaRPr lang="en-US" b="0" cap="none"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8</a:t>
            </a:fld>
            <a:endParaRPr lang="en-US"/>
          </a:p>
        </p:txBody>
      </p:sp>
      <p:sp>
        <p:nvSpPr>
          <p:cNvPr id="7" name="Footer Placeholder 6"/>
          <p:cNvSpPr>
            <a:spLocks noGrp="1"/>
          </p:cNvSpPr>
          <p:nvPr>
            <p:ph type="ftr" sz="quarter" idx="3"/>
          </p:nvPr>
        </p:nvSpPr>
        <p:spPr/>
        <p:txBody>
          <a:bodyPr/>
          <a:lstStyle/>
          <a:p>
            <a:r>
              <a:rPr lang="en-US" smtClean="0"/>
              <a:t>Purpose, People and Behavior: The Roots of Organizational Transformation</a:t>
            </a:r>
            <a:endParaRPr lang="en-US" dirty="0"/>
          </a:p>
        </p:txBody>
      </p:sp>
      <p:pic>
        <p:nvPicPr>
          <p:cNvPr id="8" name="Picture 7" descr="nasaLogo.png"/>
          <p:cNvPicPr>
            <a:picLocks noChangeAspect="1"/>
          </p:cNvPicPr>
          <p:nvPr/>
        </p:nvPicPr>
        <p:blipFill>
          <a:blip r:embed="rId3"/>
          <a:srcRect r="15560" b="27143"/>
          <a:stretch>
            <a:fillRect/>
          </a:stretch>
        </p:blipFill>
        <p:spPr>
          <a:xfrm>
            <a:off x="2238179" y="2015426"/>
            <a:ext cx="3928970" cy="3348669"/>
          </a:xfrm>
          <a:prstGeom prst="rect">
            <a:avLst/>
          </a:prstGeom>
        </p:spPr>
      </p:pic>
      <p:pic>
        <p:nvPicPr>
          <p:cNvPr id="9" name="Picture 8" descr="mopBucket.png"/>
          <p:cNvPicPr>
            <a:picLocks noChangeAspect="1"/>
          </p:cNvPicPr>
          <p:nvPr/>
        </p:nvPicPr>
        <p:blipFill>
          <a:blip r:embed="rId4"/>
          <a:stretch>
            <a:fillRect/>
          </a:stretch>
        </p:blipFill>
        <p:spPr>
          <a:xfrm>
            <a:off x="4150800" y="2632630"/>
            <a:ext cx="2688395" cy="3844404"/>
          </a:xfrm>
          <a:prstGeom prst="rect">
            <a:avLst/>
          </a:prstGeom>
        </p:spPr>
      </p:pic>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Is a Process </a:t>
            </a:r>
            <a:endParaRPr lang="en-US" dirty="0"/>
          </a:p>
        </p:txBody>
      </p:sp>
      <p:sp>
        <p:nvSpPr>
          <p:cNvPr id="3" name="Content Placeholder 2"/>
          <p:cNvSpPr>
            <a:spLocks noGrp="1"/>
          </p:cNvSpPr>
          <p:nvPr>
            <p:ph idx="1"/>
          </p:nvPr>
        </p:nvSpPr>
        <p:spPr>
          <a:xfrm>
            <a:off x="457200" y="1600200"/>
            <a:ext cx="8229600" cy="3757225"/>
          </a:xfrm>
        </p:spPr>
        <p:txBody>
          <a:bodyPr/>
          <a:lstStyle/>
          <a:p>
            <a:pPr>
              <a:spcBef>
                <a:spcPts val="1776"/>
              </a:spcBef>
            </a:pPr>
            <a:r>
              <a:rPr lang="en-US" sz="2400" dirty="0" smtClean="0"/>
              <a:t>Hiring the right people</a:t>
            </a:r>
          </a:p>
          <a:p>
            <a:pPr>
              <a:spcBef>
                <a:spcPts val="1776"/>
              </a:spcBef>
            </a:pPr>
            <a:r>
              <a:rPr lang="en-US" sz="2400" dirty="0" smtClean="0"/>
              <a:t>Providing the right skills </a:t>
            </a:r>
          </a:p>
          <a:p>
            <a:pPr>
              <a:spcBef>
                <a:spcPts val="1776"/>
              </a:spcBef>
            </a:pPr>
            <a:r>
              <a:rPr lang="en-US" sz="2400" dirty="0" smtClean="0"/>
              <a:t>Educating employees about the purpose and how their jobs support the purpose</a:t>
            </a:r>
          </a:p>
          <a:p>
            <a:pPr>
              <a:spcBef>
                <a:spcPts val="1776"/>
              </a:spcBef>
            </a:pPr>
            <a:r>
              <a:rPr lang="en-US" sz="2400" dirty="0" smtClean="0"/>
              <a:t>Implementing processes that support the purpose across quality, productivity, cost and safety </a:t>
            </a:r>
          </a:p>
          <a:p>
            <a:pPr>
              <a:spcBef>
                <a:spcPts val="1776"/>
              </a:spcBef>
            </a:pPr>
            <a:r>
              <a:rPr lang="en-US" sz="2400" dirty="0" smtClean="0"/>
              <a:t>Reinforcing effective behavior</a:t>
            </a:r>
          </a:p>
          <a:p>
            <a:pPr>
              <a:spcBef>
                <a:spcPts val="1776"/>
              </a:spcBef>
            </a:pPr>
            <a:r>
              <a:rPr lang="en-US" sz="2400" dirty="0" smtClean="0"/>
              <a:t>Identifying and eliminating ineffective behavior </a:t>
            </a:r>
            <a:endParaRPr lang="en-US" sz="2400" dirty="0"/>
          </a:p>
        </p:txBody>
      </p:sp>
      <p:sp>
        <p:nvSpPr>
          <p:cNvPr id="4" name="Slide Number Placeholder 3"/>
          <p:cNvSpPr>
            <a:spLocks noGrp="1"/>
          </p:cNvSpPr>
          <p:nvPr>
            <p:ph type="sldNum" sz="quarter" idx="12"/>
          </p:nvPr>
        </p:nvSpPr>
        <p:spPr/>
        <p:txBody>
          <a:bodyPr/>
          <a:lstStyle/>
          <a:p>
            <a:fld id="{5BE7A659-4E72-7B44-BAFA-2458BA94BF05}" type="slidenum">
              <a:rPr lang="en-US" smtClean="0"/>
              <a:pPr/>
              <a:t>9</a:t>
            </a:fld>
            <a:endParaRPr lang="en-US"/>
          </a:p>
        </p:txBody>
      </p:sp>
      <p:sp>
        <p:nvSpPr>
          <p:cNvPr id="6" name="Footer Placeholder 5"/>
          <p:cNvSpPr>
            <a:spLocks noGrp="1"/>
          </p:cNvSpPr>
          <p:nvPr>
            <p:ph type="ftr" sz="quarter" idx="3"/>
          </p:nvPr>
        </p:nvSpPr>
        <p:spPr/>
        <p:txBody>
          <a:bodyPr/>
          <a:lstStyle/>
          <a:p>
            <a:r>
              <a:rPr lang="en-US" smtClean="0"/>
              <a:t>Purpose, People and Behavior: The Roots of Organizational Transformation</a:t>
            </a:r>
            <a:endParaRPr lang="en-US" dirty="0"/>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Cerified Safety1">
  <a:themeElements>
    <a:clrScheme name="Custom 1">
      <a:dk1>
        <a:sysClr val="windowText" lastClr="000000"/>
      </a:dk1>
      <a:lt1>
        <a:sysClr val="window" lastClr="FFFFFF"/>
      </a:lt1>
      <a:dk2>
        <a:srgbClr val="234521"/>
      </a:dk2>
      <a:lt2>
        <a:srgbClr val="EEECE1"/>
      </a:lt2>
      <a:accent1>
        <a:srgbClr val="4F81BD"/>
      </a:accent1>
      <a:accent2>
        <a:srgbClr val="C0504D"/>
      </a:accent2>
      <a:accent3>
        <a:srgbClr val="9BBB59"/>
      </a:accent3>
      <a:accent4>
        <a:srgbClr val="808080"/>
      </a:accent4>
      <a:accent5>
        <a:srgbClr val="4BACC6"/>
      </a:accent5>
      <a:accent6>
        <a:srgbClr val="F79646"/>
      </a:accent6>
      <a:hlink>
        <a:srgbClr val="F48531"/>
      </a:hlink>
      <a:folHlink>
        <a:srgbClr val="4F822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1899</TotalTime>
  <Words>2089</Words>
  <Application>Microsoft Macintosh PowerPoint</Application>
  <PresentationFormat>On-screen Show (4:3)</PresentationFormat>
  <Paragraphs>260</Paragraphs>
  <Slides>28</Slides>
  <Notes>12</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Cerified Safety1</vt:lpstr>
      <vt:lpstr>Purpose, People and Behavior:</vt:lpstr>
      <vt:lpstr>Organizational Transformation Is Not Process Improvement </vt:lpstr>
      <vt:lpstr>Where Is Your Organization Along This Road</vt:lpstr>
      <vt:lpstr>Today’s Convention:</vt:lpstr>
      <vt:lpstr>Purpose -  The Behavioral Butterfly Effect</vt:lpstr>
      <vt:lpstr>Purpose – Lead with Clarity</vt:lpstr>
      <vt:lpstr>When Your Organization’s Purpose Is Clear and Powerful, Employees Will: </vt:lpstr>
      <vt:lpstr>One Simple and Compelling Example </vt:lpstr>
      <vt:lpstr>Purpose Is a Process </vt:lpstr>
      <vt:lpstr>A Model for  Organization Transformation</vt:lpstr>
      <vt:lpstr>Our Initiative:</vt:lpstr>
      <vt:lpstr>Our Purpose </vt:lpstr>
      <vt:lpstr>Our Purpose </vt:lpstr>
      <vt:lpstr>Our People</vt:lpstr>
      <vt:lpstr>Our People</vt:lpstr>
      <vt:lpstr>Our People</vt:lpstr>
      <vt:lpstr>Our People</vt:lpstr>
      <vt:lpstr>Our Processes</vt:lpstr>
      <vt:lpstr>Our Processes</vt:lpstr>
      <vt:lpstr>Our Processes</vt:lpstr>
      <vt:lpstr>Formalized Employee Education</vt:lpstr>
      <vt:lpstr>Formalized Employee Education</vt:lpstr>
      <vt:lpstr>Formalized Employee Education</vt:lpstr>
      <vt:lpstr>Formalized Employee Education</vt:lpstr>
      <vt:lpstr>Formalized Employee Education</vt:lpstr>
      <vt:lpstr>Our Technology</vt:lpstr>
      <vt:lpstr>To Summarize</vt:lpstr>
      <vt:lpstr>Thank you!</vt:lpstr>
    </vt:vector>
  </TitlesOfParts>
  <Company>Certified Safety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LDuran</dc:creator>
  <cp:lastModifiedBy>Shannon Posey</cp:lastModifiedBy>
  <cp:revision>203</cp:revision>
  <dcterms:created xsi:type="dcterms:W3CDTF">2014-04-04T14:11:07Z</dcterms:created>
  <dcterms:modified xsi:type="dcterms:W3CDTF">2015-01-28T14:45:07Z</dcterms:modified>
</cp:coreProperties>
</file>