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2" r:id="rId3"/>
    <p:sldId id="264" r:id="rId4"/>
    <p:sldId id="265" r:id="rId5"/>
    <p:sldId id="258" r:id="rId6"/>
    <p:sldId id="267" r:id="rId7"/>
    <p:sldId id="266" r:id="rId8"/>
    <p:sldId id="272" r:id="rId9"/>
    <p:sldId id="268" r:id="rId10"/>
    <p:sldId id="273" r:id="rId11"/>
    <p:sldId id="274" r:id="rId12"/>
    <p:sldId id="278" r:id="rId13"/>
    <p:sldId id="260" r:id="rId14"/>
    <p:sldId id="279" r:id="rId15"/>
    <p:sldId id="261" r:id="rId16"/>
    <p:sldId id="277" r:id="rId17"/>
    <p:sldId id="275" r:id="rId18"/>
    <p:sldId id="270" r:id="rId19"/>
    <p:sldId id="280" r:id="rId20"/>
    <p:sldId id="271" r:id="rId21"/>
    <p:sldId id="276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77798" autoAdjust="0"/>
  </p:normalViewPr>
  <p:slideViewPr>
    <p:cSldViewPr>
      <p:cViewPr>
        <p:scale>
          <a:sx n="50" d="100"/>
          <a:sy n="50" d="100"/>
        </p:scale>
        <p:origin x="-208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D42D4-7A13-45EC-8E7E-7135BFC49BB5}" type="datetimeFigureOut">
              <a:rPr lang="en-US" smtClean="0"/>
              <a:pPr/>
              <a:t>3/19/2015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68B0A-2780-4F81-AD65-799C171313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8B0A-2780-4F81-AD65-799C1713135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b="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135425"/>
            <a:ext cx="4029075" cy="4768850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135425"/>
            <a:ext cx="4030662" cy="4768850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344997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8729"/>
            <a:ext cx="5344997" cy="37288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390002" cy="58194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2425" y="1043735"/>
            <a:ext cx="2130425" cy="48605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178750"/>
            <a:ext cx="6242050" cy="4725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5613051-EA82-4F72-BDC0-4F8B16311211}" type="datetimeFigureOut">
              <a:rPr lang="en-US" smtClean="0"/>
              <a:pPr/>
              <a:t>3/19/2015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4F4202-2C45-4DC7-8A5E-AA16362777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43735"/>
            <a:ext cx="8212137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225425"/>
            <a:ext cx="8524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to edit Master Title</a:t>
            </a:r>
          </a:p>
        </p:txBody>
      </p:sp>
      <p:sp>
        <p:nvSpPr>
          <p:cNvPr id="345108" name="Line 20"/>
          <p:cNvSpPr>
            <a:spLocks noChangeShapeType="1"/>
          </p:cNvSpPr>
          <p:nvPr/>
        </p:nvSpPr>
        <p:spPr bwMode="auto">
          <a:xfrm>
            <a:off x="327025" y="6008688"/>
            <a:ext cx="8831263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45109" name="Line 21"/>
          <p:cNvSpPr>
            <a:spLocks noChangeShapeType="1"/>
          </p:cNvSpPr>
          <p:nvPr/>
        </p:nvSpPr>
        <p:spPr bwMode="auto">
          <a:xfrm>
            <a:off x="323850" y="908050"/>
            <a:ext cx="8834438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45110" name="Line 22"/>
          <p:cNvSpPr>
            <a:spLocks noChangeShapeType="1"/>
          </p:cNvSpPr>
          <p:nvPr/>
        </p:nvSpPr>
        <p:spPr bwMode="auto">
          <a:xfrm>
            <a:off x="327025" y="6042025"/>
            <a:ext cx="8831263" cy="0"/>
          </a:xfrm>
          <a:prstGeom prst="line">
            <a:avLst/>
          </a:prstGeom>
          <a:noFill/>
          <a:ln w="355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45111" name="Text Box 23"/>
          <p:cNvSpPr txBox="1">
            <a:spLocks noChangeArrowheads="1"/>
          </p:cNvSpPr>
          <p:nvPr/>
        </p:nvSpPr>
        <p:spPr bwMode="auto">
          <a:xfrm>
            <a:off x="304800" y="6256338"/>
            <a:ext cx="3681413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873125" eaLnBrk="1" hangingPunct="1">
              <a:lnSpc>
                <a:spcPts val="788"/>
              </a:lnSpc>
              <a:defRPr/>
            </a:pPr>
            <a:endParaRPr lang="de-DE" sz="800" dirty="0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61537" y="225503"/>
            <a:ext cx="1530943" cy="45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3"/>
          <p:cNvGrpSpPr/>
          <p:nvPr/>
        </p:nvGrpSpPr>
        <p:grpSpPr>
          <a:xfrm>
            <a:off x="2591780" y="6039290"/>
            <a:ext cx="6570730" cy="669448"/>
            <a:chOff x="2186735" y="6188552"/>
            <a:chExt cx="6570730" cy="669448"/>
          </a:xfrm>
        </p:grpSpPr>
        <p:pic>
          <p:nvPicPr>
            <p:cNvPr id="12" name="Picture 11" descr="header.jpg"/>
            <p:cNvPicPr>
              <a:picLocks noChangeAspect="1"/>
            </p:cNvPicPr>
            <p:nvPr userDrawn="1"/>
          </p:nvPicPr>
          <p:blipFill>
            <a:blip r:embed="rId12" cstate="print"/>
            <a:srcRect l="900" r="-181"/>
            <a:stretch>
              <a:fillRect/>
            </a:stretch>
          </p:blipFill>
          <p:spPr>
            <a:xfrm>
              <a:off x="2186735" y="6188552"/>
              <a:ext cx="6570730" cy="669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 descr="Utility-truck-yellow.png"/>
            <p:cNvPicPr>
              <a:picLocks noChangeAspect="1"/>
            </p:cNvPicPr>
            <p:nvPr userDrawn="1"/>
          </p:nvPicPr>
          <p:blipFill>
            <a:blip r:embed="rId13" cstate="print"/>
            <a:stretch>
              <a:fillRect/>
            </a:stretch>
          </p:blipFill>
          <p:spPr>
            <a:xfrm>
              <a:off x="6912260" y="6205256"/>
              <a:ext cx="900100" cy="652744"/>
            </a:xfrm>
            <a:prstGeom prst="rect">
              <a:avLst/>
            </a:prstGeom>
          </p:spPr>
        </p:pic>
      </p:grpSp>
      <p:pic>
        <p:nvPicPr>
          <p:cNvPr id="15" name="Picture 14" descr="PreView-Logo_web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40" y="6084295"/>
            <a:ext cx="1378458" cy="689229"/>
          </a:xfrm>
          <a:prstGeom prst="rect">
            <a:avLst/>
          </a:prstGeom>
        </p:spPr>
      </p:pic>
      <p:sp>
        <p:nvSpPr>
          <p:cNvPr id="14" name="Line 20"/>
          <p:cNvSpPr>
            <a:spLocks noChangeShapeType="1"/>
          </p:cNvSpPr>
          <p:nvPr/>
        </p:nvSpPr>
        <p:spPr bwMode="auto">
          <a:xfrm>
            <a:off x="327025" y="6008688"/>
            <a:ext cx="8831263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323850" y="908050"/>
            <a:ext cx="8834438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327025" y="6042025"/>
            <a:ext cx="8831263" cy="0"/>
          </a:xfrm>
          <a:prstGeom prst="line">
            <a:avLst/>
          </a:prstGeom>
          <a:noFill/>
          <a:ln w="355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04800" y="6256338"/>
            <a:ext cx="3681413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873125" eaLnBrk="1" hangingPunct="1">
              <a:lnSpc>
                <a:spcPts val="788"/>
              </a:lnSpc>
              <a:defRPr/>
            </a:pPr>
            <a:endParaRPr lang="de-DE" sz="800" dirty="0"/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61537" y="225503"/>
            <a:ext cx="1530943" cy="45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defTabSz="995363" rtl="0" eaLnBrk="1" fontAlgn="base" hangingPunct="1">
        <a:spcBef>
          <a:spcPct val="0"/>
        </a:spcBef>
        <a:spcAft>
          <a:spcPct val="0"/>
        </a:spcAft>
        <a:defRPr sz="3400" b="1" baseline="0">
          <a:solidFill>
            <a:schemeClr val="tx2"/>
          </a:solidFill>
          <a:latin typeface="+mj-lt"/>
          <a:ea typeface="+mj-ea"/>
          <a:cs typeface="+mj-cs"/>
        </a:defRPr>
      </a:lvl1pPr>
      <a:lvl2pPr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2pPr>
      <a:lvl3pPr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3pPr>
      <a:lvl4pPr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4pPr>
      <a:lvl5pPr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5pPr>
      <a:lvl6pPr marL="457200"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6pPr>
      <a:lvl7pPr marL="914400"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7pPr>
      <a:lvl8pPr marL="1371600"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8pPr>
      <a:lvl9pPr marL="1828800" algn="l" defTabSz="995363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2"/>
          </a:solidFill>
          <a:latin typeface="Arial" charset="0"/>
        </a:defRPr>
      </a:lvl9pPr>
    </p:titleStyle>
    <p:bodyStyle>
      <a:lvl1pPr marL="230188" indent="-230188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72222"/>
        </a:buClr>
        <a:buSzPct val="80000"/>
        <a:buFont typeface="Wingdings" pitchFamily="2" charset="2"/>
        <a:buChar char="n"/>
        <a:defRPr sz="28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587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n"/>
        <a:defRPr sz="2200" b="0">
          <a:solidFill>
            <a:schemeClr val="tx1"/>
          </a:solidFill>
          <a:latin typeface="+mn-lt"/>
        </a:defRPr>
      </a:lvl2pPr>
      <a:lvl3pPr marL="941388" indent="-16510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800">
          <a:solidFill>
            <a:schemeClr val="tx1"/>
          </a:solidFill>
          <a:latin typeface="+mn-lt"/>
        </a:defRPr>
      </a:lvl3pPr>
      <a:lvl4pPr marL="1258888" indent="-90488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n"/>
        <a:defRPr sz="1600" baseline="0">
          <a:solidFill>
            <a:schemeClr val="tx1"/>
          </a:solidFill>
          <a:latin typeface="+mn-lt"/>
        </a:defRPr>
      </a:lvl4pPr>
      <a:lvl5pPr marL="1704975" indent="-1460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5pPr>
      <a:lvl6pPr marL="2162175" indent="-1460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200">
          <a:solidFill>
            <a:schemeClr val="tx1"/>
          </a:solidFill>
          <a:latin typeface="+mn-lt"/>
        </a:defRPr>
      </a:lvl6pPr>
      <a:lvl7pPr marL="2619375" indent="-1460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200">
          <a:solidFill>
            <a:schemeClr val="tx1"/>
          </a:solidFill>
          <a:latin typeface="+mn-lt"/>
        </a:defRPr>
      </a:lvl7pPr>
      <a:lvl8pPr marL="3076575" indent="-1460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200">
          <a:solidFill>
            <a:schemeClr val="tx1"/>
          </a:solidFill>
          <a:latin typeface="+mn-lt"/>
        </a:defRPr>
      </a:lvl8pPr>
      <a:lvl9pPr marL="3533775" indent="-146050" algn="l" defTabSz="995363" rtl="0" eaLnBrk="1" fontAlgn="base" hangingPunct="1">
        <a:lnSpc>
          <a:spcPct val="110000"/>
        </a:lnSpc>
        <a:spcBef>
          <a:spcPct val="40000"/>
        </a:spcBef>
        <a:spcAft>
          <a:spcPct val="0"/>
        </a:spcAft>
        <a:buClr>
          <a:srgbClr val="ED1C24"/>
        </a:buClr>
        <a:buSzPct val="80000"/>
        <a:buFont typeface="Wingdings" pitchFamily="2" charset="2"/>
        <a:buChar char="n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prisbrey@preco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tprisbrey@preco.com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21336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3800" dirty="0" smtClean="0">
                <a:solidFill>
                  <a:srgbClr val="C00000"/>
                </a:solidFill>
              </a:rPr>
              <a:t>Fleet Safety: </a:t>
            </a:r>
            <a:r>
              <a:rPr lang="en-US" sz="3800" dirty="0" smtClean="0">
                <a:solidFill>
                  <a:srgbClr val="C00000"/>
                </a:solidFill>
              </a:rPr>
              <a:t>Managing </a:t>
            </a:r>
            <a:r>
              <a:rPr lang="en-US" sz="3800" dirty="0" smtClean="0">
                <a:solidFill>
                  <a:srgbClr val="C00000"/>
                </a:solidFill>
              </a:rPr>
              <a:t>technology integration, training, and legal risks</a:t>
            </a:r>
            <a:endParaRPr lang="en-US" sz="38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4114800"/>
            <a:ext cx="6400800" cy="1752600"/>
          </a:xfrm>
        </p:spPr>
        <p:txBody>
          <a:bodyPr/>
          <a:lstStyle/>
          <a:p>
            <a:pPr algn="r"/>
            <a:r>
              <a:rPr lang="en-US" dirty="0" smtClean="0"/>
              <a:t>Teresa Prisbrey, Director of </a:t>
            </a:r>
            <a:r>
              <a:rPr lang="en-US" dirty="0" smtClean="0"/>
              <a:t>Marketing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tprisbrey@preco.com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208.323.7114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Now, this was negligence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Dominos: </a:t>
            </a:r>
            <a:endParaRPr lang="en-US" dirty="0" smtClean="0"/>
          </a:p>
          <a:p>
            <a:pPr lvl="1"/>
            <a:r>
              <a:rPr lang="en-US" dirty="0" smtClean="0"/>
              <a:t>Dominos guarantees 30 minute delivery</a:t>
            </a:r>
          </a:p>
          <a:p>
            <a:pPr lvl="1"/>
            <a:r>
              <a:rPr lang="en-US" dirty="0" smtClean="0"/>
              <a:t>In </a:t>
            </a:r>
            <a:r>
              <a:rPr lang="en-US" dirty="0" smtClean="0"/>
              <a:t>August of 2012, a Dominos delivery driver using his personal vehicle – racing to make the deadline – hit a passenger vehicle. </a:t>
            </a:r>
            <a:endParaRPr lang="en-US" dirty="0" smtClean="0"/>
          </a:p>
          <a:p>
            <a:pPr lvl="1"/>
            <a:r>
              <a:rPr lang="en-US" dirty="0" smtClean="0"/>
              <a:t>One </a:t>
            </a:r>
            <a:r>
              <a:rPr lang="en-US" dirty="0" smtClean="0"/>
              <a:t>passenger died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smtClean="0"/>
              <a:t>other had 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permanent </a:t>
            </a:r>
            <a:r>
              <a:rPr lang="en-US" dirty="0" smtClean="0"/>
              <a:t>brain </a:t>
            </a:r>
            <a:r>
              <a:rPr lang="en-US" dirty="0" smtClean="0"/>
              <a:t>injury.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24200"/>
            <a:ext cx="4191000" cy="235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see where this is going?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where you might think.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905000"/>
            <a:ext cx="59055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1828800"/>
            <a:ext cx="585641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1362075"/>
          </a:xfrm>
        </p:spPr>
        <p:txBody>
          <a:bodyPr/>
          <a:lstStyle/>
          <a:p>
            <a:r>
              <a:rPr lang="en-US" dirty="0" smtClean="0"/>
              <a:t>And now a word from the audience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 so far? Yes, I needed this remind me to ask.</a:t>
            </a:r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Let’s build!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Create a testing plan:</a:t>
            </a:r>
            <a:endParaRPr lang="en-US" dirty="0" smtClean="0"/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What are the goals of the test. What are you trying to prevent / fix / solve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When will it start and end. </a:t>
            </a:r>
            <a:endParaRPr lang="en-US" dirty="0" smtClean="0"/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Machines / Trucks to be involved</a:t>
            </a:r>
            <a:endParaRPr lang="en-US" dirty="0" smtClean="0"/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Who will be involved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How will you train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How will you get input from the drivers and maintenance crew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How will you share this information with the team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What did you decide and why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1362075"/>
          </a:xfrm>
        </p:spPr>
        <p:txBody>
          <a:bodyPr/>
          <a:lstStyle/>
          <a:p>
            <a:r>
              <a:rPr lang="en-US" dirty="0" smtClean="0"/>
              <a:t>And now a word from the audience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Other suggestions from your experiences?</a:t>
            </a:r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Roll-out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Determine where to start</a:t>
            </a:r>
          </a:p>
          <a:p>
            <a:pPr lvl="1"/>
            <a:r>
              <a:rPr lang="en-US" dirty="0" smtClean="0"/>
              <a:t>Highest  risk region</a:t>
            </a:r>
          </a:p>
          <a:p>
            <a:pPr lvl="1"/>
            <a:r>
              <a:rPr lang="en-US" dirty="0" smtClean="0"/>
              <a:t>Highest risk machine</a:t>
            </a:r>
          </a:p>
          <a:p>
            <a:pPr lvl="1"/>
            <a:r>
              <a:rPr lang="en-US" dirty="0" smtClean="0"/>
              <a:t>Smallest site first </a:t>
            </a:r>
          </a:p>
          <a:p>
            <a:r>
              <a:rPr lang="en-US" dirty="0" smtClean="0"/>
              <a:t>Chose the order for the rest of the machines, regions, etc.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ransition spd="med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Roll-out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Include anticipated timeframes</a:t>
            </a:r>
          </a:p>
          <a:p>
            <a:pPr lvl="1"/>
            <a:r>
              <a:rPr lang="en-US" dirty="0" smtClean="0"/>
              <a:t>Vague enough to give yourself wiggle room</a:t>
            </a:r>
          </a:p>
          <a:p>
            <a:pPr lvl="1"/>
            <a:r>
              <a:rPr lang="en-US" dirty="0" smtClean="0"/>
              <a:t>Strong enough to look serious</a:t>
            </a:r>
          </a:p>
          <a:p>
            <a:pPr lvl="1"/>
            <a:r>
              <a:rPr lang="en-US" dirty="0" smtClean="0"/>
              <a:t>Example: We will have site X installed and trained by end of Q4</a:t>
            </a:r>
          </a:p>
          <a:p>
            <a:r>
              <a:rPr lang="en-US" dirty="0" smtClean="0"/>
              <a:t>Sometimes it’s good to show the soft and hard costs per install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Roll-out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/ Communication</a:t>
            </a:r>
          </a:p>
          <a:p>
            <a:pPr lvl="1"/>
            <a:r>
              <a:rPr lang="en-US" dirty="0" smtClean="0"/>
              <a:t>How will you communicate to the company that you’re embracing a new technology?</a:t>
            </a:r>
          </a:p>
          <a:p>
            <a:pPr lvl="1"/>
            <a:r>
              <a:rPr lang="en-US" dirty="0" smtClean="0"/>
              <a:t>How will you train your installers and maintenance crew.</a:t>
            </a:r>
          </a:p>
          <a:p>
            <a:pPr lvl="2"/>
            <a:r>
              <a:rPr lang="en-US" dirty="0" smtClean="0"/>
              <a:t>Don’t get me started on a bad install</a:t>
            </a:r>
          </a:p>
          <a:p>
            <a:pPr lvl="1"/>
            <a:r>
              <a:rPr lang="en-US" dirty="0" smtClean="0"/>
              <a:t>When, where, and how will you train your existing drivers on the new technology</a:t>
            </a:r>
          </a:p>
          <a:p>
            <a:pPr lvl="2"/>
            <a:r>
              <a:rPr lang="en-US" dirty="0" smtClean="0"/>
              <a:t>Surprise, even collision warning requires training</a:t>
            </a:r>
          </a:p>
          <a:p>
            <a:pPr lvl="2"/>
            <a:r>
              <a:rPr lang="en-US" dirty="0" smtClean="0"/>
              <a:t>What are your requirements if it is disabled? Keep working, return to shop, etc.</a:t>
            </a:r>
          </a:p>
          <a:p>
            <a:pPr lvl="1"/>
            <a:r>
              <a:rPr lang="en-US" dirty="0" smtClean="0"/>
              <a:t>How will you train new employees on the technology.</a:t>
            </a:r>
          </a:p>
        </p:txBody>
      </p:sp>
    </p:spTree>
  </p:cSld>
  <p:clrMapOvr>
    <a:masterClrMapping/>
  </p:clrMapOvr>
  <p:transition spd="med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Roll-out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Stuff Happens, plans get delayed</a:t>
            </a:r>
          </a:p>
          <a:p>
            <a:pPr lvl="1"/>
            <a:r>
              <a:rPr lang="en-US" dirty="0" smtClean="0"/>
              <a:t>Update the roll-out plan to explain why</a:t>
            </a:r>
          </a:p>
          <a:p>
            <a:pPr lvl="1"/>
            <a:r>
              <a:rPr lang="en-US" dirty="0" smtClean="0"/>
              <a:t>Update with new timeframes</a:t>
            </a:r>
          </a:p>
        </p:txBody>
      </p:sp>
      <p:pic>
        <p:nvPicPr>
          <p:cNvPr id="20482" name="Picture 2" descr="http://y2qhn3k1en71o0wc72ishks11tz.wpengine.netdna-cdn.com/wp-content/uploads/2014/04/StuffHappensvs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65" b="11053"/>
          <a:stretch>
            <a:fillRect/>
          </a:stretch>
        </p:blipFill>
        <p:spPr bwMode="auto">
          <a:xfrm>
            <a:off x="3810000" y="2590800"/>
            <a:ext cx="4953000" cy="3124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1362075"/>
          </a:xfrm>
        </p:spPr>
        <p:txBody>
          <a:bodyPr/>
          <a:lstStyle/>
          <a:p>
            <a:r>
              <a:rPr lang="en-US" dirty="0" smtClean="0"/>
              <a:t>And now a word from the audience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might come up again… any suggestions to share with the group?</a:t>
            </a:r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us</a:t>
            </a:r>
          </a:p>
          <a:p>
            <a:r>
              <a:rPr lang="en-US" dirty="0" smtClean="0"/>
              <a:t>Lessons </a:t>
            </a:r>
            <a:r>
              <a:rPr lang="en-US" dirty="0" smtClean="0"/>
              <a:t>from the field</a:t>
            </a:r>
            <a:endParaRPr lang="en-US" dirty="0" smtClean="0"/>
          </a:p>
          <a:p>
            <a:r>
              <a:rPr lang="en-US" dirty="0" smtClean="0"/>
              <a:t>Testing Plan: Start Smart, it’s the law</a:t>
            </a:r>
          </a:p>
          <a:p>
            <a:pPr lvl="1"/>
            <a:r>
              <a:rPr lang="en-US" dirty="0" smtClean="0"/>
              <a:t>ok, it isn’t but should be</a:t>
            </a:r>
          </a:p>
          <a:p>
            <a:r>
              <a:rPr lang="en-US" dirty="0" smtClean="0"/>
              <a:t>Training plan</a:t>
            </a:r>
          </a:p>
          <a:p>
            <a:r>
              <a:rPr lang="en-US" dirty="0" smtClean="0"/>
              <a:t>And we’re done… well, not really. </a:t>
            </a:r>
          </a:p>
          <a:p>
            <a:r>
              <a:rPr lang="en-US" dirty="0" smtClean="0"/>
              <a:t>Will this ever end?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LIVING Document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Things happen:</a:t>
            </a:r>
          </a:p>
          <a:p>
            <a:pPr lvl="1"/>
            <a:r>
              <a:rPr lang="en-US" dirty="0" smtClean="0"/>
              <a:t>Recessions hit</a:t>
            </a:r>
          </a:p>
          <a:p>
            <a:pPr lvl="1"/>
            <a:r>
              <a:rPr lang="en-US" dirty="0" smtClean="0"/>
              <a:t>You have a slow quarter</a:t>
            </a:r>
          </a:p>
          <a:p>
            <a:pPr lvl="1"/>
            <a:r>
              <a:rPr lang="en-US" dirty="0" smtClean="0"/>
              <a:t>Something urgent comes up where the plan was deferred for a month or quarter</a:t>
            </a:r>
          </a:p>
          <a:p>
            <a:pPr lvl="1"/>
            <a:r>
              <a:rPr lang="en-US" dirty="0" smtClean="0"/>
              <a:t>You found another way</a:t>
            </a:r>
          </a:p>
          <a:p>
            <a:r>
              <a:rPr lang="en-US" dirty="0" smtClean="0"/>
              <a:t>Keep it simple and concise</a:t>
            </a:r>
          </a:p>
          <a:p>
            <a:r>
              <a:rPr lang="en-US" dirty="0" smtClean="0"/>
              <a:t>DOCUMENT any changes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9460" name="Picture 4" descr="http://thumbs.dreamstime.com/x/document-running-10884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971800"/>
            <a:ext cx="2438400" cy="30145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Thorough testing</a:t>
            </a:r>
          </a:p>
          <a:p>
            <a:r>
              <a:rPr lang="en-US" dirty="0" smtClean="0"/>
              <a:t>Clean installation</a:t>
            </a:r>
          </a:p>
          <a:p>
            <a:r>
              <a:rPr lang="en-US" dirty="0" smtClean="0"/>
              <a:t>Driver buy-in from the beginning</a:t>
            </a:r>
          </a:p>
          <a:p>
            <a:r>
              <a:rPr lang="en-US" dirty="0" smtClean="0"/>
              <a:t>Documentation that you are a responsible entity</a:t>
            </a:r>
          </a:p>
          <a:p>
            <a:r>
              <a:rPr lang="en-US" dirty="0" smtClean="0"/>
              <a:t>Due diligence (attorney word)</a:t>
            </a:r>
          </a:p>
          <a:p>
            <a:pPr lvl="1"/>
            <a:r>
              <a:rPr lang="en-US" dirty="0" smtClean="0"/>
              <a:t>No guarantees (the attorney is proud)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7772400" cy="1470025"/>
          </a:xfrm>
        </p:spPr>
        <p:txBody>
          <a:bodyPr/>
          <a:lstStyle/>
          <a:p>
            <a:r>
              <a:rPr lang="en-US" dirty="0" smtClean="0"/>
              <a:t>Questions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Teresa Prisbrey</a:t>
            </a:r>
          </a:p>
          <a:p>
            <a:pPr algn="r"/>
            <a:r>
              <a:rPr lang="en-US" dirty="0" smtClean="0">
                <a:hlinkClick r:id="rId2"/>
              </a:rPr>
              <a:t>tprisbrey@preco.com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208.323.7114</a:t>
            </a:r>
            <a:br>
              <a:rPr lang="en-US" dirty="0" smtClean="0"/>
            </a:br>
            <a:r>
              <a:rPr lang="en-US" dirty="0" smtClean="0"/>
              <a:t>www.PreViewRadar.com</a:t>
            </a:r>
          </a:p>
        </p:txBody>
      </p:sp>
    </p:spTree>
  </p:cSld>
  <p:clrMapOvr>
    <a:masterClrMapping/>
  </p:clrMapOvr>
  <p:transition spd="med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7162800" y="76200"/>
            <a:ext cx="1828800" cy="762000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03239" y="1133745"/>
            <a:ext cx="6507162" cy="4635515"/>
          </a:xfrm>
        </p:spPr>
        <p:txBody>
          <a:bodyPr>
            <a:normAutofit fontScale="92500"/>
          </a:bodyPr>
          <a:lstStyle/>
          <a:p>
            <a:pPr>
              <a:spcBef>
                <a:spcPct val="0"/>
              </a:spcBef>
            </a:pPr>
            <a:r>
              <a:rPr lang="en-US" sz="2400" dirty="0" smtClean="0"/>
              <a:t>Established 1947 rebuilding batteries, starters, generators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Introduced the electronic back-up alarm in 1967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Caterpillar's first certified electronics supplier in 1975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Opened a dedicated facility to serve the off road market in 1987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Full line (alarms and lights) supplier in 1991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Entered</a:t>
            </a:r>
            <a:r>
              <a:rPr lang="en-US" sz="2400" dirty="0" smtClean="0"/>
              <a:t> </a:t>
            </a:r>
            <a:r>
              <a:rPr lang="en-US" sz="2400" dirty="0" smtClean="0"/>
              <a:t>the object detection business in 1998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Entered the wireless job tracking business in 2001</a:t>
            </a:r>
          </a:p>
          <a:p>
            <a:pPr>
              <a:spcBef>
                <a:spcPct val="0"/>
              </a:spcBef>
            </a:pPr>
            <a:r>
              <a:rPr lang="en-US" sz="2400" dirty="0" smtClean="0"/>
              <a:t>Dedicated active safety business in </a:t>
            </a:r>
            <a:r>
              <a:rPr lang="en-US" sz="2400" dirty="0" smtClean="0"/>
              <a:t>2008</a:t>
            </a:r>
            <a:endParaRPr lang="en-US" sz="2400" dirty="0" smtClean="0"/>
          </a:p>
          <a:p>
            <a:pPr>
              <a:lnSpc>
                <a:spcPct val="180000"/>
              </a:lnSpc>
              <a:buFontTx/>
              <a:buNone/>
            </a:pPr>
            <a:endParaRPr lang="en-US" sz="1800" dirty="0" smtClean="0"/>
          </a:p>
        </p:txBody>
      </p:sp>
      <p:pic>
        <p:nvPicPr>
          <p:cNvPr id="6" name="Picture 5" descr="PrecoLogo-colo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152400"/>
            <a:ext cx="2286000" cy="53340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(very little) about our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Really, just a little background:</a:t>
            </a:r>
          </a:p>
          <a:p>
            <a:pPr lvl="1"/>
            <a:r>
              <a:rPr lang="en-US" dirty="0" smtClean="0"/>
              <a:t>Collision warning system</a:t>
            </a:r>
          </a:p>
          <a:p>
            <a:pPr lvl="1"/>
            <a:r>
              <a:rPr lang="en-US" dirty="0" smtClean="0"/>
              <a:t>Available OEM or retrofit</a:t>
            </a:r>
          </a:p>
          <a:p>
            <a:pPr lvl="1"/>
            <a:r>
              <a:rPr lang="en-US" dirty="0" smtClean="0"/>
              <a:t>Original development, </a:t>
            </a:r>
            <a:br>
              <a:rPr lang="en-US" dirty="0" smtClean="0"/>
            </a:br>
            <a:r>
              <a:rPr lang="en-US" dirty="0" smtClean="0"/>
              <a:t>current features, and </a:t>
            </a:r>
            <a:br>
              <a:rPr lang="en-US" dirty="0" smtClean="0"/>
            </a:br>
            <a:r>
              <a:rPr lang="en-US" dirty="0" smtClean="0"/>
              <a:t>future features come from </a:t>
            </a:r>
            <a:br>
              <a:rPr lang="en-US" dirty="0" smtClean="0"/>
            </a:br>
            <a:r>
              <a:rPr lang="en-US" dirty="0" smtClean="0"/>
              <a:t>our customers problems</a:t>
            </a:r>
          </a:p>
        </p:txBody>
      </p:sp>
      <p:pic>
        <p:nvPicPr>
          <p:cNvPr id="5" name="Picture 4" descr="PreViewFamily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4038600" cy="325436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495800"/>
            <a:ext cx="492902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Customers make the best teachers</a:t>
            </a:r>
            <a:endParaRPr lang="en-US" dirty="0" smtClean="0"/>
          </a:p>
          <a:p>
            <a:pPr lvl="1"/>
            <a:r>
              <a:rPr lang="en-US" dirty="0" smtClean="0"/>
              <a:t>The good:</a:t>
            </a:r>
          </a:p>
          <a:p>
            <a:pPr lvl="2"/>
            <a:r>
              <a:rPr lang="en-US" dirty="0" smtClean="0"/>
              <a:t>Backup alarm: a Customer</a:t>
            </a:r>
          </a:p>
          <a:p>
            <a:pPr lvl="2"/>
            <a:r>
              <a:rPr lang="en-US" dirty="0" smtClean="0"/>
              <a:t>Open cab: a Customer</a:t>
            </a:r>
          </a:p>
          <a:p>
            <a:pPr lvl="1"/>
            <a:r>
              <a:rPr lang="en-US" dirty="0" smtClean="0"/>
              <a:t>The bad: </a:t>
            </a:r>
          </a:p>
          <a:p>
            <a:pPr lvl="2"/>
            <a:r>
              <a:rPr lang="en-US" dirty="0" smtClean="0"/>
              <a:t>Names are changed to protect the</a:t>
            </a:r>
            <a:br>
              <a:rPr lang="en-US" dirty="0" smtClean="0"/>
            </a:br>
            <a:r>
              <a:rPr lang="en-US" dirty="0" smtClean="0"/>
              <a:t> innocent</a:t>
            </a:r>
          </a:p>
          <a:p>
            <a:pPr lvl="2"/>
            <a:r>
              <a:rPr lang="en-US" dirty="0" smtClean="0"/>
              <a:t>Testing: the wrong way</a:t>
            </a:r>
          </a:p>
          <a:p>
            <a:pPr lvl="2"/>
            <a:r>
              <a:rPr lang="en-US" dirty="0" smtClean="0"/>
              <a:t>Murphy’s law and the law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</p:txBody>
      </p:sp>
      <p:pic>
        <p:nvPicPr>
          <p:cNvPr id="38916" name="Picture 4" descr="http://mymilitarylife.com/wp-content/uploads/murphys-law_7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600200"/>
            <a:ext cx="3441581" cy="3648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1362075"/>
          </a:xfrm>
        </p:spPr>
        <p:txBody>
          <a:bodyPr/>
          <a:lstStyle/>
          <a:p>
            <a:r>
              <a:rPr lang="en-US" dirty="0" smtClean="0"/>
              <a:t>I am not AN Attorney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5800" y="4267200"/>
            <a:ext cx="7772400" cy="1500187"/>
          </a:xfrm>
        </p:spPr>
        <p:txBody>
          <a:bodyPr/>
          <a:lstStyle/>
          <a:p>
            <a:r>
              <a:rPr lang="en-US" dirty="0" smtClean="0"/>
              <a:t>An attorney told me I had to say that</a:t>
            </a:r>
            <a:endParaRPr lang="en-US" dirty="0"/>
          </a:p>
        </p:txBody>
      </p:sp>
      <p:pic>
        <p:nvPicPr>
          <p:cNvPr id="22530" name="Picture 2" descr="http://cdn.michiganautolaw.com/wp-content/uploads/2013/08/ambulance-chasing-lawy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247900"/>
            <a:ext cx="43815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word(s) from the attorney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 smtClean="0"/>
              <a:t>there is an accident where your driver was at fault, you will pay. </a:t>
            </a:r>
            <a:r>
              <a:rPr lang="en-US" dirty="0" smtClean="0"/>
              <a:t>Period.</a:t>
            </a:r>
            <a:endParaRPr lang="en-US" dirty="0" smtClean="0"/>
          </a:p>
          <a:p>
            <a:pPr lvl="1"/>
            <a:r>
              <a:rPr lang="en-US" dirty="0" smtClean="0"/>
              <a:t>Medical</a:t>
            </a:r>
          </a:p>
          <a:p>
            <a:pPr lvl="1"/>
            <a:r>
              <a:rPr lang="en-US" dirty="0" smtClean="0"/>
              <a:t>Repairs</a:t>
            </a:r>
          </a:p>
          <a:p>
            <a:pPr lvl="1"/>
            <a:r>
              <a:rPr lang="en-US" dirty="0" smtClean="0"/>
              <a:t>Lost compensation</a:t>
            </a:r>
          </a:p>
          <a:p>
            <a:pPr lvl="1"/>
            <a:r>
              <a:rPr lang="en-US" dirty="0" smtClean="0"/>
              <a:t>“Make them Whole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But were you negligent? </a:t>
            </a:r>
          </a:p>
          <a:p>
            <a:pPr lvl="1"/>
            <a:r>
              <a:rPr lang="en-US" dirty="0" smtClean="0"/>
              <a:t>If so, you will pay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4580" name="Picture 4" descr="http://drkenandersen.com/wp-content/uploads/2013/01/auto-accident-neck-inju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981200"/>
            <a:ext cx="3305175" cy="3295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such thing as Fail Proof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it comes to the law, sometimes one lawyer just spins a better tale.</a:t>
            </a:r>
          </a:p>
          <a:p>
            <a:pPr lvl="1"/>
            <a:r>
              <a:rPr lang="en-US" dirty="0" smtClean="0"/>
              <a:t>Twinkie defense</a:t>
            </a:r>
          </a:p>
          <a:p>
            <a:pPr lvl="1"/>
            <a:r>
              <a:rPr lang="en-US" dirty="0" smtClean="0"/>
              <a:t>McDonalds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Give your attorneys the tools they need to defend your company.</a:t>
            </a:r>
            <a:endParaRPr lang="en-US" dirty="0"/>
          </a:p>
        </p:txBody>
      </p:sp>
      <p:pic>
        <p:nvPicPr>
          <p:cNvPr id="18434" name="Picture 2" descr="https://pbs.twimg.com/profile_images/453545705622106112/6ERHbJB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6400"/>
            <a:ext cx="27432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435" name="Picture 3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371600"/>
            <a:ext cx="1780337" cy="17867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Negligence = Punitive Damages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Island Fever: </a:t>
            </a:r>
          </a:p>
          <a:p>
            <a:pPr lvl="1"/>
            <a:r>
              <a:rPr lang="en-US" dirty="0" smtClean="0"/>
              <a:t>No negligence</a:t>
            </a:r>
          </a:p>
        </p:txBody>
      </p:sp>
      <p:pic>
        <p:nvPicPr>
          <p:cNvPr id="21510" name="Picture 6" descr="http://www.corporatecomplianceinsights.com/wp-content/uploads/2013/05/shutterstock_129162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219200"/>
            <a:ext cx="5181600" cy="4119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zoom/>
  </p:transition>
</p:sld>
</file>

<file path=ppt/theme/theme1.xml><?xml version="1.0" encoding="utf-8"?>
<a:theme xmlns:a="http://schemas.openxmlformats.org/drawingml/2006/main" name="5_ct_vorlage_hg">
  <a:themeElements>
    <a:clrScheme name="1_ct_vorlage_hg 3">
      <a:dk1>
        <a:srgbClr val="000000"/>
      </a:dk1>
      <a:lt1>
        <a:srgbClr val="FFFFFF"/>
      </a:lt1>
      <a:dk2>
        <a:srgbClr val="02050E"/>
      </a:dk2>
      <a:lt2>
        <a:srgbClr val="C0C0C0"/>
      </a:lt2>
      <a:accent1>
        <a:srgbClr val="ED1C24"/>
      </a:accent1>
      <a:accent2>
        <a:srgbClr val="57718D"/>
      </a:accent2>
      <a:accent3>
        <a:srgbClr val="FFFFFF"/>
      </a:accent3>
      <a:accent4>
        <a:srgbClr val="000000"/>
      </a:accent4>
      <a:accent5>
        <a:srgbClr val="F4ABAC"/>
      </a:accent5>
      <a:accent6>
        <a:srgbClr val="4E667F"/>
      </a:accent6>
      <a:hlink>
        <a:srgbClr val="000000"/>
      </a:hlink>
      <a:folHlink>
        <a:srgbClr val="000000"/>
      </a:folHlink>
    </a:clrScheme>
    <a:fontScheme name="1_ct_vorlage_h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rgbClr val="E7222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rgbClr val="E7222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t_vorlage_hg 1">
        <a:dk1>
          <a:srgbClr val="000000"/>
        </a:dk1>
        <a:lt1>
          <a:srgbClr val="FFFFFF"/>
        </a:lt1>
        <a:dk2>
          <a:srgbClr val="02050E"/>
        </a:dk2>
        <a:lt2>
          <a:srgbClr val="C0C0C0"/>
        </a:lt2>
        <a:accent1>
          <a:srgbClr val="ED1C24"/>
        </a:accent1>
        <a:accent2>
          <a:srgbClr val="57718D"/>
        </a:accent2>
        <a:accent3>
          <a:srgbClr val="FFFFFF"/>
        </a:accent3>
        <a:accent4>
          <a:srgbClr val="000000"/>
        </a:accent4>
        <a:accent5>
          <a:srgbClr val="F4ABAC"/>
        </a:accent5>
        <a:accent6>
          <a:srgbClr val="4E667F"/>
        </a:accent6>
        <a:hlink>
          <a:srgbClr val="FFAF39"/>
        </a:hlink>
        <a:folHlink>
          <a:srgbClr val="A6B6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_vorlage_hg 2">
        <a:dk1>
          <a:srgbClr val="000000"/>
        </a:dk1>
        <a:lt1>
          <a:srgbClr val="FFFFFF"/>
        </a:lt1>
        <a:dk2>
          <a:srgbClr val="02050E"/>
        </a:dk2>
        <a:lt2>
          <a:srgbClr val="C0C0C0"/>
        </a:lt2>
        <a:accent1>
          <a:srgbClr val="ED1C24"/>
        </a:accent1>
        <a:accent2>
          <a:srgbClr val="57718D"/>
        </a:accent2>
        <a:accent3>
          <a:srgbClr val="FFFFFF"/>
        </a:accent3>
        <a:accent4>
          <a:srgbClr val="000000"/>
        </a:accent4>
        <a:accent5>
          <a:srgbClr val="F4ABAC"/>
        </a:accent5>
        <a:accent6>
          <a:srgbClr val="4E667F"/>
        </a:accent6>
        <a:hlink>
          <a:srgbClr val="000000"/>
        </a:hlink>
        <a:folHlink>
          <a:srgbClr val="A6B6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_vorlage_hg 3">
        <a:dk1>
          <a:srgbClr val="000000"/>
        </a:dk1>
        <a:lt1>
          <a:srgbClr val="FFFFFF"/>
        </a:lt1>
        <a:dk2>
          <a:srgbClr val="02050E"/>
        </a:dk2>
        <a:lt2>
          <a:srgbClr val="C0C0C0"/>
        </a:lt2>
        <a:accent1>
          <a:srgbClr val="ED1C24"/>
        </a:accent1>
        <a:accent2>
          <a:srgbClr val="57718D"/>
        </a:accent2>
        <a:accent3>
          <a:srgbClr val="FFFFFF"/>
        </a:accent3>
        <a:accent4>
          <a:srgbClr val="000000"/>
        </a:accent4>
        <a:accent5>
          <a:srgbClr val="F4ABAC"/>
        </a:accent5>
        <a:accent6>
          <a:srgbClr val="4E667F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_vorlage_hg 4">
        <a:dk1>
          <a:srgbClr val="000000"/>
        </a:dk1>
        <a:lt1>
          <a:srgbClr val="FFFFFF"/>
        </a:lt1>
        <a:dk2>
          <a:srgbClr val="02050E"/>
        </a:dk2>
        <a:lt2>
          <a:srgbClr val="C0C0C0"/>
        </a:lt2>
        <a:accent1>
          <a:srgbClr val="ED1C24"/>
        </a:accent1>
        <a:accent2>
          <a:srgbClr val="E40000"/>
        </a:accent2>
        <a:accent3>
          <a:srgbClr val="FFFFFF"/>
        </a:accent3>
        <a:accent4>
          <a:srgbClr val="000000"/>
        </a:accent4>
        <a:accent5>
          <a:srgbClr val="F4ABAC"/>
        </a:accent5>
        <a:accent6>
          <a:srgbClr val="CF0000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_vorlage_hg 5">
        <a:dk1>
          <a:srgbClr val="000000"/>
        </a:dk1>
        <a:lt1>
          <a:srgbClr val="FFFFFF"/>
        </a:lt1>
        <a:dk2>
          <a:srgbClr val="02050E"/>
        </a:dk2>
        <a:lt2>
          <a:srgbClr val="C0C0C0"/>
        </a:lt2>
        <a:accent1>
          <a:srgbClr val="ED1C24"/>
        </a:accent1>
        <a:accent2>
          <a:srgbClr val="FF0505"/>
        </a:accent2>
        <a:accent3>
          <a:srgbClr val="FFFFFF"/>
        </a:accent3>
        <a:accent4>
          <a:srgbClr val="000000"/>
        </a:accent4>
        <a:accent5>
          <a:srgbClr val="F4ABAC"/>
        </a:accent5>
        <a:accent6>
          <a:srgbClr val="E70404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Carolyn_Corp_WebPresentation_February 2015</Template>
  <TotalTime>2164</TotalTime>
  <Words>739</Words>
  <Application>Microsoft Office PowerPoint</Application>
  <PresentationFormat>On-screen Show (4:3)</PresentationFormat>
  <Paragraphs>134</Paragraphs>
  <Slides>22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5_ct_vorlage_hg</vt:lpstr>
      <vt:lpstr>Fleet Safety: Managing technology integration, training, and legal risks</vt:lpstr>
      <vt:lpstr>Agenda</vt:lpstr>
      <vt:lpstr>Who we are</vt:lpstr>
      <vt:lpstr>A (very little) about our product</vt:lpstr>
      <vt:lpstr>Lessons learned</vt:lpstr>
      <vt:lpstr>I am not AN Attorney</vt:lpstr>
      <vt:lpstr>More word(s) from the attorney</vt:lpstr>
      <vt:lpstr>No such thing as Fail Proof</vt:lpstr>
      <vt:lpstr>Negligence = Punitive Damages</vt:lpstr>
      <vt:lpstr>Now, this was negligence</vt:lpstr>
      <vt:lpstr>Do you see where this is going?</vt:lpstr>
      <vt:lpstr>And now a word from the audience</vt:lpstr>
      <vt:lpstr>Let’s build!</vt:lpstr>
      <vt:lpstr>And now a word from the audience</vt:lpstr>
      <vt:lpstr>The Roll-out Plan</vt:lpstr>
      <vt:lpstr>The Roll-out Plan</vt:lpstr>
      <vt:lpstr>The Roll-out Plan</vt:lpstr>
      <vt:lpstr>Roll-out Plan</vt:lpstr>
      <vt:lpstr>And now a word from the audience</vt:lpstr>
      <vt:lpstr>A LIVING Document</vt:lpstr>
      <vt:lpstr>The End Result</vt:lpstr>
      <vt:lpstr>Questions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tprisbrey</dc:creator>
  <cp:lastModifiedBy>tprisbrey</cp:lastModifiedBy>
  <cp:revision>190</cp:revision>
  <dcterms:created xsi:type="dcterms:W3CDTF">2015-03-09T19:27:00Z</dcterms:created>
  <dcterms:modified xsi:type="dcterms:W3CDTF">2015-03-19T22:34:02Z</dcterms:modified>
</cp:coreProperties>
</file>