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0" r:id="rId3"/>
    <p:sldId id="257" r:id="rId4"/>
    <p:sldId id="258" r:id="rId5"/>
    <p:sldId id="285" r:id="rId6"/>
    <p:sldId id="259" r:id="rId7"/>
    <p:sldId id="290" r:id="rId8"/>
    <p:sldId id="292" r:id="rId9"/>
    <p:sldId id="291" r:id="rId10"/>
    <p:sldId id="282" r:id="rId11"/>
    <p:sldId id="286" r:id="rId12"/>
    <p:sldId id="261" r:id="rId13"/>
    <p:sldId id="283" r:id="rId14"/>
    <p:sldId id="287" r:id="rId15"/>
    <p:sldId id="262" r:id="rId16"/>
    <p:sldId id="288" r:id="rId17"/>
    <p:sldId id="263" r:id="rId18"/>
    <p:sldId id="284" r:id="rId19"/>
    <p:sldId id="264" r:id="rId20"/>
    <p:sldId id="265" r:id="rId21"/>
    <p:sldId id="266" r:id="rId22"/>
    <p:sldId id="267" r:id="rId23"/>
    <p:sldId id="289" r:id="rId24"/>
    <p:sldId id="268" r:id="rId25"/>
    <p:sldId id="293" r:id="rId26"/>
    <p:sldId id="269" r:id="rId27"/>
    <p:sldId id="271" r:id="rId28"/>
    <p:sldId id="277" r:id="rId29"/>
    <p:sldId id="272" r:id="rId30"/>
    <p:sldId id="273" r:id="rId31"/>
    <p:sldId id="279" r:id="rId32"/>
    <p:sldId id="274" r:id="rId33"/>
    <p:sldId id="278" r:id="rId34"/>
    <p:sldId id="275" r:id="rId35"/>
    <p:sldId id="270" r:id="rId36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5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9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8A0EB26-E0F0-4A0E-9605-37BD27E19A55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A8BE5A-355D-4605-9933-7979A438A4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51B6A3-FFB5-4C2B-857F-67C2175EB0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n-US" dirty="0" smtClean="0"/>
              <a:t>Regularly audit records that you know OSHA will examine during their inspection</a:t>
            </a:r>
          </a:p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n-US" dirty="0" smtClean="0"/>
              <a:t>Separate records OSHA Standards do not require.  Ex:  Audit documents, personnel files</a:t>
            </a:r>
          </a:p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n-US" dirty="0" smtClean="0"/>
              <a:t>In your absence, train other employees to help monitor the problem in the event that OSHA would show up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D493BD-6989-4C05-AB66-DF5F121C26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Active roles:</a:t>
            </a:r>
          </a:p>
          <a:p>
            <a:pPr lvl="1"/>
            <a:r>
              <a:rPr lang="en-US" dirty="0" smtClean="0"/>
              <a:t>Workplace inspections</a:t>
            </a:r>
          </a:p>
          <a:p>
            <a:pPr lvl="1"/>
            <a:r>
              <a:rPr lang="en-US" dirty="0" smtClean="0"/>
              <a:t>Hazard analysis</a:t>
            </a:r>
          </a:p>
          <a:p>
            <a:pPr lvl="1"/>
            <a:r>
              <a:rPr lang="en-US" dirty="0" smtClean="0"/>
              <a:t>Developing safe work rules</a:t>
            </a:r>
          </a:p>
          <a:p>
            <a:pPr lvl="1"/>
            <a:r>
              <a:rPr lang="en-US" dirty="0" smtClean="0"/>
              <a:t>Training coworkers and new hires</a:t>
            </a:r>
          </a:p>
          <a:p>
            <a:pPr lvl="1"/>
            <a:r>
              <a:rPr lang="en-US" dirty="0" smtClean="0"/>
              <a:t>Loss or Near Loss investigations</a:t>
            </a:r>
          </a:p>
          <a:p>
            <a:pPr lvl="1"/>
            <a:r>
              <a:rPr lang="en-US" dirty="0" smtClean="0"/>
              <a:t>New equipment purchase / design / use</a:t>
            </a:r>
          </a:p>
          <a:p>
            <a:pPr lvl="1"/>
            <a:r>
              <a:rPr lang="en-US" dirty="0" smtClean="0"/>
              <a:t>Participating in program review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AC3C3A-6DBA-49E8-BEB3-3D3A01F9BDC3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FD09-9825-469F-9887-69D42212C248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322FD-2331-4556-B7E7-E56A9F1493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6C6F-661B-4438-AE2E-2DF88D6D6671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653BD-04FB-438D-8B48-2A11D347BD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F38C0-EE4D-4F06-94B2-2BF9B832F674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98FAC-4FE8-403B-A087-6449A712AF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0D0B7-BFF3-4B9F-AF69-03DEAAEF5943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D69A-97C9-476B-BDAE-595DFFA1B2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243E6-C762-4B3A-A24E-4CBEE2C5990C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6CC2-2B0C-4A26-AF72-1F16FC6217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7C8AB-9947-460B-BE14-607038A5CEF9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C32B7-66C1-4090-8C3A-91CD1E9690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C7E9B-AF76-40E4-9AA2-1AD7E94F6F9E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4C743-0A84-4BFB-846A-838B34A4BD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B7807-B66C-44B0-8141-31EE0E349FD2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DAB5A-D015-48AA-9B39-16A2FD6622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2D49C-F29D-4F7F-A591-E12A664DD582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63A83-85D3-47ED-B7DF-74B470731C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50A56-68DC-4317-9A1A-A394AFD381EA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87EA-9364-4EF5-971E-DCA7CBDED3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3EFD7-264E-4B8D-A852-4B86769CF4A5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E2180-22FD-4745-923F-63CAE02E04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F6D56-EDD6-48A5-8544-EC13AEE7FEE0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B6CEFD-49DE-472C-9CF8-94A8C97B33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2209800"/>
            <a:ext cx="9144000" cy="2971800"/>
          </a:xfrm>
        </p:spPr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What Should You Do If OSHA Knocks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10000"/>
            <a:ext cx="9144000" cy="3048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Mark McDaniel, INSafe Consultant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Before OSHA Arrives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Designate a back-up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Plan your route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At the Opening</a:t>
            </a:r>
          </a:p>
        </p:txBody>
      </p:sp>
      <p:pic>
        <p:nvPicPr>
          <p:cNvPr id="9219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1447800"/>
            <a:ext cx="5486400" cy="43896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At the Opening: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Examine the credentials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Confirm the type of inspection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Get a copy of the type of inspection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At the Opening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5400" dirty="0" smtClean="0">
                <a:latin typeface="Arial" pitchFamily="34" charset="0"/>
                <a:cs typeface="Arial" pitchFamily="34" charset="0"/>
              </a:rPr>
              <a:t>Share Incentives and Certifications</a:t>
            </a:r>
          </a:p>
          <a:p>
            <a:pPr eaLnBrk="1" hangingPunct="1"/>
            <a:r>
              <a:rPr lang="en-US" sz="5400" dirty="0" smtClean="0">
                <a:latin typeface="Arial" pitchFamily="34" charset="0"/>
                <a:cs typeface="Arial" pitchFamily="34" charset="0"/>
              </a:rPr>
              <a:t>Past failures</a:t>
            </a:r>
          </a:p>
          <a:p>
            <a:pPr eaLnBrk="1" hangingPunct="1"/>
            <a:r>
              <a:rPr lang="en-US" sz="5400" dirty="0" smtClean="0">
                <a:latin typeface="Arial" pitchFamily="34" charset="0"/>
                <a:cs typeface="Arial" pitchFamily="34" charset="0"/>
              </a:rPr>
              <a:t>Employee interviews </a:t>
            </a:r>
          </a:p>
          <a:p>
            <a:pPr eaLnBrk="1" hangingPunct="1"/>
            <a:endParaRPr lang="en-US" sz="5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Program Review</a:t>
            </a:r>
          </a:p>
        </p:txBody>
      </p:sp>
      <p:pic>
        <p:nvPicPr>
          <p:cNvPr id="12291" name="Content Placeholder 3" descr="imagesPSWI5WJ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1524000"/>
            <a:ext cx="5562600" cy="44940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Program Review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eaLnBrk="1" hangingPunct="1"/>
            <a:r>
              <a:rPr lang="en-US" sz="4400" b="1" dirty="0" smtClean="0">
                <a:latin typeface="Arial" pitchFamily="34" charset="0"/>
                <a:cs typeface="Arial" pitchFamily="34" charset="0"/>
              </a:rPr>
              <a:t>Provide only the information requested</a:t>
            </a:r>
          </a:p>
          <a:p>
            <a:pPr eaLnBrk="1" hangingPunct="1"/>
            <a:r>
              <a:rPr lang="en-US" sz="4400" b="1" dirty="0" smtClean="0">
                <a:latin typeface="Arial" pitchFamily="34" charset="0"/>
                <a:cs typeface="Arial" pitchFamily="34" charset="0"/>
              </a:rPr>
              <a:t>OSHA 300 logs</a:t>
            </a:r>
          </a:p>
          <a:p>
            <a:pPr eaLnBrk="1" hangingPunct="1"/>
            <a:r>
              <a:rPr lang="en-US" sz="4400" b="1" dirty="0" smtClean="0">
                <a:latin typeface="Arial" pitchFamily="34" charset="0"/>
                <a:cs typeface="Arial" pitchFamily="34" charset="0"/>
              </a:rPr>
              <a:t>Programs</a:t>
            </a:r>
          </a:p>
          <a:p>
            <a:pPr eaLnBrk="1" hangingPunct="1"/>
            <a:r>
              <a:rPr lang="en-US" sz="4400" b="1" dirty="0" smtClean="0">
                <a:latin typeface="Arial" pitchFamily="34" charset="0"/>
                <a:cs typeface="Arial" pitchFamily="34" charset="0"/>
              </a:rPr>
              <a:t>Training records</a:t>
            </a:r>
          </a:p>
          <a:p>
            <a:pPr eaLnBrk="1" hangingPunct="1"/>
            <a:r>
              <a:rPr lang="en-US" sz="4400" b="1" dirty="0" smtClean="0">
                <a:latin typeface="Arial" pitchFamily="34" charset="0"/>
                <a:cs typeface="Arial" pitchFamily="34" charset="0"/>
              </a:rPr>
              <a:t>Keep a list (handout)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pic>
        <p:nvPicPr>
          <p:cNvPr id="14339" name="Content Placeholder 3" descr="untitle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752600"/>
            <a:ext cx="5513388" cy="41299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Bring appropriate OSHA documents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Variances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Changes in the Standards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Interpretations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eaLnBrk="1" hangingPunct="1"/>
            <a:r>
              <a:rPr lang="en-US" sz="4800" dirty="0" smtClean="0">
                <a:latin typeface="Arial" pitchFamily="34" charset="0"/>
                <a:cs typeface="Arial" pitchFamily="34" charset="0"/>
              </a:rPr>
              <a:t>If OSHA takes a picture, you take a picture</a:t>
            </a:r>
          </a:p>
          <a:p>
            <a:pPr eaLnBrk="1" hangingPunct="1"/>
            <a:r>
              <a:rPr lang="en-US" sz="4800" dirty="0" smtClean="0">
                <a:latin typeface="Arial" pitchFamily="34" charset="0"/>
                <a:cs typeface="Arial" pitchFamily="34" charset="0"/>
              </a:rPr>
              <a:t>Take health sampling devices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Maintain communication with management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Watch casual conversation – nothing is off the record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Don’t guess, if you don’t know, you don’t know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3075" name="Content Placeholder 3" descr="0ad9c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Always stay with the compliance officer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Take notes of any statements, measurements, or drawings</a:t>
            </a:r>
          </a:p>
          <a:p>
            <a:pPr eaLnBrk="1" hangingPunct="1">
              <a:buNone/>
            </a:pP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sz="4400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Tool demonstrations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Do you agree or disagree that a hazard exists?</a:t>
            </a:r>
          </a:p>
          <a:p>
            <a:pPr eaLnBrk="1" hangingPunct="1">
              <a:buFont typeface="Arial" charset="0"/>
              <a:buNone/>
            </a:pPr>
            <a:r>
              <a:rPr lang="en-US" sz="4800" dirty="0" smtClean="0"/>
              <a:t>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During the Inspection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Obtain a detailed description of the hazard location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Agree to disagree</a:t>
            </a:r>
          </a:p>
          <a:p>
            <a:pPr eaLnBrk="1" hangingPunct="1">
              <a:buNone/>
            </a:pP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At the Closing</a:t>
            </a:r>
          </a:p>
        </p:txBody>
      </p:sp>
      <p:pic>
        <p:nvPicPr>
          <p:cNvPr id="22531" name="Content Placeholder 3" descr="untitle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676400"/>
            <a:ext cx="6391275" cy="42540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At the Closing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Test results differ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Informal closing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Quick abatement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Number of violations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Ask what standard applies</a:t>
            </a:r>
          </a:p>
          <a:p>
            <a:pPr eaLnBrk="1" hangingPunct="1"/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sz="60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After the Inspection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Look up any potential citation and assess the level of seriousness</a:t>
            </a:r>
          </a:p>
          <a:p>
            <a:pPr lvl="1"/>
            <a:r>
              <a:rPr lang="en-US" b="1" dirty="0" smtClean="0">
                <a:latin typeface="Arial" pitchFamily="34" charset="0"/>
                <a:cs typeface="Arial" pitchFamily="34" charset="0"/>
              </a:rPr>
              <a:t>De Minimis </a:t>
            </a:r>
          </a:p>
          <a:p>
            <a:pPr lvl="1"/>
            <a:r>
              <a:rPr lang="en-US" b="1" dirty="0" smtClean="0">
                <a:latin typeface="Arial" pitchFamily="34" charset="0"/>
                <a:cs typeface="Arial" pitchFamily="34" charset="0"/>
              </a:rPr>
              <a:t>Other-than-Serious </a:t>
            </a:r>
          </a:p>
          <a:p>
            <a:pPr lvl="1"/>
            <a:r>
              <a:rPr lang="en-US" b="1" dirty="0" smtClean="0">
                <a:latin typeface="Arial" pitchFamily="34" charset="0"/>
                <a:cs typeface="Arial" pitchFamily="34" charset="0"/>
              </a:rPr>
              <a:t>Serious Violations</a:t>
            </a:r>
          </a:p>
          <a:p>
            <a:pPr lvl="1"/>
            <a:r>
              <a:rPr lang="en-US" b="1" dirty="0" smtClean="0">
                <a:latin typeface="Arial" pitchFamily="34" charset="0"/>
                <a:cs typeface="Arial" pitchFamily="34" charset="0"/>
              </a:rPr>
              <a:t>Willful Violations</a:t>
            </a:r>
          </a:p>
          <a:p>
            <a:pPr lvl="1"/>
            <a:r>
              <a:rPr lang="en-US" b="1" dirty="0" smtClean="0">
                <a:latin typeface="Arial" pitchFamily="34" charset="0"/>
                <a:cs typeface="Arial" pitchFamily="34" charset="0"/>
              </a:rPr>
              <a:t>Repeated Violation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After the Inspection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Contest period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Abatement period 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Your notes differ from what was written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Good faith discounts (SHMS)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574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Safety and Health Program Management (SHMS) 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672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Management Commitment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Employee Involvement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Worksite Analysis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Hazard Prevention and Control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Management Commitment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Regards worker safety and health as a fundamental value</a:t>
            </a:r>
          </a:p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Management provides:</a:t>
            </a:r>
          </a:p>
          <a:p>
            <a:pPr lvl="1"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Motivation/Leadership</a:t>
            </a:r>
          </a:p>
          <a:p>
            <a:pPr lvl="1"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Resources</a:t>
            </a:r>
          </a:p>
          <a:p>
            <a:pPr lvl="1"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Policy Statement</a:t>
            </a:r>
          </a:p>
          <a:p>
            <a:pPr lvl="1"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Clear Goals &amp; Objectives</a:t>
            </a:r>
          </a:p>
          <a:p>
            <a:pPr marL="342900" lvl="1" indent="-342900">
              <a:buFont typeface="Arial" charset="0"/>
              <a:buChar char="•"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Employee Involvement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Develop and express own commitment to safety for selves and others</a:t>
            </a:r>
          </a:p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Active roles: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Workplace inspections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Hazard analysis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Developing safe work rules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Training coworkers and new hires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Loss or Near Loss investigations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New equipment purchase / design / use</a:t>
            </a:r>
          </a:p>
          <a:p>
            <a:pPr lvl="1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Participating in program review</a:t>
            </a:r>
          </a:p>
          <a:p>
            <a:pPr marL="342900" lvl="1" indent="-342900">
              <a:buFont typeface="Arial" charset="0"/>
              <a:buChar char="•"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800" dirty="0" smtClean="0">
                <a:latin typeface="Arial" pitchFamily="34" charset="0"/>
                <a:cs typeface="Arial" pitchFamily="34" charset="0"/>
              </a:rPr>
              <a:t>Be prepared to handle an OSHA Inspection</a:t>
            </a:r>
          </a:p>
          <a:p>
            <a:pPr eaLnBrk="1" hangingPunct="1"/>
            <a:r>
              <a:rPr lang="en-US" sz="4800" dirty="0" smtClean="0">
                <a:latin typeface="Arial" pitchFamily="34" charset="0"/>
                <a:cs typeface="Arial" pitchFamily="34" charset="0"/>
              </a:rPr>
              <a:t>Maintain a good safety culture</a:t>
            </a:r>
          </a:p>
          <a:p>
            <a:pPr eaLnBrk="1" hangingPunct="1"/>
            <a:r>
              <a:rPr lang="en-US" sz="4800" dirty="0" smtClean="0">
                <a:latin typeface="Arial" pitchFamily="34" charset="0"/>
                <a:cs typeface="Arial" pitchFamily="34" charset="0"/>
              </a:rPr>
              <a:t>Save money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Work Site Analysis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Examine the worksite and identify: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Existing hazards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Conditions &amp; operations where changes might occur to create hazards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Analyze the work &amp; worksite to anticipate &amp; prevent harmful occurrences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Hazard Prevention and Control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Recognition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Determine that a hazard or potential hazard exists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Elimination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Where feasible, prevent hazards by effective design of job or jobsite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Control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the hazard cannot be eliminated, use hazard controls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Eliminate or control hazards in a timely manner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Training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Employees must understand 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Hazards they may be exposed to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Employee safety and health responsibilities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Operating procedures and safeguards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Exits and emergency procedures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Orientation training must be given to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Site workers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Contract workers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Benefits of Effective Safety and Health Programs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Reduce injuries &amp; illnesses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Improve morale &amp; productivity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Reduce workers’ compensation costs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Show good faith efforts/Safety Culture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Saves Money!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Review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before OSHA arrives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during the inspection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after the inspection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Safety and Health Program Management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Create a better safety culture</a:t>
            </a:r>
          </a:p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Save money!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Questions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Mark McDaniel</a:t>
            </a:r>
          </a:p>
          <a:p>
            <a:pPr eaLnBrk="1" hangingPunct="1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Safety Consultant</a:t>
            </a:r>
          </a:p>
          <a:p>
            <a:pPr eaLnBrk="1" hangingPunct="1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Email: mmcdaniel@dol.in.gov</a:t>
            </a:r>
          </a:p>
          <a:p>
            <a:pPr eaLnBrk="1" hangingPunct="1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Phone: (219) 229-6179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Objectives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before OSHA arrives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during the inspection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to do after the inspection</a:t>
            </a:r>
          </a:p>
          <a:p>
            <a:pPr eaLnBrk="1" hangingPunct="1"/>
            <a:r>
              <a:rPr lang="en-US" sz="4000" dirty="0" smtClean="0">
                <a:latin typeface="Arial" pitchFamily="34" charset="0"/>
                <a:cs typeface="Arial" pitchFamily="34" charset="0"/>
              </a:rPr>
              <a:t>Safety and Health Program Management</a:t>
            </a:r>
          </a:p>
          <a:p>
            <a:pPr eaLnBrk="1" hangingPunct="1">
              <a:buFont typeface="Arial" charset="0"/>
              <a:buNone/>
            </a:pP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Content Placeholder 3" descr="imagesQNVX0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599" y="1524000"/>
            <a:ext cx="7087721" cy="4191000"/>
          </a:xfrm>
        </p:spPr>
      </p:pic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Before OSHA Arrives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>
                <a:latin typeface="Arial" pitchFamily="34" charset="0"/>
                <a:cs typeface="Arial" pitchFamily="34" charset="0"/>
              </a:rPr>
              <a:t>Before OSHA Arrives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Employer Rights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Reasonable times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Notify (wait one hour)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Warrants</a:t>
            </a:r>
          </a:p>
          <a:p>
            <a:pPr lvl="1"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Accompany</a:t>
            </a:r>
          </a:p>
          <a:p>
            <a:pPr lvl="1"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dirty="0" smtClean="0"/>
          </a:p>
          <a:p>
            <a:pPr eaLnBrk="1" hangingPunct="1">
              <a:buFont typeface="Arial" charset="0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Arial" pitchFamily="34" charset="0"/>
                <a:cs typeface="Arial" pitchFamily="34" charset="0"/>
              </a:rPr>
              <a:t>Before OSHA Arrives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Employer Rights</a:t>
            </a:r>
          </a:p>
          <a:p>
            <a:pPr lvl="1"/>
            <a:r>
              <a:rPr lang="en-US" sz="4000" dirty="0" smtClean="0">
                <a:latin typeface="Arial" pitchFamily="34" charset="0"/>
                <a:cs typeface="Arial" pitchFamily="34" charset="0"/>
              </a:rPr>
              <a:t>Opening Conference</a:t>
            </a:r>
          </a:p>
          <a:p>
            <a:pPr lvl="1"/>
            <a:r>
              <a:rPr lang="en-US" sz="4000" dirty="0" smtClean="0">
                <a:latin typeface="Arial" pitchFamily="34" charset="0"/>
                <a:cs typeface="Arial" pitchFamily="34" charset="0"/>
              </a:rPr>
              <a:t>Copy of the complaint</a:t>
            </a:r>
          </a:p>
          <a:p>
            <a:pPr lvl="1"/>
            <a:r>
              <a:rPr lang="en-US" sz="4000" dirty="0" smtClean="0">
                <a:latin typeface="Arial" pitchFamily="34" charset="0"/>
                <a:cs typeface="Arial" pitchFamily="34" charset="0"/>
              </a:rPr>
              <a:t>Trade secrets</a:t>
            </a:r>
          </a:p>
          <a:p>
            <a:pPr lvl="1"/>
            <a:r>
              <a:rPr lang="en-US" sz="4000" dirty="0" smtClean="0">
                <a:latin typeface="Arial" pitchFamily="34" charset="0"/>
                <a:cs typeface="Arial" pitchFamily="34" charset="0"/>
              </a:rPr>
              <a:t>Closing Conference</a:t>
            </a:r>
          </a:p>
          <a:p>
            <a:pPr lvl="1"/>
            <a:r>
              <a:rPr lang="en-US" sz="4000" dirty="0" smtClean="0">
                <a:latin typeface="Arial" pitchFamily="34" charset="0"/>
                <a:cs typeface="Arial" pitchFamily="34" charset="0"/>
              </a:rPr>
              <a:t>Contest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Before OSHA Arrives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>
                <a:latin typeface="Arial" pitchFamily="34" charset="0"/>
                <a:cs typeface="Arial" pitchFamily="34" charset="0"/>
              </a:rPr>
              <a:t>Employee Rights</a:t>
            </a:r>
          </a:p>
          <a:p>
            <a:pPr lvl="1"/>
            <a:r>
              <a:rPr lang="en-US" sz="4400" dirty="0" smtClean="0">
                <a:latin typeface="Arial" pitchFamily="34" charset="0"/>
                <a:cs typeface="Arial" pitchFamily="34" charset="0"/>
              </a:rPr>
              <a:t>File a complaint</a:t>
            </a:r>
          </a:p>
          <a:p>
            <a:pPr lvl="1"/>
            <a:r>
              <a:rPr lang="en-US" sz="4400" dirty="0" smtClean="0">
                <a:latin typeface="Arial" pitchFamily="34" charset="0"/>
                <a:cs typeface="Arial" pitchFamily="34" charset="0"/>
              </a:rPr>
              <a:t>Participate</a:t>
            </a:r>
          </a:p>
          <a:p>
            <a:pPr lvl="1"/>
            <a:r>
              <a:rPr lang="en-US" sz="4400" dirty="0" smtClean="0">
                <a:latin typeface="Arial" pitchFamily="34" charset="0"/>
                <a:cs typeface="Arial" pitchFamily="34" charset="0"/>
              </a:rPr>
              <a:t>Access to inspection records</a:t>
            </a:r>
          </a:p>
          <a:p>
            <a:pPr lvl="1"/>
            <a:r>
              <a:rPr lang="en-US" sz="4400" dirty="0" smtClean="0">
                <a:latin typeface="Arial" pitchFamily="34" charset="0"/>
                <a:cs typeface="Arial" pitchFamily="34" charset="0"/>
              </a:rPr>
              <a:t>Protection for retaliation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Before OSHA Arrives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Regularly review records and standards you know OSHA will ask for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Separate records </a:t>
            </a:r>
          </a:p>
          <a:p>
            <a:pPr eaLnBrk="1" hangingPunct="1"/>
            <a:r>
              <a:rPr lang="en-US" sz="4400" dirty="0" smtClean="0">
                <a:latin typeface="Arial" pitchFamily="34" charset="0"/>
                <a:cs typeface="Arial" pitchFamily="34" charset="0"/>
              </a:rPr>
              <a:t>Handouts!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349&quot;&gt;&lt;object type=&quot;3&quot; unique_id=&quot;10350&quot;&gt;&lt;property id=&quot;20148&quot; value=&quot;5&quot;/&gt;&lt;property id=&quot;20300&quot; value=&quot;Slide 1 - &amp;quot;What Should You Do If OSHA Knocks&amp;quot;&quot;/&gt;&lt;property id=&quot;20307&quot; value=&quot;256&quot;/&gt;&lt;/object&gt;&lt;object type=&quot;3&quot; unique_id=&quot;10351&quot;&gt;&lt;property id=&quot;20148&quot; value=&quot;5&quot;/&gt;&lt;property id=&quot;20300&quot; value=&quot;Slide 2&quot;/&gt;&lt;property id=&quot;20307&quot; value=&quot;280&quot;/&gt;&lt;/object&gt;&lt;object type=&quot;3&quot; unique_id=&quot;10352&quot;&gt;&lt;property id=&quot;20148&quot; value=&quot;5&quot;/&gt;&lt;property id=&quot;20300&quot; value=&quot;Slide 3 - &amp;quot;Purpose&amp;quot;&quot;/&gt;&lt;property id=&quot;20307&quot; value=&quot;257&quot;/&gt;&lt;/object&gt;&lt;object type=&quot;3&quot; unique_id=&quot;10353&quot;&gt;&lt;property id=&quot;20148&quot; value=&quot;5&quot;/&gt;&lt;property id=&quot;20300&quot; value=&quot;Slide 4 - &amp;quot;Objectives&amp;quot;&quot;/&gt;&lt;property id=&quot;20307&quot; value=&quot;258&quot;/&gt;&lt;/object&gt;&lt;object type=&quot;3&quot; unique_id=&quot;10354&quot;&gt;&lt;property id=&quot;20148&quot; value=&quot;5&quot;/&gt;&lt;property id=&quot;20300&quot; value=&quot;Slide 5 - &amp;quot;Before OSHA Arrives&amp;quot;&quot;/&gt;&lt;property id=&quot;20307&quot; value=&quot;285&quot;/&gt;&lt;/object&gt;&lt;object type=&quot;3&quot; unique_id=&quot;10355&quot;&gt;&lt;property id=&quot;20148&quot; value=&quot;5&quot;/&gt;&lt;property id=&quot;20300&quot; value=&quot;Slide 6 - &amp;quot;Before OSHA Arrives&amp;quot;&quot;/&gt;&lt;property id=&quot;20307&quot; value=&quot;259&quot;/&gt;&lt;/object&gt;&lt;object type=&quot;3&quot; unique_id=&quot;10356&quot;&gt;&lt;property id=&quot;20148&quot; value=&quot;5&quot;/&gt;&lt;property id=&quot;20300&quot; value=&quot;Slide 10 - &amp;quot;Before OSHA Arrives&amp;quot;&quot;/&gt;&lt;property id=&quot;20307&quot; value=&quot;282&quot;/&gt;&lt;/object&gt;&lt;object type=&quot;3&quot; unique_id=&quot;10357&quot;&gt;&lt;property id=&quot;20148&quot; value=&quot;5&quot;/&gt;&lt;property id=&quot;20300&quot; value=&quot;Slide 11 - &amp;quot;At the Opening&amp;quot;&quot;/&gt;&lt;property id=&quot;20307&quot; value=&quot;286&quot;/&gt;&lt;/object&gt;&lt;object type=&quot;3&quot; unique_id=&quot;10358&quot;&gt;&lt;property id=&quot;20148&quot; value=&quot;5&quot;/&gt;&lt;property id=&quot;20300&quot; value=&quot;Slide 12 - &amp;quot;At the Opening:&amp;quot;&quot;/&gt;&lt;property id=&quot;20307&quot; value=&quot;261&quot;/&gt;&lt;/object&gt;&lt;object type=&quot;3&quot; unique_id=&quot;10359&quot;&gt;&lt;property id=&quot;20148&quot; value=&quot;5&quot;/&gt;&lt;property id=&quot;20300&quot; value=&quot;Slide 13 - &amp;quot;At the Opening&amp;quot;&quot;/&gt;&lt;property id=&quot;20307&quot; value=&quot;283&quot;/&gt;&lt;/object&gt;&lt;object type=&quot;3&quot; unique_id=&quot;10360&quot;&gt;&lt;property id=&quot;20148&quot; value=&quot;5&quot;/&gt;&lt;property id=&quot;20300&quot; value=&quot;Slide 14 - &amp;quot;Program Review&amp;quot;&quot;/&gt;&lt;property id=&quot;20307&quot; value=&quot;287&quot;/&gt;&lt;/object&gt;&lt;object type=&quot;3&quot; unique_id=&quot;10361&quot;&gt;&lt;property id=&quot;20148&quot; value=&quot;5&quot;/&gt;&lt;property id=&quot;20300&quot; value=&quot;Slide 15 - &amp;quot;Program Review&amp;quot;&quot;/&gt;&lt;property id=&quot;20307&quot; value=&quot;262&quot;/&gt;&lt;/object&gt;&lt;object type=&quot;3&quot; unique_id=&quot;10362&quot;&gt;&lt;property id=&quot;20148&quot; value=&quot;5&quot;/&gt;&lt;property id=&quot;20300&quot; value=&quot;Slide 16 - &amp;quot;During the Inspection&amp;quot;&quot;/&gt;&lt;property id=&quot;20307&quot; value=&quot;288&quot;/&gt;&lt;/object&gt;&lt;object type=&quot;3&quot; unique_id=&quot;10363&quot;&gt;&lt;property id=&quot;20148&quot; value=&quot;5&quot;/&gt;&lt;property id=&quot;20300&quot; value=&quot;Slide 17 - &amp;quot;During the Inspection&amp;quot;&quot;/&gt;&lt;property id=&quot;20307&quot; value=&quot;263&quot;/&gt;&lt;/object&gt;&lt;object type=&quot;3&quot; unique_id=&quot;10364&quot;&gt;&lt;property id=&quot;20148&quot; value=&quot;5&quot;/&gt;&lt;property id=&quot;20300&quot; value=&quot;Slide 18 - &amp;quot;During the Inspection&amp;quot;&quot;/&gt;&lt;property id=&quot;20307&quot; value=&quot;284&quot;/&gt;&lt;/object&gt;&lt;object type=&quot;3&quot; unique_id=&quot;10365&quot;&gt;&lt;property id=&quot;20148&quot; value=&quot;5&quot;/&gt;&lt;property id=&quot;20300&quot; value=&quot;Slide 19 - &amp;quot;During the Inspection&amp;quot;&quot;/&gt;&lt;property id=&quot;20307&quot; value=&quot;264&quot;/&gt;&lt;/object&gt;&lt;object type=&quot;3&quot; unique_id=&quot;10366&quot;&gt;&lt;property id=&quot;20148&quot; value=&quot;5&quot;/&gt;&lt;property id=&quot;20300&quot; value=&quot;Slide 20 - &amp;quot;During the Inspection&amp;quot;&quot;/&gt;&lt;property id=&quot;20307&quot; value=&quot;265&quot;/&gt;&lt;/object&gt;&lt;object type=&quot;3&quot; unique_id=&quot;10368&quot;&gt;&lt;property id=&quot;20148&quot; value=&quot;5&quot;/&gt;&lt;property id=&quot;20300&quot; value=&quot;Slide 21 - &amp;quot;During the Inspection&amp;quot;&quot;/&gt;&lt;property id=&quot;20307&quot; value=&quot;266&quot;/&gt;&lt;/object&gt;&lt;object type=&quot;3&quot; unique_id=&quot;10369&quot;&gt;&lt;property id=&quot;20148&quot; value=&quot;5&quot;/&gt;&lt;property id=&quot;20300&quot; value=&quot;Slide 22 - &amp;quot;During the Inspection&amp;quot;&quot;/&gt;&lt;property id=&quot;20307&quot; value=&quot;267&quot;/&gt;&lt;/object&gt;&lt;object type=&quot;3&quot; unique_id=&quot;10370&quot;&gt;&lt;property id=&quot;20148&quot; value=&quot;5&quot;/&gt;&lt;property id=&quot;20300&quot; value=&quot;Slide 23 - &amp;quot;At the Closing&amp;quot;&quot;/&gt;&lt;property id=&quot;20307&quot; value=&quot;289&quot;/&gt;&lt;/object&gt;&lt;object type=&quot;3&quot; unique_id=&quot;10371&quot;&gt;&lt;property id=&quot;20148&quot; value=&quot;5&quot;/&gt;&lt;property id=&quot;20300&quot; value=&quot;Slide 24 - &amp;quot;At the Closing&amp;quot;&quot;/&gt;&lt;property id=&quot;20307&quot; value=&quot;268&quot;/&gt;&lt;/object&gt;&lt;object type=&quot;3&quot; unique_id=&quot;10372&quot;&gt;&lt;property id=&quot;20148&quot; value=&quot;5&quot;/&gt;&lt;property id=&quot;20300&quot; value=&quot;Slide 26 - &amp;quot;After the Inspection&amp;quot;&quot;/&gt;&lt;property id=&quot;20307&quot; value=&quot;269&quot;/&gt;&lt;/object&gt;&lt;object type=&quot;3&quot; unique_id=&quot;10373&quot;&gt;&lt;property id=&quot;20148&quot; value=&quot;5&quot;/&gt;&lt;property id=&quot;20300&quot; value=&quot;Slide 27 - &amp;quot;Safety and Health Program Management (SHMS) &amp;quot;&quot;/&gt;&lt;property id=&quot;20307&quot; value=&quot;271&quot;/&gt;&lt;/object&gt;&lt;object type=&quot;3&quot; unique_id=&quot;10374&quot;&gt;&lt;property id=&quot;20148&quot; value=&quot;5&quot;/&gt;&lt;property id=&quot;20300&quot; value=&quot;Slide 28 - &amp;quot;Management Commitment&amp;quot;&quot;/&gt;&lt;property id=&quot;20307&quot; value=&quot;277&quot;/&gt;&lt;/object&gt;&lt;object type=&quot;3&quot; unique_id=&quot;10375&quot;&gt;&lt;property id=&quot;20148&quot; value=&quot;5&quot;/&gt;&lt;property id=&quot;20300&quot; value=&quot;Slide 29 - &amp;quot;Employee Involvement&amp;quot;&quot;/&gt;&lt;property id=&quot;20307&quot; value=&quot;272&quot;/&gt;&lt;/object&gt;&lt;object type=&quot;3&quot; unique_id=&quot;10376&quot;&gt;&lt;property id=&quot;20148&quot; value=&quot;5&quot;/&gt;&lt;property id=&quot;20300&quot; value=&quot;Slide 30 - &amp;quot;Work Site Analysis&amp;quot;&quot;/&gt;&lt;property id=&quot;20307&quot; value=&quot;273&quot;/&gt;&lt;/object&gt;&lt;object type=&quot;3&quot; unique_id=&quot;10377&quot;&gt;&lt;property id=&quot;20148&quot; value=&quot;5&quot;/&gt;&lt;property id=&quot;20300&quot; value=&quot;Slide 31 - &amp;quot;Hazard Prevention and Control&amp;quot;&quot;/&gt;&lt;property id=&quot;20307&quot; value=&quot;279&quot;/&gt;&lt;/object&gt;&lt;object type=&quot;3&quot; unique_id=&quot;10378&quot;&gt;&lt;property id=&quot;20148&quot; value=&quot;5&quot;/&gt;&lt;property id=&quot;20300&quot; value=&quot;Slide 32 - &amp;quot;Training&amp;quot;&quot;/&gt;&lt;property id=&quot;20307&quot; value=&quot;274&quot;/&gt;&lt;/object&gt;&lt;object type=&quot;3&quot; unique_id=&quot;10379&quot;&gt;&lt;property id=&quot;20148&quot; value=&quot;5&quot;/&gt;&lt;property id=&quot;20300&quot; value=&quot;Slide 33 - &amp;quot;Benefits of Effective Safety and Health Programs&amp;quot;&quot;/&gt;&lt;property id=&quot;20307&quot; value=&quot;278&quot;/&gt;&lt;/object&gt;&lt;object type=&quot;3&quot; unique_id=&quot;10380&quot;&gt;&lt;property id=&quot;20148&quot; value=&quot;5&quot;/&gt;&lt;property id=&quot;20300&quot; value=&quot;Slide 34 - &amp;quot;Review&amp;quot;&quot;/&gt;&lt;property id=&quot;20307&quot; value=&quot;275&quot;/&gt;&lt;/object&gt;&lt;object type=&quot;3&quot; unique_id=&quot;10381&quot;&gt;&lt;property id=&quot;20148&quot; value=&quot;5&quot;/&gt;&lt;property id=&quot;20300&quot; value=&quot;Slide 35 - &amp;quot;Questions&amp;quot;&quot;/&gt;&lt;property id=&quot;20307&quot; value=&quot;270&quot;/&gt;&lt;/object&gt;&lt;object type=&quot;3&quot; unique_id=&quot;10416&quot;&gt;&lt;property id=&quot;20148&quot; value=&quot;5&quot;/&gt;&lt;property id=&quot;20300&quot; value=&quot;Slide 7 - &amp;quot;Before OSHA Arrives&amp;quot;&quot;/&gt;&lt;property id=&quot;20307&quot; value=&quot;290&quot;/&gt;&lt;/object&gt;&lt;object type=&quot;3&quot; unique_id=&quot;10417&quot;&gt;&lt;property id=&quot;20148&quot; value=&quot;5&quot;/&gt;&lt;property id=&quot;20300&quot; value=&quot;Slide 8 - &amp;quot;Before OSHA Arrives&amp;quot;&quot;/&gt;&lt;property id=&quot;20307&quot; value=&quot;292&quot;/&gt;&lt;/object&gt;&lt;object type=&quot;3&quot; unique_id=&quot;10418&quot;&gt;&lt;property id=&quot;20148&quot; value=&quot;5&quot;/&gt;&lt;property id=&quot;20300&quot; value=&quot;Slide 9 - &amp;quot;Before OSHA Arrives&amp;quot;&quot;/&gt;&lt;property id=&quot;20307&quot; value=&quot;291&quot;/&gt;&lt;/object&gt;&lt;object type=&quot;3&quot; unique_id=&quot;10419&quot;&gt;&lt;property id=&quot;20148&quot; value=&quot;5&quot;/&gt;&lt;property id=&quot;20300&quot; value=&quot;Slide 25 - &amp;quot;After the Inspection&amp;quot;&quot;/&gt;&lt;property id=&quot;20307&quot; value=&quot;293&quot;/&gt;&lt;/object&gt;&lt;/object&gt;&lt;object type=&quot;8&quot; unique_id=&quot;1041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7132</TotalTime>
  <Words>707</Words>
  <Application>Microsoft Office PowerPoint</Application>
  <PresentationFormat>On-screen Show (4:3)</PresentationFormat>
  <Paragraphs>178</Paragraphs>
  <Slides>35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What Should You Do If OSHA Knocks</vt:lpstr>
      <vt:lpstr>Slide 2</vt:lpstr>
      <vt:lpstr>Purpose</vt:lpstr>
      <vt:lpstr>Objectives</vt:lpstr>
      <vt:lpstr>Before OSHA Arrives</vt:lpstr>
      <vt:lpstr>Before OSHA Arrives</vt:lpstr>
      <vt:lpstr>Before OSHA Arrives</vt:lpstr>
      <vt:lpstr>Before OSHA Arrives</vt:lpstr>
      <vt:lpstr>Before OSHA Arrives</vt:lpstr>
      <vt:lpstr>Before OSHA Arrives</vt:lpstr>
      <vt:lpstr>At the Opening</vt:lpstr>
      <vt:lpstr>At the Opening:</vt:lpstr>
      <vt:lpstr>At the Opening</vt:lpstr>
      <vt:lpstr>Program Review</vt:lpstr>
      <vt:lpstr>Program Review</vt:lpstr>
      <vt:lpstr>During the Inspection</vt:lpstr>
      <vt:lpstr>During the Inspection</vt:lpstr>
      <vt:lpstr>During the Inspection</vt:lpstr>
      <vt:lpstr>During the Inspection</vt:lpstr>
      <vt:lpstr>During the Inspection</vt:lpstr>
      <vt:lpstr>During the Inspection</vt:lpstr>
      <vt:lpstr>During the Inspection</vt:lpstr>
      <vt:lpstr>At the Closing</vt:lpstr>
      <vt:lpstr>At the Closing</vt:lpstr>
      <vt:lpstr>After the Inspection</vt:lpstr>
      <vt:lpstr>After the Inspection</vt:lpstr>
      <vt:lpstr>Safety and Health Program Management (SHMS) </vt:lpstr>
      <vt:lpstr>Management Commitment</vt:lpstr>
      <vt:lpstr>Employee Involvement</vt:lpstr>
      <vt:lpstr>Work Site Analysis</vt:lpstr>
      <vt:lpstr>Hazard Prevention and Control</vt:lpstr>
      <vt:lpstr>Training</vt:lpstr>
      <vt:lpstr>Benefits of Effective Safety and Health Programs</vt:lpstr>
      <vt:lpstr>Review</vt:lpstr>
      <vt:lpstr>Questions</vt:lpstr>
    </vt:vector>
  </TitlesOfParts>
  <Company>State of Indiana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Industry Should Do If OSHA Comes Knocking at the Door?</dc:title>
  <dc:creator>mmcdaniel</dc:creator>
  <cp:lastModifiedBy>mmcdaniel</cp:lastModifiedBy>
  <cp:revision>521</cp:revision>
  <dcterms:created xsi:type="dcterms:W3CDTF">2014-10-13T16:36:06Z</dcterms:created>
  <dcterms:modified xsi:type="dcterms:W3CDTF">2015-03-16T17:09:26Z</dcterms:modified>
</cp:coreProperties>
</file>