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8" r:id="rId1"/>
    <p:sldMasterId id="2147483876" r:id="rId2"/>
  </p:sldMasterIdLst>
  <p:notesMasterIdLst>
    <p:notesMasterId r:id="rId52"/>
  </p:notesMasterIdLst>
  <p:handoutMasterIdLst>
    <p:handoutMasterId r:id="rId53"/>
  </p:handoutMasterIdLst>
  <p:sldIdLst>
    <p:sldId id="370" r:id="rId3"/>
    <p:sldId id="319" r:id="rId4"/>
    <p:sldId id="423" r:id="rId5"/>
    <p:sldId id="404" r:id="rId6"/>
    <p:sldId id="371" r:id="rId7"/>
    <p:sldId id="372" r:id="rId8"/>
    <p:sldId id="427" r:id="rId9"/>
    <p:sldId id="424" r:id="rId10"/>
    <p:sldId id="425" r:id="rId11"/>
    <p:sldId id="426" r:id="rId12"/>
    <p:sldId id="428" r:id="rId13"/>
    <p:sldId id="449" r:id="rId14"/>
    <p:sldId id="429" r:id="rId15"/>
    <p:sldId id="435" r:id="rId16"/>
    <p:sldId id="431" r:id="rId17"/>
    <p:sldId id="440" r:id="rId18"/>
    <p:sldId id="438" r:id="rId19"/>
    <p:sldId id="439" r:id="rId20"/>
    <p:sldId id="453" r:id="rId21"/>
    <p:sldId id="454" r:id="rId22"/>
    <p:sldId id="455" r:id="rId23"/>
    <p:sldId id="456" r:id="rId24"/>
    <p:sldId id="437" r:id="rId25"/>
    <p:sldId id="377" r:id="rId26"/>
    <p:sldId id="378" r:id="rId27"/>
    <p:sldId id="379" r:id="rId28"/>
    <p:sldId id="382" r:id="rId29"/>
    <p:sldId id="380" r:id="rId30"/>
    <p:sldId id="381" r:id="rId31"/>
    <p:sldId id="383" r:id="rId32"/>
    <p:sldId id="384" r:id="rId33"/>
    <p:sldId id="385" r:id="rId34"/>
    <p:sldId id="386" r:id="rId35"/>
    <p:sldId id="387" r:id="rId36"/>
    <p:sldId id="389" r:id="rId37"/>
    <p:sldId id="390" r:id="rId38"/>
    <p:sldId id="391" r:id="rId39"/>
    <p:sldId id="392" r:id="rId40"/>
    <p:sldId id="393" r:id="rId41"/>
    <p:sldId id="394" r:id="rId42"/>
    <p:sldId id="395" r:id="rId43"/>
    <p:sldId id="396" r:id="rId44"/>
    <p:sldId id="397" r:id="rId45"/>
    <p:sldId id="451" r:id="rId46"/>
    <p:sldId id="452" r:id="rId47"/>
    <p:sldId id="398" r:id="rId48"/>
    <p:sldId id="399" r:id="rId49"/>
    <p:sldId id="400" r:id="rId50"/>
    <p:sldId id="401" r:id="rId51"/>
  </p:sldIdLst>
  <p:sldSz cx="9144000" cy="6858000" type="letter"/>
  <p:notesSz cx="6858000" cy="9144000"/>
  <p:defaultTextStyle>
    <a:defPPr>
      <a:defRPr lang="en-US"/>
    </a:defPPr>
    <a:lvl1pPr algn="l" rtl="0" fontAlgn="base">
      <a:spcBef>
        <a:spcPct val="0"/>
      </a:spcBef>
      <a:spcAft>
        <a:spcPct val="0"/>
      </a:spcAft>
      <a:defRPr sz="4000" b="1" kern="1200">
        <a:solidFill>
          <a:srgbClr val="1359A0"/>
        </a:solidFill>
        <a:latin typeface="Verdana" pitchFamily="34" charset="0"/>
        <a:ea typeface="+mn-ea"/>
        <a:cs typeface="+mn-cs"/>
      </a:defRPr>
    </a:lvl1pPr>
    <a:lvl2pPr marL="457200" algn="l" rtl="0" fontAlgn="base">
      <a:spcBef>
        <a:spcPct val="0"/>
      </a:spcBef>
      <a:spcAft>
        <a:spcPct val="0"/>
      </a:spcAft>
      <a:defRPr sz="4000" b="1" kern="1200">
        <a:solidFill>
          <a:srgbClr val="1359A0"/>
        </a:solidFill>
        <a:latin typeface="Verdana" pitchFamily="34" charset="0"/>
        <a:ea typeface="+mn-ea"/>
        <a:cs typeface="+mn-cs"/>
      </a:defRPr>
    </a:lvl2pPr>
    <a:lvl3pPr marL="914400" algn="l" rtl="0" fontAlgn="base">
      <a:spcBef>
        <a:spcPct val="0"/>
      </a:spcBef>
      <a:spcAft>
        <a:spcPct val="0"/>
      </a:spcAft>
      <a:defRPr sz="4000" b="1" kern="1200">
        <a:solidFill>
          <a:srgbClr val="1359A0"/>
        </a:solidFill>
        <a:latin typeface="Verdana" pitchFamily="34" charset="0"/>
        <a:ea typeface="+mn-ea"/>
        <a:cs typeface="+mn-cs"/>
      </a:defRPr>
    </a:lvl3pPr>
    <a:lvl4pPr marL="1371600" algn="l" rtl="0" fontAlgn="base">
      <a:spcBef>
        <a:spcPct val="0"/>
      </a:spcBef>
      <a:spcAft>
        <a:spcPct val="0"/>
      </a:spcAft>
      <a:defRPr sz="4000" b="1" kern="1200">
        <a:solidFill>
          <a:srgbClr val="1359A0"/>
        </a:solidFill>
        <a:latin typeface="Verdana" pitchFamily="34" charset="0"/>
        <a:ea typeface="+mn-ea"/>
        <a:cs typeface="+mn-cs"/>
      </a:defRPr>
    </a:lvl4pPr>
    <a:lvl5pPr marL="1828800" algn="l" rtl="0" fontAlgn="base">
      <a:spcBef>
        <a:spcPct val="0"/>
      </a:spcBef>
      <a:spcAft>
        <a:spcPct val="0"/>
      </a:spcAft>
      <a:defRPr sz="4000" b="1" kern="1200">
        <a:solidFill>
          <a:srgbClr val="1359A0"/>
        </a:solidFill>
        <a:latin typeface="Verdana" pitchFamily="34" charset="0"/>
        <a:ea typeface="+mn-ea"/>
        <a:cs typeface="+mn-cs"/>
      </a:defRPr>
    </a:lvl5pPr>
    <a:lvl6pPr marL="2286000" algn="l" defTabSz="914400" rtl="0" eaLnBrk="1" latinLnBrk="0" hangingPunct="1">
      <a:defRPr sz="4000" b="1" kern="1200">
        <a:solidFill>
          <a:srgbClr val="1359A0"/>
        </a:solidFill>
        <a:latin typeface="Verdana" pitchFamily="34" charset="0"/>
        <a:ea typeface="+mn-ea"/>
        <a:cs typeface="+mn-cs"/>
      </a:defRPr>
    </a:lvl6pPr>
    <a:lvl7pPr marL="2743200" algn="l" defTabSz="914400" rtl="0" eaLnBrk="1" latinLnBrk="0" hangingPunct="1">
      <a:defRPr sz="4000" b="1" kern="1200">
        <a:solidFill>
          <a:srgbClr val="1359A0"/>
        </a:solidFill>
        <a:latin typeface="Verdana" pitchFamily="34" charset="0"/>
        <a:ea typeface="+mn-ea"/>
        <a:cs typeface="+mn-cs"/>
      </a:defRPr>
    </a:lvl7pPr>
    <a:lvl8pPr marL="3200400" algn="l" defTabSz="914400" rtl="0" eaLnBrk="1" latinLnBrk="0" hangingPunct="1">
      <a:defRPr sz="4000" b="1" kern="1200">
        <a:solidFill>
          <a:srgbClr val="1359A0"/>
        </a:solidFill>
        <a:latin typeface="Verdana" pitchFamily="34" charset="0"/>
        <a:ea typeface="+mn-ea"/>
        <a:cs typeface="+mn-cs"/>
      </a:defRPr>
    </a:lvl8pPr>
    <a:lvl9pPr marL="3657600" algn="l" defTabSz="914400" rtl="0" eaLnBrk="1" latinLnBrk="0" hangingPunct="1">
      <a:defRPr sz="4000" b="1" kern="1200">
        <a:solidFill>
          <a:srgbClr val="1359A0"/>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FF9966"/>
    <a:srgbClr val="336699"/>
    <a:srgbClr val="008080"/>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61" autoAdjust="0"/>
    <p:restoredTop sz="94543" autoAdjust="0"/>
  </p:normalViewPr>
  <p:slideViewPr>
    <p:cSldViewPr>
      <p:cViewPr>
        <p:scale>
          <a:sx n="90" d="100"/>
          <a:sy n="90" d="100"/>
        </p:scale>
        <p:origin x="-1488" y="-144"/>
      </p:cViewPr>
      <p:guideLst>
        <p:guide orient="horz" pos="2160"/>
        <p:guide pos="2880"/>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b="0">
                <a:solidFill>
                  <a:schemeClr val="tx1"/>
                </a:solidFill>
                <a:effectLst/>
                <a:latin typeface="Arial" charset="0"/>
              </a:defRPr>
            </a:lvl1pPr>
          </a:lstStyle>
          <a:p>
            <a:pPr>
              <a:defRPr/>
            </a:pPr>
            <a:r>
              <a:rPr lang="en-US" dirty="0"/>
              <a:t>Your name</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b="0">
                <a:solidFill>
                  <a:schemeClr val="tx1"/>
                </a:solidFill>
                <a:effectLst/>
                <a:latin typeface="Arial" charset="0"/>
              </a:defRPr>
            </a:lvl1pPr>
          </a:lstStyle>
          <a:p>
            <a:pPr>
              <a:defRPr/>
            </a:pPr>
            <a:fld id="{E5E35B50-FC46-495A-B98F-93E35694BDE7}" type="datetime1">
              <a:rPr lang="en-US"/>
              <a:pPr>
                <a:defRPr/>
              </a:pPr>
              <a:t>3/19/2015</a:t>
            </a:fld>
            <a:endParaRPr lang="en-US" dirty="0"/>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b="0">
                <a:solidFill>
                  <a:schemeClr val="tx1"/>
                </a:solidFill>
                <a:effectLst/>
                <a:latin typeface="Arial" charset="0"/>
              </a:defRPr>
            </a:lvl1pPr>
          </a:lstStyle>
          <a:p>
            <a:pPr>
              <a:defRPr/>
            </a:pPr>
            <a:r>
              <a:rPr lang="en-US" dirty="0"/>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b="0">
                <a:solidFill>
                  <a:schemeClr val="tx1"/>
                </a:solidFill>
                <a:effectLst/>
                <a:latin typeface="Arial" charset="0"/>
              </a:defRPr>
            </a:lvl1pPr>
          </a:lstStyle>
          <a:p>
            <a:pPr>
              <a:defRPr/>
            </a:pPr>
            <a:fld id="{6D8CA787-B3F0-4539-A46B-AE3E08A073C7}" type="slidenum">
              <a:rPr lang="en-US"/>
              <a:pPr>
                <a:defRPr/>
              </a:pPr>
              <a:t>‹#›</a:t>
            </a:fld>
            <a:endParaRPr lang="en-US" dirty="0"/>
          </a:p>
        </p:txBody>
      </p:sp>
    </p:spTree>
    <p:extLst>
      <p:ext uri="{BB962C8B-B14F-4D97-AF65-F5344CB8AC3E}">
        <p14:creationId xmlns:p14="http://schemas.microsoft.com/office/powerpoint/2010/main" val="3087608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b="0">
                <a:solidFill>
                  <a:schemeClr val="tx1"/>
                </a:solidFill>
                <a:effectLst/>
                <a:latin typeface="Arial" charset="0"/>
              </a:defRPr>
            </a:lvl1pPr>
          </a:lstStyle>
          <a:p>
            <a:pPr>
              <a:defRPr/>
            </a:pPr>
            <a:endParaRPr lang="en-US" dirty="0"/>
          </a:p>
        </p:txBody>
      </p:sp>
      <p:sp>
        <p:nvSpPr>
          <p:cNvPr id="38915"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b="0">
                <a:solidFill>
                  <a:schemeClr val="tx1"/>
                </a:solidFill>
                <a:effectLst/>
                <a:latin typeface="Arial" charset="0"/>
              </a:defRPr>
            </a:lvl1pPr>
          </a:lstStyle>
          <a:p>
            <a:pPr>
              <a:defRPr/>
            </a:pPr>
            <a:fld id="{4B5200DD-A99E-4BE4-B450-AC57899284EA}" type="datetime1">
              <a:rPr lang="en-US"/>
              <a:pPr>
                <a:defRPr/>
              </a:pPr>
              <a:t>3/19/2015</a:t>
            </a:fld>
            <a:endParaRPr lang="en-US" dirty="0"/>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b="0">
                <a:solidFill>
                  <a:schemeClr val="tx1"/>
                </a:solidFill>
                <a:effectLst/>
                <a:latin typeface="Arial" charset="0"/>
              </a:defRPr>
            </a:lvl1pPr>
          </a:lstStyle>
          <a:p>
            <a:pPr>
              <a:defRPr/>
            </a:pPr>
            <a:endParaRPr lang="en-US" dirty="0"/>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b="0">
                <a:solidFill>
                  <a:schemeClr val="tx1"/>
                </a:solidFill>
                <a:effectLst/>
                <a:latin typeface="Arial" charset="0"/>
              </a:defRPr>
            </a:lvl1pPr>
          </a:lstStyle>
          <a:p>
            <a:pPr>
              <a:defRPr/>
            </a:pPr>
            <a:fld id="{F2B69DD9-0F5E-4AE1-AF05-8B2E2E5E62A4}" type="slidenum">
              <a:rPr lang="en-US"/>
              <a:pPr>
                <a:defRPr/>
              </a:pPr>
              <a:t>‹#›</a:t>
            </a:fld>
            <a:endParaRPr lang="en-US" dirty="0"/>
          </a:p>
        </p:txBody>
      </p:sp>
    </p:spTree>
    <p:extLst>
      <p:ext uri="{BB962C8B-B14F-4D97-AF65-F5344CB8AC3E}">
        <p14:creationId xmlns:p14="http://schemas.microsoft.com/office/powerpoint/2010/main" val="1909705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9A5179-0662-46B4-85B5-86A948838E36}" type="slidenum">
              <a:rPr lang="en-US"/>
              <a:pPr eaLnBrk="1" hangingPunct="1"/>
              <a:t>12</a:t>
            </a:fld>
            <a:endParaRPr lang="en-US" dirty="0"/>
          </a:p>
        </p:txBody>
      </p:sp>
      <p:sp>
        <p:nvSpPr>
          <p:cNvPr id="44035"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8559486E-84E4-4D9C-9258-079227F8A15E}" type="slidenum">
              <a:rPr lang="en-US" sz="1200"/>
              <a:pPr algn="r" eaLnBrk="1" hangingPunct="1"/>
              <a:t>12</a:t>
            </a:fld>
            <a:endParaRPr lang="en-US" sz="1200" dirty="0"/>
          </a:p>
        </p:txBody>
      </p:sp>
      <p:sp>
        <p:nvSpPr>
          <p:cNvPr id="44036" name="Rectangle 2"/>
          <p:cNvSpPr>
            <a:spLocks noGrp="1" noRot="1" noChangeAspect="1" noChangeArrowheads="1" noTextEdit="1"/>
          </p:cNvSpPr>
          <p:nvPr>
            <p:ph type="sldImg"/>
          </p:nvPr>
        </p:nvSpPr>
        <p:spPr>
          <a:ln/>
        </p:spPr>
      </p:sp>
      <p:sp>
        <p:nvSpPr>
          <p:cNvPr id="44037"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Read Bullet 1.</a:t>
            </a:r>
          </a:p>
          <a:p>
            <a:pPr eaLnBrk="1" hangingPunct="1"/>
            <a:endParaRPr lang="en-US" i="1" dirty="0" smtClean="0"/>
          </a:p>
          <a:p>
            <a:pPr eaLnBrk="1" hangingPunct="1"/>
            <a:r>
              <a:rPr lang="en-US" dirty="0" smtClean="0"/>
              <a:t>Medical treatment does not include visits to a PLHCP solely for observation and counseling, including follow-up visits.</a:t>
            </a:r>
          </a:p>
          <a:p>
            <a:pPr eaLnBrk="1" hangingPunct="1"/>
            <a:endParaRPr lang="en-US" dirty="0" smtClean="0"/>
          </a:p>
          <a:p>
            <a:pPr eaLnBrk="1" hangingPunct="1"/>
            <a:r>
              <a:rPr lang="en-US" dirty="0" smtClean="0"/>
              <a:t>Medical treatment also does not include diagnostic procedures, such as x-rays, blood tests, or MRIs.  Use of prescription medications for diagnostic purposes is also not considered medical treatment; for example, prescription eye drops to dilate pupils.</a:t>
            </a:r>
          </a:p>
          <a:p>
            <a:pPr eaLnBrk="1" hangingPunct="1"/>
            <a:endParaRPr lang="en-US" dirty="0" smtClean="0"/>
          </a:p>
          <a:p>
            <a:pPr eaLnBrk="1" hangingPunct="1"/>
            <a:r>
              <a:rPr lang="en-US" dirty="0" smtClean="0"/>
              <a:t>Finally, medical treatment does </a:t>
            </a:r>
            <a:r>
              <a:rPr lang="en-US" u="sng" dirty="0" smtClean="0"/>
              <a:t>not</a:t>
            </a:r>
            <a:r>
              <a:rPr lang="en-US" dirty="0" smtClean="0"/>
              <a:t> include first aid procedures.</a:t>
            </a:r>
          </a:p>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E1BB7A6-143A-4BEA-8647-A92125EEE562}" type="slidenum">
              <a:rPr lang="en-US"/>
              <a:pPr eaLnBrk="1" hangingPunct="1"/>
              <a:t>31</a:t>
            </a:fld>
            <a:endParaRPr lang="en-US" dirty="0"/>
          </a:p>
        </p:txBody>
      </p:sp>
      <p:sp>
        <p:nvSpPr>
          <p:cNvPr id="38915"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1E2D1E2-A6F0-4B0B-8ACE-6D6486697046}" type="slidenum">
              <a:rPr lang="en-US" sz="1200"/>
              <a:pPr algn="r" eaLnBrk="1" hangingPunct="1"/>
              <a:t>31</a:t>
            </a:fld>
            <a:endParaRPr lang="en-US" sz="1200" dirty="0"/>
          </a:p>
        </p:txBody>
      </p:sp>
      <p:sp>
        <p:nvSpPr>
          <p:cNvPr id="38916" name="Rectangle 2"/>
          <p:cNvSpPr>
            <a:spLocks noGrp="1" noRot="1" noChangeAspect="1" noChangeArrowheads="1" noTextEdit="1"/>
          </p:cNvSpPr>
          <p:nvPr>
            <p:ph type="sldImg"/>
          </p:nvPr>
        </p:nvSpPr>
        <p:spPr>
          <a:ln/>
        </p:spPr>
      </p:sp>
      <p:sp>
        <p:nvSpPr>
          <p:cNvPr id="38917" name="Rectangle 3"/>
          <p:cNvSpPr>
            <a:spLocks noGrp="1" noChangeArrowheads="1"/>
          </p:cNvSpPr>
          <p:nvPr>
            <p:ph type="body" idx="1"/>
          </p:nvPr>
        </p:nvSpPr>
        <p:spPr>
          <a:xfrm>
            <a:off x="914400" y="4343400"/>
            <a:ext cx="5029200" cy="4114800"/>
          </a:xfrm>
          <a:noFill/>
        </p:spPr>
        <p:txBody>
          <a:bodyPr/>
          <a:lstStyle/>
          <a:p>
            <a:pPr eaLnBrk="1" hangingPunct="1"/>
            <a:r>
              <a:rPr lang="en-US" dirty="0" smtClean="0"/>
              <a:t>Cases meeting the conditions of any of these listed exceptions are </a:t>
            </a:r>
            <a:r>
              <a:rPr lang="en-US" u="sng" dirty="0" smtClean="0"/>
              <a:t>not</a:t>
            </a:r>
            <a:r>
              <a:rPr lang="en-US" dirty="0" smtClean="0"/>
              <a:t> considered work related and are, therefore, not recordable.</a:t>
            </a:r>
          </a:p>
          <a:p>
            <a:pPr eaLnBrk="1" hangingPunct="1"/>
            <a:endParaRPr lang="en-US" dirty="0" smtClean="0"/>
          </a:p>
          <a:p>
            <a:pPr eaLnBrk="1" hangingPunct="1"/>
            <a:r>
              <a:rPr lang="en-US" dirty="0" smtClean="0"/>
              <a:t>For example, if a grocery store employee is shopping after work, falls and is injured, the employee is present as a member of the general public and the case is not work related.</a:t>
            </a:r>
          </a:p>
          <a:p>
            <a:pPr eaLnBrk="1" hangingPunct="1"/>
            <a:endParaRPr lang="en-US" dirty="0" smtClean="0"/>
          </a:p>
          <a:p>
            <a:pPr eaLnBrk="1" hangingPunct="1"/>
            <a:r>
              <a:rPr lang="en-US" dirty="0" smtClean="0"/>
              <a:t>Likewise, if an employee has a diabetic episode and must be given prescription meds.  The diabetes is solely due to non-work related events or exposures, and is not work-related.</a:t>
            </a:r>
          </a:p>
          <a:p>
            <a:pPr eaLnBrk="1" hangingPunct="1"/>
            <a:endParaRPr lang="en-US" dirty="0" smtClean="0"/>
          </a:p>
          <a:p>
            <a:pPr eaLnBrk="1" hangingPunct="1"/>
            <a:r>
              <a:rPr lang="en-US" dirty="0" smtClean="0"/>
              <a:t>If an employee passes out giving blood or is injured playing basketball – the case is due to voluntary participation in a wellness or fitness program and is not work related.</a:t>
            </a:r>
          </a:p>
          <a:p>
            <a:pPr eaLnBrk="1" hangingPunct="1"/>
            <a:endParaRPr lang="en-US" dirty="0" smtClean="0"/>
          </a:p>
          <a:p>
            <a:pPr eaLnBrk="1" hangingPunct="1"/>
            <a:r>
              <a:rPr lang="en-US" dirty="0" smtClean="0"/>
              <a:t>If an employee burns his lip on a cup of coffee or chokes on a sandwich – the case is due to eating food or drink for personal consumption, and is not work related.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D29B92-8F2A-46C3-87B7-AA9EC80C8AC1}" type="slidenum">
              <a:rPr lang="en-US"/>
              <a:pPr eaLnBrk="1" hangingPunct="1"/>
              <a:t>32</a:t>
            </a:fld>
            <a:endParaRPr lang="en-US" dirty="0"/>
          </a:p>
        </p:txBody>
      </p:sp>
      <p:sp>
        <p:nvSpPr>
          <p:cNvPr id="39939"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DBEBCC61-8D50-4B3C-BF90-46FDD7D82F3B}" type="slidenum">
              <a:rPr lang="en-US" sz="1200"/>
              <a:pPr algn="r" eaLnBrk="1" hangingPunct="1"/>
              <a:t>32</a:t>
            </a:fld>
            <a:endParaRPr lang="en-US" sz="1200" dirty="0"/>
          </a:p>
        </p:txBody>
      </p:sp>
      <p:sp>
        <p:nvSpPr>
          <p:cNvPr id="39940" name="Rectangle 2"/>
          <p:cNvSpPr>
            <a:spLocks noGrp="1" noRot="1" noChangeAspect="1" noChangeArrowheads="1" noTextEdit="1"/>
          </p:cNvSpPr>
          <p:nvPr>
            <p:ph type="sldImg"/>
          </p:nvPr>
        </p:nvSpPr>
        <p:spPr>
          <a:ln/>
        </p:spPr>
      </p:sp>
      <p:sp>
        <p:nvSpPr>
          <p:cNvPr id="39941"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Read Bullet 1.</a:t>
            </a:r>
          </a:p>
          <a:p>
            <a:pPr eaLnBrk="1" hangingPunct="1"/>
            <a:endParaRPr lang="en-US" i="1" dirty="0" smtClean="0"/>
          </a:p>
          <a:p>
            <a:pPr eaLnBrk="1" hangingPunct="1"/>
            <a:r>
              <a:rPr lang="en-US" dirty="0" smtClean="0"/>
              <a:t>Medical treatment does not include visits to a PLHCP solely for observation and counseling, including follow-up visits.</a:t>
            </a:r>
          </a:p>
          <a:p>
            <a:pPr eaLnBrk="1" hangingPunct="1"/>
            <a:endParaRPr lang="en-US" dirty="0" smtClean="0"/>
          </a:p>
          <a:p>
            <a:pPr eaLnBrk="1" hangingPunct="1"/>
            <a:r>
              <a:rPr lang="en-US" dirty="0" smtClean="0"/>
              <a:t>Medical treatment also does not include diagnostic procedures, such as x-rays, blood tests, or MRIs.  Use of prescription medications for diagnostic purposes is also not considered medical treatment; for example, prescription eye drops to dilate pupils.</a:t>
            </a:r>
          </a:p>
          <a:p>
            <a:pPr eaLnBrk="1" hangingPunct="1"/>
            <a:endParaRPr lang="en-US" dirty="0" smtClean="0"/>
          </a:p>
          <a:p>
            <a:pPr eaLnBrk="1" hangingPunct="1"/>
            <a:r>
              <a:rPr lang="en-US" dirty="0" smtClean="0"/>
              <a:t>Finally, medical treatment does </a:t>
            </a:r>
            <a:r>
              <a:rPr lang="en-US" u="sng" dirty="0" smtClean="0"/>
              <a:t>not</a:t>
            </a:r>
            <a:r>
              <a:rPr lang="en-US" dirty="0" smtClean="0"/>
              <a:t> include first aid procedures.</a:t>
            </a:r>
          </a:p>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018E581-0369-4E31-87C3-67A66D64A848}" type="slidenum">
              <a:rPr lang="en-US"/>
              <a:pPr eaLnBrk="1" hangingPunct="1"/>
              <a:t>33</a:t>
            </a:fld>
            <a:endParaRPr lang="en-US" dirty="0"/>
          </a:p>
        </p:txBody>
      </p:sp>
      <p:sp>
        <p:nvSpPr>
          <p:cNvPr id="40963"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956EACB9-0F86-475A-91EC-25F4ADEBEA35}" type="slidenum">
              <a:rPr lang="en-US" sz="1200"/>
              <a:pPr algn="r" eaLnBrk="1" hangingPunct="1"/>
              <a:t>33</a:t>
            </a:fld>
            <a:endParaRPr lang="en-US" sz="1200" dirty="0"/>
          </a:p>
        </p:txBody>
      </p:sp>
      <p:sp>
        <p:nvSpPr>
          <p:cNvPr id="40964" name="Rectangle 2"/>
          <p:cNvSpPr>
            <a:spLocks noGrp="1" noRot="1" noChangeAspect="1" noChangeArrowheads="1" noTextEdit="1"/>
          </p:cNvSpPr>
          <p:nvPr>
            <p:ph type="sldImg"/>
          </p:nvPr>
        </p:nvSpPr>
        <p:spPr>
          <a:ln/>
        </p:spPr>
      </p:sp>
      <p:sp>
        <p:nvSpPr>
          <p:cNvPr id="40965" name="Rectangle 3"/>
          <p:cNvSpPr>
            <a:spLocks noGrp="1" noChangeArrowheads="1"/>
          </p:cNvSpPr>
          <p:nvPr>
            <p:ph type="body" idx="1"/>
          </p:nvPr>
        </p:nvSpPr>
        <p:spPr>
          <a:xfrm>
            <a:off x="914400" y="4343400"/>
            <a:ext cx="5029200" cy="4114800"/>
          </a:xfrm>
          <a:noFill/>
        </p:spPr>
        <p:txBody>
          <a:bodyPr/>
          <a:lstStyle/>
          <a:p>
            <a:pPr eaLnBrk="1" hangingPunct="1"/>
            <a:r>
              <a:rPr lang="en-US" dirty="0" smtClean="0"/>
              <a:t>Cases meeting the conditions of any of these listed exceptions are </a:t>
            </a:r>
            <a:r>
              <a:rPr lang="en-US" u="sng" dirty="0" smtClean="0"/>
              <a:t>not</a:t>
            </a:r>
            <a:r>
              <a:rPr lang="en-US" dirty="0" smtClean="0"/>
              <a:t> considered work related and are, therefore, not recordable.</a:t>
            </a:r>
          </a:p>
          <a:p>
            <a:pPr eaLnBrk="1" hangingPunct="1"/>
            <a:endParaRPr lang="en-US" dirty="0" smtClean="0"/>
          </a:p>
          <a:p>
            <a:pPr eaLnBrk="1" hangingPunct="1"/>
            <a:r>
              <a:rPr lang="en-US" dirty="0" smtClean="0"/>
              <a:t>For example, if a grocery store employee is shopping after work, falls and is injured, the employee is present as a member of the general public and the case is not work related.</a:t>
            </a:r>
          </a:p>
          <a:p>
            <a:pPr eaLnBrk="1" hangingPunct="1"/>
            <a:endParaRPr lang="en-US" dirty="0" smtClean="0"/>
          </a:p>
          <a:p>
            <a:pPr eaLnBrk="1" hangingPunct="1"/>
            <a:r>
              <a:rPr lang="en-US" dirty="0" smtClean="0"/>
              <a:t>Likewise, if an employee has a diabetic episode and must be given prescription meds.  The diabetes is solely due to non-work related events or exposures, and is not work-related.</a:t>
            </a:r>
          </a:p>
          <a:p>
            <a:pPr eaLnBrk="1" hangingPunct="1"/>
            <a:endParaRPr lang="en-US" dirty="0" smtClean="0"/>
          </a:p>
          <a:p>
            <a:pPr eaLnBrk="1" hangingPunct="1"/>
            <a:r>
              <a:rPr lang="en-US" dirty="0" smtClean="0"/>
              <a:t>If an employee passes out giving blood or is injured playing basketball – the case is due to voluntary participation in a wellness or fitness program and is not work related.</a:t>
            </a:r>
          </a:p>
          <a:p>
            <a:pPr eaLnBrk="1" hangingPunct="1"/>
            <a:endParaRPr lang="en-US" dirty="0" smtClean="0"/>
          </a:p>
          <a:p>
            <a:pPr eaLnBrk="1" hangingPunct="1"/>
            <a:r>
              <a:rPr lang="en-US" dirty="0" smtClean="0"/>
              <a:t>If an employee burns his lip on a cup of coffee or chokes on a sandwich – the case is due to eating food or drink for personal consumption, and is not work related.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F1DC90A-6F84-497D-9F2E-8DA288805A0F}" type="slidenum">
              <a:rPr lang="en-US"/>
              <a:pPr eaLnBrk="1" hangingPunct="1"/>
              <a:t>34</a:t>
            </a:fld>
            <a:endParaRPr lang="en-US" dirty="0"/>
          </a:p>
        </p:txBody>
      </p:sp>
      <p:sp>
        <p:nvSpPr>
          <p:cNvPr id="41987"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1462038C-F336-4E95-B458-EB4D5D4B2160}" type="slidenum">
              <a:rPr lang="en-US" sz="1200"/>
              <a:pPr algn="r" eaLnBrk="1" hangingPunct="1"/>
              <a:t>34</a:t>
            </a:fld>
            <a:endParaRPr lang="en-US" sz="1200" dirty="0"/>
          </a:p>
        </p:txBody>
      </p:sp>
      <p:sp>
        <p:nvSpPr>
          <p:cNvPr id="41988" name="Rectangle 2"/>
          <p:cNvSpPr>
            <a:spLocks noGrp="1" noRot="1" noChangeAspect="1" noChangeArrowheads="1" noTextEdit="1"/>
          </p:cNvSpPr>
          <p:nvPr>
            <p:ph type="sldImg"/>
          </p:nvPr>
        </p:nvSpPr>
        <p:spPr>
          <a:ln/>
        </p:spPr>
      </p:sp>
      <p:sp>
        <p:nvSpPr>
          <p:cNvPr id="41989" name="Rectangle 3"/>
          <p:cNvSpPr>
            <a:spLocks noGrp="1" noChangeArrowheads="1"/>
          </p:cNvSpPr>
          <p:nvPr>
            <p:ph type="body" idx="1"/>
          </p:nvPr>
        </p:nvSpPr>
        <p:spPr>
          <a:xfrm>
            <a:off x="762000" y="4343400"/>
            <a:ext cx="5486400" cy="4114800"/>
          </a:xfrm>
          <a:noFill/>
        </p:spPr>
        <p:txBody>
          <a:bodyPr/>
          <a:lstStyle/>
          <a:p>
            <a:pPr eaLnBrk="1" hangingPunct="1"/>
            <a:r>
              <a:rPr lang="en-US" sz="1100" dirty="0" smtClean="0"/>
              <a:t>Some more exceptions . . .</a:t>
            </a:r>
          </a:p>
          <a:p>
            <a:pPr eaLnBrk="1" hangingPunct="1"/>
            <a:r>
              <a:rPr lang="en-US" sz="1100" dirty="0" smtClean="0"/>
              <a:t>If an employee uses the employer’s sewing machine to make tents for the girl scouts after the shift has ended, this is a personal task outside of assigned working hours and is not work related.</a:t>
            </a:r>
          </a:p>
          <a:p>
            <a:pPr eaLnBrk="1" hangingPunct="1"/>
            <a:endParaRPr lang="en-US" sz="1100" dirty="0" smtClean="0"/>
          </a:p>
          <a:p>
            <a:pPr eaLnBrk="1" hangingPunct="1"/>
            <a:r>
              <a:rPr lang="en-US" sz="1100" dirty="0" smtClean="0"/>
              <a:t>If an employee has a negative reaction to asthma medication for personal allergies, gets mascara in the eye, or commits suicide – the cases are from personal grooming, self medication for a non work related condition, or intentionally self inflicted and are not work related.</a:t>
            </a:r>
          </a:p>
          <a:p>
            <a:pPr eaLnBrk="1" hangingPunct="1"/>
            <a:endParaRPr lang="en-US" sz="1100" dirty="0" smtClean="0"/>
          </a:p>
          <a:p>
            <a:pPr eaLnBrk="1" hangingPunct="1"/>
            <a:r>
              <a:rPr lang="en-US" sz="1100" dirty="0" smtClean="0"/>
              <a:t>If an employee is injured in a motor vehicle accident going to or leaving work at the beginning or end of shift, or for a personal errand – the case is not work related.  However, if the employee slips on the ice in the parking lot, or is in a car wreck doing business -  the case is work related.  This is a change from the old rule, where the parking lot was not considered part of the establishment.</a:t>
            </a:r>
          </a:p>
          <a:p>
            <a:pPr eaLnBrk="1" hangingPunct="1"/>
            <a:endParaRPr lang="en-US" sz="1100" dirty="0" smtClean="0"/>
          </a:p>
          <a:p>
            <a:pPr eaLnBrk="1" hangingPunct="1"/>
            <a:r>
              <a:rPr lang="en-US" sz="1100" dirty="0" smtClean="0"/>
              <a:t>If an employee catches a cold or the flu, the case is not work related.  </a:t>
            </a:r>
          </a:p>
          <a:p>
            <a:pPr eaLnBrk="1" hangingPunct="1"/>
            <a:endParaRPr lang="en-US" sz="1100" dirty="0" smtClean="0"/>
          </a:p>
          <a:p>
            <a:pPr eaLnBrk="1" hangingPunct="1"/>
            <a:r>
              <a:rPr lang="en-US" sz="1100" dirty="0" smtClean="0"/>
              <a:t>Mental illness is work related only if the employee voluntarily provides the employer with a written opinion from a PLHCP having appropriate qualifications and experience that affirms a work-related mental illness.  The employer is under no responsibility to seek out mental illnesses and may get a second opinion and accept the opinion of the most qualified PLHCP.</a:t>
            </a:r>
          </a:p>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AE55E5-726D-42AE-918E-57D5D67C42A6}" type="slidenum">
              <a:rPr lang="en-US"/>
              <a:pPr eaLnBrk="1" hangingPunct="1"/>
              <a:t>35</a:t>
            </a:fld>
            <a:endParaRPr lang="en-US" dirty="0"/>
          </a:p>
        </p:txBody>
      </p:sp>
      <p:sp>
        <p:nvSpPr>
          <p:cNvPr id="43011"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BE0E960C-E37F-4876-A233-25106E0DE0FA}" type="slidenum">
              <a:rPr lang="en-US" sz="1200"/>
              <a:pPr algn="r" eaLnBrk="1" hangingPunct="1"/>
              <a:t>35</a:t>
            </a:fld>
            <a:endParaRPr lang="en-US" sz="1200" dirty="0"/>
          </a:p>
        </p:txBody>
      </p:sp>
      <p:sp>
        <p:nvSpPr>
          <p:cNvPr id="43012" name="Rectangle 2"/>
          <p:cNvSpPr>
            <a:spLocks noGrp="1" noRot="1" noChangeAspect="1" noChangeArrowheads="1" noTextEdit="1"/>
          </p:cNvSpPr>
          <p:nvPr>
            <p:ph type="sldImg"/>
          </p:nvPr>
        </p:nvSpPr>
        <p:spPr>
          <a:ln/>
        </p:spPr>
      </p:sp>
      <p:sp>
        <p:nvSpPr>
          <p:cNvPr id="43013"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Read Bullet 1.</a:t>
            </a:r>
          </a:p>
          <a:p>
            <a:pPr eaLnBrk="1" hangingPunct="1"/>
            <a:endParaRPr lang="en-US" i="1" dirty="0" smtClean="0"/>
          </a:p>
          <a:p>
            <a:pPr eaLnBrk="1" hangingPunct="1"/>
            <a:r>
              <a:rPr lang="en-US" dirty="0" smtClean="0"/>
              <a:t>Medical treatment does not include visits to a PLHCP solely for observation and counseling, including follow-up visits.</a:t>
            </a:r>
          </a:p>
          <a:p>
            <a:pPr eaLnBrk="1" hangingPunct="1"/>
            <a:endParaRPr lang="en-US" dirty="0" smtClean="0"/>
          </a:p>
          <a:p>
            <a:pPr eaLnBrk="1" hangingPunct="1"/>
            <a:r>
              <a:rPr lang="en-US" dirty="0" smtClean="0"/>
              <a:t>Medical treatment also does not include diagnostic procedures, such as x-rays, blood tests, or MRIs.  Use of prescription medications for diagnostic purposes is also not considered medical treatment; for example, prescription eye drops to dilate pupils.</a:t>
            </a:r>
          </a:p>
          <a:p>
            <a:pPr eaLnBrk="1" hangingPunct="1"/>
            <a:endParaRPr lang="en-US" dirty="0" smtClean="0"/>
          </a:p>
          <a:p>
            <a:pPr eaLnBrk="1" hangingPunct="1"/>
            <a:r>
              <a:rPr lang="en-US" dirty="0" smtClean="0"/>
              <a:t>Finally, medical treatment does </a:t>
            </a:r>
            <a:r>
              <a:rPr lang="en-US" u="sng" dirty="0" smtClean="0"/>
              <a:t>not</a:t>
            </a:r>
            <a:r>
              <a:rPr lang="en-US" dirty="0" smtClean="0"/>
              <a:t> include first aid procedures.</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9A5179-0662-46B4-85B5-86A948838E36}" type="slidenum">
              <a:rPr lang="en-US"/>
              <a:pPr eaLnBrk="1" hangingPunct="1"/>
              <a:t>36</a:t>
            </a:fld>
            <a:endParaRPr lang="en-US" dirty="0"/>
          </a:p>
        </p:txBody>
      </p:sp>
      <p:sp>
        <p:nvSpPr>
          <p:cNvPr id="44035"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8559486E-84E4-4D9C-9258-079227F8A15E}" type="slidenum">
              <a:rPr lang="en-US" sz="1200"/>
              <a:pPr algn="r" eaLnBrk="1" hangingPunct="1"/>
              <a:t>36</a:t>
            </a:fld>
            <a:endParaRPr lang="en-US" sz="1200" dirty="0"/>
          </a:p>
        </p:txBody>
      </p:sp>
      <p:sp>
        <p:nvSpPr>
          <p:cNvPr id="44036" name="Rectangle 2"/>
          <p:cNvSpPr>
            <a:spLocks noGrp="1" noRot="1" noChangeAspect="1" noChangeArrowheads="1" noTextEdit="1"/>
          </p:cNvSpPr>
          <p:nvPr>
            <p:ph type="sldImg"/>
          </p:nvPr>
        </p:nvSpPr>
        <p:spPr>
          <a:ln/>
        </p:spPr>
      </p:sp>
      <p:sp>
        <p:nvSpPr>
          <p:cNvPr id="44037"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Read Bullet 1.</a:t>
            </a:r>
          </a:p>
          <a:p>
            <a:pPr eaLnBrk="1" hangingPunct="1"/>
            <a:endParaRPr lang="en-US" i="1" dirty="0" smtClean="0"/>
          </a:p>
          <a:p>
            <a:pPr eaLnBrk="1" hangingPunct="1"/>
            <a:r>
              <a:rPr lang="en-US" dirty="0" smtClean="0"/>
              <a:t>Medical treatment does not include visits to a PLHCP solely for observation and counseling, including follow-up visits.</a:t>
            </a:r>
          </a:p>
          <a:p>
            <a:pPr eaLnBrk="1" hangingPunct="1"/>
            <a:endParaRPr lang="en-US" dirty="0" smtClean="0"/>
          </a:p>
          <a:p>
            <a:pPr eaLnBrk="1" hangingPunct="1"/>
            <a:r>
              <a:rPr lang="en-US" dirty="0" smtClean="0"/>
              <a:t>Medical treatment also does not include diagnostic procedures, such as x-rays, blood tests, or MRIs.  Use of prescription medications for diagnostic purposes is also not considered medical treatment; for example, prescription eye drops to dilate pupils.</a:t>
            </a:r>
          </a:p>
          <a:p>
            <a:pPr eaLnBrk="1" hangingPunct="1"/>
            <a:endParaRPr lang="en-US" dirty="0" smtClean="0"/>
          </a:p>
          <a:p>
            <a:pPr eaLnBrk="1" hangingPunct="1"/>
            <a:r>
              <a:rPr lang="en-US" dirty="0" smtClean="0"/>
              <a:t>Finally, medical treatment does </a:t>
            </a:r>
            <a:r>
              <a:rPr lang="en-US" u="sng" dirty="0" smtClean="0"/>
              <a:t>not</a:t>
            </a:r>
            <a:r>
              <a:rPr lang="en-US" dirty="0" smtClean="0"/>
              <a:t> include first aid procedures.</a:t>
            </a:r>
          </a:p>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47CE47A-3692-4C56-8954-5A586880A409}" type="slidenum">
              <a:rPr lang="en-US"/>
              <a:pPr eaLnBrk="1" hangingPunct="1"/>
              <a:t>39</a:t>
            </a:fld>
            <a:endParaRPr lang="en-US" dirty="0"/>
          </a:p>
        </p:txBody>
      </p:sp>
      <p:sp>
        <p:nvSpPr>
          <p:cNvPr id="45059"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D4F6275-B7F2-48D1-B92C-729289C8EE0B}" type="slidenum">
              <a:rPr lang="en-US" sz="1200"/>
              <a:pPr algn="r" eaLnBrk="1" hangingPunct="1"/>
              <a:t>39</a:t>
            </a:fld>
            <a:endParaRPr lang="en-US" sz="1200" dirty="0"/>
          </a:p>
        </p:txBody>
      </p:sp>
      <p:sp>
        <p:nvSpPr>
          <p:cNvPr id="45060" name="Rectangle 2"/>
          <p:cNvSpPr>
            <a:spLocks noGrp="1" noRot="1" noChangeAspect="1" noChangeArrowheads="1" noTextEdit="1"/>
          </p:cNvSpPr>
          <p:nvPr>
            <p:ph type="sldImg"/>
          </p:nvPr>
        </p:nvSpPr>
        <p:spPr>
          <a:ln/>
        </p:spPr>
      </p:sp>
      <p:sp>
        <p:nvSpPr>
          <p:cNvPr id="45061"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Read Bullet 1.</a:t>
            </a:r>
          </a:p>
          <a:p>
            <a:pPr eaLnBrk="1" hangingPunct="1"/>
            <a:endParaRPr lang="en-US" i="1" dirty="0" smtClean="0"/>
          </a:p>
          <a:p>
            <a:pPr eaLnBrk="1" hangingPunct="1"/>
            <a:r>
              <a:rPr lang="en-US" dirty="0" smtClean="0"/>
              <a:t>Medical treatment does not include visits to a PLHCP solely for observation and counseling, including follow-up visits.</a:t>
            </a:r>
          </a:p>
          <a:p>
            <a:pPr eaLnBrk="1" hangingPunct="1"/>
            <a:endParaRPr lang="en-US" dirty="0" smtClean="0"/>
          </a:p>
          <a:p>
            <a:pPr eaLnBrk="1" hangingPunct="1"/>
            <a:r>
              <a:rPr lang="en-US" dirty="0" smtClean="0"/>
              <a:t>Medical treatment also does not include diagnostic procedures, such as x-rays, blood tests, or MRIs.  Use of prescription medications for diagnostic purposes is also not considered medical treatment; for example, prescription eye drops to dilate pupils.</a:t>
            </a:r>
          </a:p>
          <a:p>
            <a:pPr eaLnBrk="1" hangingPunct="1"/>
            <a:endParaRPr lang="en-US" dirty="0" smtClean="0"/>
          </a:p>
          <a:p>
            <a:pPr eaLnBrk="1" hangingPunct="1"/>
            <a:r>
              <a:rPr lang="en-US" dirty="0" smtClean="0"/>
              <a:t>Finally, medical treatment does </a:t>
            </a:r>
            <a:r>
              <a:rPr lang="en-US" u="sng" dirty="0" smtClean="0"/>
              <a:t>not</a:t>
            </a:r>
            <a:r>
              <a:rPr lang="en-US" dirty="0" smtClean="0"/>
              <a:t> include first aid procedures.</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60F99E5-AA9F-4903-82D4-029923597B90}" type="slidenum">
              <a:rPr lang="en-US"/>
              <a:pPr eaLnBrk="1" hangingPunct="1"/>
              <a:t>40</a:t>
            </a:fld>
            <a:endParaRPr lang="en-US" dirty="0"/>
          </a:p>
        </p:txBody>
      </p:sp>
      <p:sp>
        <p:nvSpPr>
          <p:cNvPr id="46083"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E3935EE-E95F-4667-BE23-7F9220488C2A}" type="slidenum">
              <a:rPr lang="en-US" sz="1200"/>
              <a:pPr algn="r" eaLnBrk="1" hangingPunct="1"/>
              <a:t>40</a:t>
            </a:fld>
            <a:endParaRPr lang="en-US" sz="1200" dirty="0"/>
          </a:p>
        </p:txBody>
      </p:sp>
      <p:sp>
        <p:nvSpPr>
          <p:cNvPr id="46084" name="Rectangle 2"/>
          <p:cNvSpPr>
            <a:spLocks noGrp="1" noRot="1" noChangeAspect="1" noChangeArrowheads="1" noTextEdit="1"/>
          </p:cNvSpPr>
          <p:nvPr>
            <p:ph type="sldImg"/>
          </p:nvPr>
        </p:nvSpPr>
        <p:spPr>
          <a:ln/>
        </p:spPr>
      </p:sp>
      <p:sp>
        <p:nvSpPr>
          <p:cNvPr id="46085" name="Rectangle 3"/>
          <p:cNvSpPr>
            <a:spLocks noGrp="1" noChangeArrowheads="1"/>
          </p:cNvSpPr>
          <p:nvPr>
            <p:ph type="body" idx="1"/>
          </p:nvPr>
        </p:nvSpPr>
        <p:spPr>
          <a:xfrm>
            <a:off x="914400" y="4343400"/>
            <a:ext cx="5029200" cy="4114800"/>
          </a:xfrm>
          <a:noFill/>
        </p:spPr>
        <p:txBody>
          <a:bodyPr/>
          <a:lstStyle/>
          <a:p>
            <a:pPr eaLnBrk="1" hangingPunct="1"/>
            <a:r>
              <a:rPr lang="en-US" dirty="0" smtClean="0"/>
              <a:t>The new rule contains a finite list of procedures that are considered first aid treatment.  These procedures are regarded as first aid regardless of the professional status of the person that administers the treatment.</a:t>
            </a:r>
          </a:p>
          <a:p>
            <a:pPr eaLnBrk="1" hangingPunct="1"/>
            <a:endParaRPr lang="en-US" dirty="0" smtClean="0"/>
          </a:p>
          <a:p>
            <a:pPr eaLnBrk="1" hangingPunct="1"/>
            <a:r>
              <a:rPr lang="en-US" dirty="0" smtClean="0"/>
              <a:t>The list includes:  </a:t>
            </a:r>
            <a:r>
              <a:rPr lang="en-US" i="1" dirty="0" smtClean="0"/>
              <a:t>(go through each item on slide).</a:t>
            </a:r>
          </a:p>
          <a:p>
            <a:pPr eaLnBrk="1" hangingPunct="1"/>
            <a:endParaRPr lang="en-US" i="1" dirty="0" smtClean="0"/>
          </a:p>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EE1294B-00A1-415A-A13F-B5BB1F6C675B}" type="slidenum">
              <a:rPr lang="en-US"/>
              <a:pPr eaLnBrk="1" hangingPunct="1"/>
              <a:t>41</a:t>
            </a:fld>
            <a:endParaRPr lang="en-US" dirty="0"/>
          </a:p>
        </p:txBody>
      </p:sp>
      <p:sp>
        <p:nvSpPr>
          <p:cNvPr id="47107"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1A8DFB0E-3358-427B-AC46-2B9D8018CCDA}" type="slidenum">
              <a:rPr lang="en-US" sz="1200"/>
              <a:pPr algn="r" eaLnBrk="1" hangingPunct="1"/>
              <a:t>41</a:t>
            </a:fld>
            <a:endParaRPr lang="en-US" sz="1200" dirty="0"/>
          </a:p>
        </p:txBody>
      </p:sp>
      <p:sp>
        <p:nvSpPr>
          <p:cNvPr id="47108" name="Rectangle 2"/>
          <p:cNvSpPr>
            <a:spLocks noGrp="1" noRot="1" noChangeAspect="1" noChangeArrowheads="1" noTextEdit="1"/>
          </p:cNvSpPr>
          <p:nvPr>
            <p:ph type="sldImg"/>
          </p:nvPr>
        </p:nvSpPr>
        <p:spPr>
          <a:ln/>
        </p:spPr>
      </p:sp>
      <p:sp>
        <p:nvSpPr>
          <p:cNvPr id="47109"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(Continue going through list on slide.)</a:t>
            </a:r>
          </a:p>
          <a:p>
            <a:pPr eaLnBrk="1" hangingPunct="1"/>
            <a:endParaRPr lang="en-US" i="1" dirty="0" smtClean="0"/>
          </a:p>
          <a:p>
            <a:pPr eaLnBrk="1" hangingPunct="1"/>
            <a:r>
              <a:rPr lang="en-US" dirty="0" smtClean="0"/>
              <a:t>This list of first aid procedures is </a:t>
            </a:r>
            <a:r>
              <a:rPr lang="en-US" u="sng" dirty="0" smtClean="0"/>
              <a:t>all inclusive</a:t>
            </a:r>
            <a:r>
              <a:rPr lang="en-US" dirty="0" smtClean="0"/>
              <a:t> - if a procedure is not on this list, it is </a:t>
            </a:r>
            <a:r>
              <a:rPr lang="en-US" u="sng" dirty="0" smtClean="0"/>
              <a:t>not</a:t>
            </a:r>
            <a:r>
              <a:rPr lang="en-US" dirty="0" smtClean="0"/>
              <a:t> considered first aid for recordkeeping purposes.</a:t>
            </a:r>
          </a:p>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112333-540F-49DF-93DD-36B06D35DE0C}" type="slidenum">
              <a:rPr lang="en-US"/>
              <a:pPr eaLnBrk="1" hangingPunct="1"/>
              <a:t>42</a:t>
            </a:fld>
            <a:endParaRPr lang="en-US" dirty="0"/>
          </a:p>
        </p:txBody>
      </p:sp>
      <p:sp>
        <p:nvSpPr>
          <p:cNvPr id="48131"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917A99C2-D397-4C34-AB5D-F6905E702A5A}" type="slidenum">
              <a:rPr lang="en-US" sz="1200"/>
              <a:pPr algn="r" eaLnBrk="1" hangingPunct="1"/>
              <a:t>42</a:t>
            </a:fld>
            <a:endParaRPr lang="en-US" sz="1200" dirty="0"/>
          </a:p>
        </p:txBody>
      </p:sp>
      <p:sp>
        <p:nvSpPr>
          <p:cNvPr id="48132" name="Rectangle 2"/>
          <p:cNvSpPr>
            <a:spLocks noGrp="1" noRot="1" noChangeAspect="1" noChangeArrowheads="1" noTextEdit="1"/>
          </p:cNvSpPr>
          <p:nvPr>
            <p:ph type="sldImg"/>
          </p:nvPr>
        </p:nvSpPr>
        <p:spPr>
          <a:ln/>
        </p:spPr>
      </p:sp>
      <p:sp>
        <p:nvSpPr>
          <p:cNvPr id="48133"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Read Bullet 1.</a:t>
            </a:r>
          </a:p>
          <a:p>
            <a:pPr eaLnBrk="1" hangingPunct="1"/>
            <a:endParaRPr lang="en-US" i="1" dirty="0" smtClean="0"/>
          </a:p>
          <a:p>
            <a:pPr eaLnBrk="1" hangingPunct="1"/>
            <a:r>
              <a:rPr lang="en-US" dirty="0" smtClean="0"/>
              <a:t>Medical treatment does not include visits to a PLHCP solely for observation and counseling, including follow-up visits.</a:t>
            </a:r>
          </a:p>
          <a:p>
            <a:pPr eaLnBrk="1" hangingPunct="1"/>
            <a:endParaRPr lang="en-US" dirty="0" smtClean="0"/>
          </a:p>
          <a:p>
            <a:pPr eaLnBrk="1" hangingPunct="1"/>
            <a:r>
              <a:rPr lang="en-US" dirty="0" smtClean="0"/>
              <a:t>Medical treatment also does not include diagnostic procedures, such as x-rays, blood tests, or MRIs.  Use of prescription medications for diagnostic purposes is also not considered medical treatment; for example, prescription eye drops to dilate pupils.</a:t>
            </a:r>
          </a:p>
          <a:p>
            <a:pPr eaLnBrk="1" hangingPunct="1"/>
            <a:endParaRPr lang="en-US" dirty="0" smtClean="0"/>
          </a:p>
          <a:p>
            <a:pPr eaLnBrk="1" hangingPunct="1"/>
            <a:r>
              <a:rPr lang="en-US" dirty="0" smtClean="0"/>
              <a:t>Finally, medical treatment does </a:t>
            </a:r>
            <a:r>
              <a:rPr lang="en-US" u="sng" dirty="0" smtClean="0"/>
              <a:t>not</a:t>
            </a:r>
            <a:r>
              <a:rPr lang="en-US" dirty="0" smtClean="0"/>
              <a:t> include first aid procedures.</a:t>
            </a:r>
          </a:p>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490FDBF1-1C13-4167-BC64-F195A5D70BD4}" type="slidenum">
              <a:rPr lang="en-US" altLang="en-US" sz="1200" smtClean="0"/>
              <a:pPr eaLnBrk="1" hangingPunct="1">
                <a:spcBef>
                  <a:spcPct val="0"/>
                </a:spcBef>
              </a:pPr>
              <a:t>14</a:t>
            </a:fld>
            <a:endParaRPr lang="en-US" altLang="en-US" sz="1200" dirty="0"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pPr eaLnBrk="1" hangingPunct="1"/>
            <a:r>
              <a:rPr lang="en-US" altLang="en-US" dirty="0" smtClean="0">
                <a:cs typeface="Times New Roman" pitchFamily="18" charset="0"/>
              </a:rPr>
              <a:t>While the 1904 regulation exempts many employers from keeping records at all times, these employers are not exempted from all of the 1904 requirements. </a:t>
            </a:r>
          </a:p>
          <a:p>
            <a:pPr eaLnBrk="1" hangingPunct="1"/>
            <a:r>
              <a:rPr lang="en-US" altLang="en-US" u="sng" dirty="0" smtClean="0">
                <a:cs typeface="Times New Roman" pitchFamily="18" charset="0"/>
              </a:rPr>
              <a:t>All</a:t>
            </a:r>
            <a:r>
              <a:rPr lang="en-US" altLang="en-US" dirty="0" smtClean="0">
                <a:cs typeface="Times New Roman" pitchFamily="18" charset="0"/>
              </a:rPr>
              <a:t> employers are required to report work-related fatalities to OSHA within 8 hours of learning of the incident.  Work-related amputations, loss of an eye , or the in-patient hospitalization of one or more employees must be reported to OSHA within 24 hours of learning of the incident.  Partially exempt employers may need to keep injury and illness records when the government asks them to do so.</a:t>
            </a:r>
            <a:r>
              <a:rPr lang="en-US" altLang="en-US" dirty="0" smtClean="0"/>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E7FD4A-FBCF-440B-B448-23F7A56931A8}" type="slidenum">
              <a:rPr lang="en-US"/>
              <a:pPr eaLnBrk="1" hangingPunct="1"/>
              <a:t>43</a:t>
            </a:fld>
            <a:endParaRPr lang="en-US" dirty="0"/>
          </a:p>
        </p:txBody>
      </p:sp>
      <p:sp>
        <p:nvSpPr>
          <p:cNvPr id="49155"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FE0EA0EB-989F-45B7-9159-EC50512AA6FA}" type="slidenum">
              <a:rPr lang="en-US" sz="1200"/>
              <a:pPr algn="r" eaLnBrk="1" hangingPunct="1"/>
              <a:t>43</a:t>
            </a:fld>
            <a:endParaRPr lang="en-US" sz="1200" dirty="0"/>
          </a:p>
        </p:txBody>
      </p:sp>
      <p:sp>
        <p:nvSpPr>
          <p:cNvPr id="49156" name="Rectangle 2"/>
          <p:cNvSpPr>
            <a:spLocks noGrp="1" noRot="1" noChangeAspect="1" noChangeArrowheads="1" noTextEdit="1"/>
          </p:cNvSpPr>
          <p:nvPr>
            <p:ph type="sldImg"/>
          </p:nvPr>
        </p:nvSpPr>
        <p:spPr>
          <a:ln/>
        </p:spPr>
      </p:sp>
      <p:sp>
        <p:nvSpPr>
          <p:cNvPr id="49157" name="Rectangle 3"/>
          <p:cNvSpPr>
            <a:spLocks noGrp="1" noChangeArrowheads="1"/>
          </p:cNvSpPr>
          <p:nvPr>
            <p:ph type="body" idx="1"/>
          </p:nvPr>
        </p:nvSpPr>
        <p:spPr>
          <a:xfrm>
            <a:off x="914400" y="4343400"/>
            <a:ext cx="5029200" cy="4114800"/>
          </a:xfrm>
          <a:noFill/>
        </p:spPr>
        <p:txBody>
          <a:bodyPr/>
          <a:lstStyle/>
          <a:p>
            <a:pPr eaLnBrk="1" hangingPunct="1"/>
            <a:r>
              <a:rPr lang="en-US" i="1" dirty="0" smtClean="0"/>
              <a:t>Read Bullet 1.</a:t>
            </a:r>
          </a:p>
          <a:p>
            <a:pPr eaLnBrk="1" hangingPunct="1"/>
            <a:endParaRPr lang="en-US" i="1" dirty="0" smtClean="0"/>
          </a:p>
          <a:p>
            <a:pPr eaLnBrk="1" hangingPunct="1"/>
            <a:r>
              <a:rPr lang="en-US" dirty="0" smtClean="0"/>
              <a:t>Medical treatment does not include visits to a PLHCP solely for observation and counseling, including follow-up visits.</a:t>
            </a:r>
          </a:p>
          <a:p>
            <a:pPr eaLnBrk="1" hangingPunct="1"/>
            <a:endParaRPr lang="en-US" dirty="0" smtClean="0"/>
          </a:p>
          <a:p>
            <a:pPr eaLnBrk="1" hangingPunct="1"/>
            <a:r>
              <a:rPr lang="en-US" dirty="0" smtClean="0"/>
              <a:t>Medical treatment also does not include diagnostic procedures, such as x-rays, blood tests, or MRIs.  Use of prescription medications for diagnostic purposes is also not considered medical treatment; for example, prescription eye drops to dilate pupils.</a:t>
            </a:r>
          </a:p>
          <a:p>
            <a:pPr eaLnBrk="1" hangingPunct="1"/>
            <a:endParaRPr lang="en-US" dirty="0" smtClean="0"/>
          </a:p>
          <a:p>
            <a:pPr eaLnBrk="1" hangingPunct="1"/>
            <a:r>
              <a:rPr lang="en-US" dirty="0" smtClean="0"/>
              <a:t>Finally, medical treatment does </a:t>
            </a:r>
            <a:r>
              <a:rPr lang="en-US" u="sng" dirty="0" smtClean="0"/>
              <a:t>not</a:t>
            </a:r>
            <a:r>
              <a:rPr lang="en-US" dirty="0" smtClean="0"/>
              <a:t> include first aid procedures.</a:t>
            </a:r>
          </a:p>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376F4173-A64E-4E19-89D2-3BE06FD9434E}" type="slidenum">
              <a:rPr lang="en-US" altLang="en-US" sz="1200" smtClean="0"/>
              <a:pPr eaLnBrk="1" hangingPunct="1">
                <a:spcBef>
                  <a:spcPct val="0"/>
                </a:spcBef>
              </a:pPr>
              <a:t>44</a:t>
            </a:fld>
            <a:endParaRPr lang="en-US" altLang="en-US" sz="1200"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p:spPr>
        <p:txBody>
          <a:bodyPr/>
          <a:lstStyle/>
          <a:p>
            <a:pPr eaLnBrk="1" hangingPunct="1"/>
            <a:r>
              <a:rPr lang="en-US" altLang="en-US" dirty="0" smtClean="0">
                <a:cs typeface="Times New Roman" pitchFamily="18" charset="0"/>
              </a:rPr>
              <a:t>Subpart E includes the requirements for providing information to the government.</a:t>
            </a:r>
          </a:p>
          <a:p>
            <a:pPr eaLnBrk="1" hangingPunct="1"/>
            <a:r>
              <a:rPr lang="en-US" altLang="en-US" dirty="0" smtClean="0">
                <a:cs typeface="Times New Roman" pitchFamily="18" charset="0"/>
              </a:rPr>
              <a:t>The federal government conducts two surveys of 1904 information – one by OSHA and one by the Bureau of Labor Statistics.  If employers receive a form for either survey in the mail, they must complete and return the form using the instructions on the form.</a:t>
            </a:r>
            <a:r>
              <a:rPr lang="en-US" altLang="en-US" dirty="0" smtClean="0"/>
              <a:t>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0DB5FAE5-6558-4796-B9D8-46338D9D3700}" type="slidenum">
              <a:rPr lang="en-US" altLang="en-US" sz="1200" smtClean="0"/>
              <a:pPr eaLnBrk="1" hangingPunct="1">
                <a:spcBef>
                  <a:spcPct val="0"/>
                </a:spcBef>
              </a:pPr>
              <a:t>45</a:t>
            </a:fld>
            <a:endParaRPr lang="en-US" altLang="en-US" sz="1200"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p:spPr>
        <p:txBody>
          <a:bodyPr/>
          <a:lstStyle/>
          <a:p>
            <a:pPr eaLnBrk="1" hangingPunct="1"/>
            <a:r>
              <a:rPr lang="en-US" altLang="en-US" dirty="0" smtClean="0">
                <a:cs typeface="Times New Roman" pitchFamily="18" charset="0"/>
              </a:rPr>
              <a:t>Employers must provide the records within 4 business hours of a request by an OSHA or NIOSH official.  If an inspection is in Texas and the records are in New York, use the business hours of New York.</a:t>
            </a:r>
            <a:r>
              <a:rPr lang="en-US" altLang="en-US" dirty="0" smtClean="0"/>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41503A3-B088-4101-8FE5-44055DD52BE3}" type="slidenum">
              <a:rPr lang="en-US"/>
              <a:pPr eaLnBrk="1" hangingPunct="1"/>
              <a:t>48</a:t>
            </a:fld>
            <a:endParaRPr lang="en-US" dirty="0"/>
          </a:p>
        </p:txBody>
      </p:sp>
      <p:sp>
        <p:nvSpPr>
          <p:cNvPr id="50179"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C2EB495-D47E-476A-A177-5D17A32BA616}" type="slidenum">
              <a:rPr lang="en-US" sz="1200"/>
              <a:pPr algn="r" eaLnBrk="1" hangingPunct="1"/>
              <a:t>48</a:t>
            </a:fld>
            <a:endParaRPr lang="en-US" sz="1200" dirty="0"/>
          </a:p>
        </p:txBody>
      </p:sp>
      <p:sp>
        <p:nvSpPr>
          <p:cNvPr id="50180" name="Rectangle 2"/>
          <p:cNvSpPr>
            <a:spLocks noGrp="1" noRot="1" noChangeAspect="1" noChangeArrowheads="1" noTextEdit="1"/>
          </p:cNvSpPr>
          <p:nvPr>
            <p:ph type="sldImg"/>
          </p:nvPr>
        </p:nvSpPr>
        <p:spPr>
          <a:xfrm>
            <a:off x="1146175" y="687388"/>
            <a:ext cx="4568825" cy="3427412"/>
          </a:xfrm>
          <a:ln/>
        </p:spPr>
      </p:sp>
      <p:sp>
        <p:nvSpPr>
          <p:cNvPr id="50181" name="Rectangle 3"/>
          <p:cNvSpPr>
            <a:spLocks noGrp="1" noChangeArrowheads="1"/>
          </p:cNvSpPr>
          <p:nvPr>
            <p:ph type="body" idx="1"/>
          </p:nvPr>
        </p:nvSpPr>
        <p:spPr>
          <a:xfrm>
            <a:off x="914400" y="4343400"/>
            <a:ext cx="5029200" cy="4113213"/>
          </a:xfrm>
          <a:noFill/>
        </p:spPr>
        <p:txBody>
          <a:bodyPr lIns="89381" tIns="44690" rIns="89381" bIns="44690"/>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A682BD69-4ED0-4505-9B47-8F5495BBB770}" type="slidenum">
              <a:rPr lang="en-US" altLang="en-US" sz="1200" smtClean="0"/>
              <a:pPr eaLnBrk="1" hangingPunct="1">
                <a:spcBef>
                  <a:spcPct val="0"/>
                </a:spcBef>
              </a:pPr>
              <a:t>15</a:t>
            </a:fld>
            <a:endParaRPr lang="en-US" altLang="en-US" sz="1200"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p:spPr>
        <p:txBody>
          <a:bodyPr/>
          <a:lstStyle/>
          <a:p>
            <a:pPr eaLnBrk="1" hangingPunct="1"/>
            <a:r>
              <a:rPr lang="en-US" altLang="en-US" u="sng" dirty="0" smtClean="0">
                <a:cs typeface="Times New Roman" pitchFamily="18" charset="0"/>
              </a:rPr>
              <a:t>All</a:t>
            </a:r>
            <a:r>
              <a:rPr lang="en-US" altLang="en-US" dirty="0" smtClean="0">
                <a:cs typeface="Times New Roman" pitchFamily="18" charset="0"/>
              </a:rPr>
              <a:t> employers are required to report work-related fatalities to OSHA within 8 hours.  Work-related amputations, loss of an eye , or the in-patient hospitalization of one or more employees must be reported to OSHA within 24 hours of learning of the incident.</a:t>
            </a:r>
            <a:endParaRPr lang="en-US" altLang="en-US" dirty="0" smtClean="0"/>
          </a:p>
          <a:p>
            <a:pPr eaLnBrk="1" hangingPunct="1"/>
            <a:endParaRPr lang="en-US" altLang="en-US" dirty="0" smtClean="0">
              <a:cs typeface="Times New Roman" pitchFamily="18" charset="0"/>
            </a:endParaRPr>
          </a:p>
          <a:p>
            <a:pPr eaLnBrk="1" hangingPunct="1"/>
            <a:r>
              <a:rPr lang="en-US" altLang="en-US" dirty="0" smtClean="0">
                <a:cs typeface="Times New Roman" pitchFamily="18" charset="0"/>
              </a:rPr>
              <a:t>The case can be called in to the local area office or phoned in to 1-800-321-OSHA.  The case can also be reported to OSHA using the web application available from OSHA’s public website.</a:t>
            </a:r>
          </a:p>
          <a:p>
            <a:pPr eaLnBrk="1" hangingPunct="1"/>
            <a:endParaRPr lang="en-US" altLang="en-US" dirty="0" smtClean="0">
              <a:cs typeface="Times New Roman" pitchFamily="18" charset="0"/>
            </a:endParaRPr>
          </a:p>
          <a:p>
            <a:pPr eaLnBrk="1" hangingPunct="1"/>
            <a:r>
              <a:rPr lang="en-US" altLang="en-US" dirty="0" smtClean="0">
                <a:cs typeface="Times New Roman" pitchFamily="18" charset="0"/>
              </a:rPr>
              <a:t>Cases may be recordable but not reportable, for example, a fatality due to a motor vehicle accident on a public highway does not have to be reported within 8 hours, but it is a recordable fatality on the 300 Log.</a:t>
            </a:r>
            <a:r>
              <a:rPr lang="en-US" altLang="en-US" dirty="0" smtClean="0"/>
              <a:t> </a:t>
            </a:r>
          </a:p>
          <a:p>
            <a:pPr eaLnBrk="1" hangingPunct="1"/>
            <a:endParaRPr lang="en-US" alt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A682BD69-4ED0-4505-9B47-8F5495BBB770}" type="slidenum">
              <a:rPr lang="en-US" altLang="en-US" sz="1200" smtClean="0"/>
              <a:pPr eaLnBrk="1" hangingPunct="1">
                <a:spcBef>
                  <a:spcPct val="0"/>
                </a:spcBef>
              </a:pPr>
              <a:t>16</a:t>
            </a:fld>
            <a:endParaRPr lang="en-US" altLang="en-US" sz="1200"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p:spPr>
        <p:txBody>
          <a:bodyPr/>
          <a:lstStyle/>
          <a:p>
            <a:pPr eaLnBrk="1" hangingPunct="1"/>
            <a:r>
              <a:rPr lang="en-US" altLang="en-US" u="sng" dirty="0" smtClean="0">
                <a:cs typeface="Times New Roman" pitchFamily="18" charset="0"/>
              </a:rPr>
              <a:t>All</a:t>
            </a:r>
            <a:r>
              <a:rPr lang="en-US" altLang="en-US" dirty="0" smtClean="0">
                <a:cs typeface="Times New Roman" pitchFamily="18" charset="0"/>
              </a:rPr>
              <a:t> employers are required to report work-related fatalities to OSHA within 8 hours.  Work-related amputations, loss of an eye , or the in-patient hospitalization of one or more employees must be reported to OSHA within 24 hours of learning of the incident.</a:t>
            </a:r>
            <a:endParaRPr lang="en-US" altLang="en-US" dirty="0" smtClean="0"/>
          </a:p>
          <a:p>
            <a:pPr eaLnBrk="1" hangingPunct="1"/>
            <a:endParaRPr lang="en-US" altLang="en-US" dirty="0" smtClean="0">
              <a:cs typeface="Times New Roman" pitchFamily="18" charset="0"/>
            </a:endParaRPr>
          </a:p>
          <a:p>
            <a:pPr eaLnBrk="1" hangingPunct="1"/>
            <a:r>
              <a:rPr lang="en-US" altLang="en-US" dirty="0" smtClean="0">
                <a:cs typeface="Times New Roman" pitchFamily="18" charset="0"/>
              </a:rPr>
              <a:t>The case can be called in to the local area office or phoned in to 1-800-321-OSHA.  The case can also be reported to OSHA using the web application available from OSHA’s public website.</a:t>
            </a:r>
          </a:p>
          <a:p>
            <a:pPr eaLnBrk="1" hangingPunct="1"/>
            <a:endParaRPr lang="en-US" altLang="en-US" dirty="0" smtClean="0">
              <a:cs typeface="Times New Roman" pitchFamily="18" charset="0"/>
            </a:endParaRPr>
          </a:p>
          <a:p>
            <a:pPr eaLnBrk="1" hangingPunct="1"/>
            <a:r>
              <a:rPr lang="en-US" altLang="en-US" dirty="0" smtClean="0">
                <a:cs typeface="Times New Roman" pitchFamily="18" charset="0"/>
              </a:rPr>
              <a:t>Cases may be recordable but not reportable, for example, a fatality due to a motor vehicle accident on a public highway does not have to be reported within 8 hours, but it is a recordable fatality on the 300 Log.</a:t>
            </a:r>
            <a:r>
              <a:rPr lang="en-US" altLang="en-US" dirty="0" smtClean="0"/>
              <a:t> </a:t>
            </a:r>
          </a:p>
          <a:p>
            <a:pPr eaLnBrk="1" hangingPunct="1"/>
            <a:endParaRPr lang="en-US" alt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39E28F-6274-4991-ACDF-8C2317CFBB8B}" type="slidenum">
              <a:rPr lang="en-US" altLang="en-US">
                <a:latin typeface="Times New Roman" pitchFamily="18" charset="0"/>
              </a:rPr>
              <a:pPr eaLnBrk="1" hangingPunct="1"/>
              <a:t>20</a:t>
            </a:fld>
            <a:endParaRPr lang="en-US" altLang="en-US" dirty="0">
              <a:latin typeface="Times New Roman" pitchFamily="18"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alt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A6F8E09-CD72-46E7-A737-314CA909776B}" type="slidenum">
              <a:rPr lang="en-US" altLang="en-US">
                <a:latin typeface="Times New Roman" pitchFamily="18" charset="0"/>
              </a:rPr>
              <a:pPr eaLnBrk="1" hangingPunct="1"/>
              <a:t>21</a:t>
            </a:fld>
            <a:endParaRPr lang="en-US" altLang="en-US" dirty="0">
              <a:latin typeface="Times New Roman" pitchFamily="18"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alt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ABB5697-7A4A-4629-89CE-2E6552CD242B}" type="slidenum">
              <a:rPr lang="en-US"/>
              <a:pPr eaLnBrk="1" hangingPunct="1"/>
              <a:t>26</a:t>
            </a:fld>
            <a:endParaRPr lang="en-US" dirty="0"/>
          </a:p>
        </p:txBody>
      </p:sp>
      <p:sp>
        <p:nvSpPr>
          <p:cNvPr id="35843"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8D6C6A7-6C1C-43C7-BF11-6251CB0CCA3D}" type="slidenum">
              <a:rPr lang="en-US" sz="1200"/>
              <a:pPr algn="r" eaLnBrk="1" hangingPunct="1"/>
              <a:t>26</a:t>
            </a:fld>
            <a:endParaRPr lang="en-US" sz="1200" dirty="0"/>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xfrm>
            <a:off x="914400" y="4343400"/>
            <a:ext cx="5029200" cy="4114800"/>
          </a:xfrm>
          <a:noFill/>
        </p:spPr>
        <p:txBody>
          <a:bodyPr/>
          <a:lstStyle/>
          <a:p>
            <a:pPr eaLnBrk="1" hangingPunct="1"/>
            <a:r>
              <a:rPr lang="en-US" dirty="0" smtClean="0"/>
              <a:t>The new 301 form captures more data on each injury and illness (length of service, what time the injury occurred, etc.) and the questions are designed to obtain more descriptive responses.  </a:t>
            </a:r>
          </a:p>
          <a:p>
            <a:pPr eaLnBrk="1" hangingPunct="1"/>
            <a:endParaRPr lang="en-US" dirty="0" smtClean="0"/>
          </a:p>
          <a:p>
            <a:pPr eaLnBrk="1" hangingPunct="1"/>
            <a:r>
              <a:rPr lang="en-US" dirty="0" smtClean="0"/>
              <a:t>Also, the questions about how the person was injured or became ill are identical to the BLS survey questions, which makes it easier for employers to complete the survey forms.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2E75155-EF5A-40DF-BDB2-70F3C9B9FD60}" type="slidenum">
              <a:rPr lang="en-US"/>
              <a:pPr eaLnBrk="1" hangingPunct="1"/>
              <a:t>27</a:t>
            </a:fld>
            <a:endParaRPr lang="en-US" dirty="0"/>
          </a:p>
        </p:txBody>
      </p:sp>
      <p:sp>
        <p:nvSpPr>
          <p:cNvPr id="36867"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F4E20598-8D86-4954-A5AB-ADA86DA92702}" type="slidenum">
              <a:rPr lang="en-US" sz="1200"/>
              <a:pPr algn="r" eaLnBrk="1" hangingPunct="1"/>
              <a:t>27</a:t>
            </a:fld>
            <a:endParaRPr lang="en-US" sz="1200" dirty="0"/>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xfrm>
            <a:off x="762000" y="4343400"/>
            <a:ext cx="5638800" cy="4114800"/>
          </a:xfrm>
          <a:noFill/>
        </p:spPr>
        <p:txBody>
          <a:bodyPr/>
          <a:lstStyle/>
          <a:p>
            <a:pPr eaLnBrk="1" hangingPunct="1"/>
            <a:r>
              <a:rPr lang="en-US" dirty="0" smtClean="0"/>
              <a:t>The “purpose” section tells you the basic purpose of the rule:  to require employers to create injury and illness data and report it to the government, but it doesn’t tell you how the data are used or why they are important.  The records provide the base data for the BLS survey of occupational injuries and illnesses, the Nations’ primary source of occupational injury and illness data.</a:t>
            </a:r>
          </a:p>
          <a:p>
            <a:pPr eaLnBrk="1" hangingPunct="1"/>
            <a:endParaRPr lang="en-US" dirty="0" smtClean="0"/>
          </a:p>
          <a:p>
            <a:pPr eaLnBrk="1" hangingPunct="1"/>
            <a:r>
              <a:rPr lang="en-US" dirty="0" smtClean="0"/>
              <a:t>The records are also used by employers and employees to manage safety and health programs at individual workplaces.  Analysis of the data is a widely recognized method for discovering workplace safety and health problems, and for tracking progress in solving those problems.</a:t>
            </a:r>
          </a:p>
          <a:p>
            <a:pPr eaLnBrk="1" hangingPunct="1"/>
            <a:endParaRPr lang="en-US" dirty="0" smtClean="0"/>
          </a:p>
          <a:p>
            <a:pPr eaLnBrk="1" hangingPunct="1"/>
            <a:r>
              <a:rPr lang="en-US" dirty="0" smtClean="0"/>
              <a:t>Finally, the data are used by OSHA.  We collect the data to help us direct our programs and measure our own performance, and our inspectors use the data during inspections to help direct their efforts to the hazards that are hurting workers.</a:t>
            </a:r>
          </a:p>
          <a:p>
            <a:pPr eaLnBrk="1" hangingPunct="1"/>
            <a:endParaRPr lang="en-US" dirty="0" smtClean="0"/>
          </a:p>
          <a:p>
            <a:pPr eaLnBrk="1" hangingPunct="1"/>
            <a:r>
              <a:rPr lang="en-US" dirty="0" smtClean="0"/>
              <a:t>The purpose section also includes a note to make it clear that recording an injury or illness does not have any effect on workers’ compensation nor prove violation of an OSHA rule.  Hopefully, this will reduce the stigma some employers feel accompanies the recording of a work-related injury or illness.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AE9125-0A97-4A74-A04F-EAF981F44E13}" type="slidenum">
              <a:rPr lang="en-US"/>
              <a:pPr eaLnBrk="1" hangingPunct="1"/>
              <a:t>30</a:t>
            </a:fld>
            <a:endParaRPr lang="en-US" dirty="0"/>
          </a:p>
        </p:txBody>
      </p:sp>
      <p:sp>
        <p:nvSpPr>
          <p:cNvPr id="37891"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A46A943F-C7BA-41F5-A69F-B38D540B0E67}" type="slidenum">
              <a:rPr lang="en-US" sz="1200"/>
              <a:pPr algn="r" eaLnBrk="1" hangingPunct="1"/>
              <a:t>30</a:t>
            </a:fld>
            <a:endParaRPr lang="en-US" sz="1200" dirty="0"/>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xfrm>
            <a:off x="914400" y="4343400"/>
            <a:ext cx="5029200" cy="4114800"/>
          </a:xfrm>
          <a:noFill/>
        </p:spPr>
        <p:txBody>
          <a:bodyPr/>
          <a:lstStyle/>
          <a:p>
            <a:pPr eaLnBrk="1" hangingPunct="1"/>
            <a:r>
              <a:rPr lang="en-US" dirty="0" smtClean="0"/>
              <a:t>The general recording criteria are nearly the same as we’ve always had, and that are articulated in the OSH Act.  Of course, all occupational deaths are recordable, as are cases with days away from work, restricted work, transfer to another job, medical treatment and loss of consciousness. </a:t>
            </a:r>
          </a:p>
          <a:p>
            <a:pPr eaLnBrk="1" hangingPunct="1"/>
            <a:endParaRPr lang="en-US" dirty="0" smtClean="0"/>
          </a:p>
          <a:p>
            <a:pPr eaLnBrk="1" hangingPunct="1"/>
            <a:r>
              <a:rPr lang="en-US" dirty="0" smtClean="0"/>
              <a:t>A new category is a significant injury or illness diagnosed by a physician or other licensed health care professional.  These are significant injuries and illnesses that are not captured by any of the general recording criteria and include cancer (for example, mesothelioma), chronic irreversible disease (for example, chronic beryllium disease), a fractured or cracked bone (for example, cracked rib), or a punctured eardrum.</a:t>
            </a:r>
          </a:p>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513556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5" name="Rectangle 4"/>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Title 1"/>
          <p:cNvSpPr>
            <a:spLocks noGrp="1"/>
          </p:cNvSpPr>
          <p:nvPr>
            <p:ph type="ctrTitle"/>
          </p:nvPr>
        </p:nvSpPr>
        <p:spPr>
          <a:xfrm>
            <a:off x="685800" y="3355848"/>
            <a:ext cx="8077200" cy="1673352"/>
          </a:xfrm>
        </p:spPr>
        <p:txBody>
          <a:bodyPr tIns="0" bIns="0" anchor="t"/>
          <a:lstStyle>
            <a:lvl1pPr algn="l">
              <a:defRPr sz="4700" b="1"/>
            </a:lvl1pPr>
            <a:extLst/>
          </a:lstStyle>
          <a:p>
            <a:r>
              <a:rPr lang="en-US" smtClean="0"/>
              <a:t>Click to edit Master title style</a:t>
            </a:r>
            <a:endParaRPr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solidFill>
                  <a:prstClr val="white">
                    <a:tint val="95000"/>
                  </a:prstClr>
                </a:solidFill>
              </a:defRPr>
            </a:lvl1pPr>
          </a:lstStyle>
          <a:p>
            <a:pPr>
              <a:defRPr/>
            </a:pPr>
            <a:endParaRPr lang="en-US" dirty="0"/>
          </a:p>
        </p:txBody>
      </p:sp>
      <p:sp>
        <p:nvSpPr>
          <p:cNvPr id="7" name="Footer Placeholder 4"/>
          <p:cNvSpPr>
            <a:spLocks noGrp="1"/>
          </p:cNvSpPr>
          <p:nvPr>
            <p:ph type="ftr" sz="quarter" idx="11"/>
          </p:nvPr>
        </p:nvSpPr>
        <p:spPr/>
        <p:txBody>
          <a:bodyPr/>
          <a:lstStyle>
            <a:lvl1pPr>
              <a:defRPr>
                <a:solidFill>
                  <a:prstClr val="white">
                    <a:tint val="95000"/>
                  </a:prstClr>
                </a:solidFill>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solidFill>
                  <a:prstClr val="white">
                    <a:tint val="95000"/>
                  </a:prstClr>
                </a:solidFill>
              </a:defRPr>
            </a:lvl1pPr>
          </a:lstStyle>
          <a:p>
            <a:pPr>
              <a:defRPr/>
            </a:pPr>
            <a:fld id="{903CE633-0E2A-4E22-9D7F-9209F66565B7}" type="slidenum">
              <a:rPr lang="en-US"/>
              <a:pPr>
                <a:defRPr/>
              </a:pPr>
              <a:t>‹#›</a:t>
            </a:fld>
            <a:endParaRPr lang="en-US" dirty="0"/>
          </a:p>
        </p:txBody>
      </p:sp>
    </p:spTree>
    <p:extLst>
      <p:ext uri="{BB962C8B-B14F-4D97-AF65-F5344CB8AC3E}">
        <p14:creationId xmlns:p14="http://schemas.microsoft.com/office/powerpoint/2010/main" val="2659393724"/>
      </p:ext>
    </p:extLst>
  </p:cSld>
  <p:clrMapOvr>
    <a:overrideClrMapping bg1="dk1" tx1="lt1" bg2="dk2" tx2="lt2" accent1="accent1" accent2="accent2" accent3="accent3" accent4="accent4" accent5="accent5" accent6="accent6" hlink="hlink" folHlink="folHlink"/>
  </p:clrMapOvr>
  <p:transition spd="slow">
    <p:newsflash/>
    <p:sndAc>
      <p:stSnd>
        <p:snd r:embed="rId2" name="explode.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8F7E4A3-78BD-4305-8080-7ED22B60BF06}" type="slidenum">
              <a:rPr lang="en-US"/>
              <a:pPr>
                <a:defRPr/>
              </a:pPr>
              <a:t>‹#›</a:t>
            </a:fld>
            <a:endParaRPr lang="en-US" dirty="0"/>
          </a:p>
        </p:txBody>
      </p:sp>
    </p:spTree>
    <p:extLst>
      <p:ext uri="{BB962C8B-B14F-4D97-AF65-F5344CB8AC3E}">
        <p14:creationId xmlns:p14="http://schemas.microsoft.com/office/powerpoint/2010/main" val="1617099791"/>
      </p:ext>
    </p:extLst>
  </p:cSld>
  <p:clrMapOvr>
    <a:masterClrMapping/>
  </p:clrMapOvr>
  <p:transition spd="slow">
    <p:newsflash/>
    <p:sndAc>
      <p:stSnd>
        <p:snd r:embed="rId1" name="explode.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invGray">
          <a:xfrm>
            <a:off x="6599238" y="0"/>
            <a:ext cx="46037"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5" name="Rectangle 4"/>
          <p:cNvSpPr/>
          <p:nvPr/>
        </p:nvSpPr>
        <p:spPr bwMode="ltGray">
          <a:xfrm>
            <a:off x="6648450" y="0"/>
            <a:ext cx="2514600"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Vertical Title 1"/>
          <p:cNvSpPr>
            <a:spLocks noGrp="1"/>
          </p:cNvSpPr>
          <p:nvPr>
            <p:ph type="title" orient="vert"/>
          </p:nvPr>
        </p:nvSpPr>
        <p:spPr>
          <a:xfrm>
            <a:off x="6781800" y="274640"/>
            <a:ext cx="19050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endParaRPr lang="en-US" dirty="0"/>
          </a:p>
        </p:txBody>
      </p:sp>
      <p:sp>
        <p:nvSpPr>
          <p:cNvPr id="7" name="Footer Placeholder 4"/>
          <p:cNvSpPr>
            <a:spLocks noGrp="1"/>
          </p:cNvSpPr>
          <p:nvPr>
            <p:ph type="ftr" sz="quarter" idx="11"/>
          </p:nvPr>
        </p:nvSpPr>
        <p:spPr>
          <a:xfrm>
            <a:off x="2640013" y="6376988"/>
            <a:ext cx="3836987" cy="365125"/>
          </a:xfrm>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E775A461-6F2B-43DA-B3FE-D26211CD7646}" type="slidenum">
              <a:rPr lang="en-US"/>
              <a:pPr>
                <a:defRPr/>
              </a:pPr>
              <a:t>‹#›</a:t>
            </a:fld>
            <a:endParaRPr lang="en-US" dirty="0"/>
          </a:p>
        </p:txBody>
      </p:sp>
    </p:spTree>
    <p:extLst>
      <p:ext uri="{BB962C8B-B14F-4D97-AF65-F5344CB8AC3E}">
        <p14:creationId xmlns:p14="http://schemas.microsoft.com/office/powerpoint/2010/main" val="499292929"/>
      </p:ext>
    </p:extLst>
  </p:cSld>
  <p:clrMapOvr>
    <a:masterClrMapping/>
  </p:clrMapOvr>
  <p:transition spd="slow">
    <p:newsflash/>
    <p:sndAc>
      <p:stSnd>
        <p:snd r:embed="rId1" name="explode.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5613"/>
            <a:ext cx="8229600" cy="13112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764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defRPr/>
            </a:lvl1pPr>
          </a:lstStyle>
          <a:p>
            <a:pPr>
              <a:defRPr/>
            </a:pPr>
            <a:endParaRPr lang="en-US" dirty="0"/>
          </a:p>
        </p:txBody>
      </p:sp>
      <p:sp>
        <p:nvSpPr>
          <p:cNvPr id="6" name="Rectangle 6"/>
          <p:cNvSpPr>
            <a:spLocks noGrp="1" noChangeArrowheads="1"/>
          </p:cNvSpPr>
          <p:nvPr>
            <p:ph type="ftr" sz="quarter" idx="11"/>
          </p:nvPr>
        </p:nvSpPr>
        <p:spPr/>
        <p:txBody>
          <a:bodyPr/>
          <a:lstStyle>
            <a:lvl1pPr>
              <a:defRPr/>
            </a:lvl1pPr>
          </a:lstStyle>
          <a:p>
            <a:pPr>
              <a:defRPr/>
            </a:pPr>
            <a:endParaRPr lang="en-US" dirty="0"/>
          </a:p>
        </p:txBody>
      </p:sp>
      <p:sp>
        <p:nvSpPr>
          <p:cNvPr id="7" name="Rectangle 7"/>
          <p:cNvSpPr>
            <a:spLocks noGrp="1" noChangeArrowheads="1"/>
          </p:cNvSpPr>
          <p:nvPr>
            <p:ph type="sldNum" sz="quarter" idx="12"/>
          </p:nvPr>
        </p:nvSpPr>
        <p:spPr/>
        <p:txBody>
          <a:bodyPr/>
          <a:lstStyle>
            <a:lvl1pPr>
              <a:defRPr/>
            </a:lvl1pPr>
          </a:lstStyle>
          <a:p>
            <a:pPr>
              <a:defRPr/>
            </a:pPr>
            <a:fld id="{3E15EF0A-B467-4E8F-9935-C40AAFFF54A6}" type="slidenum">
              <a:rPr lang="en-US"/>
              <a:pPr>
                <a:defRPr/>
              </a:pPr>
              <a:t>‹#›</a:t>
            </a:fld>
            <a:endParaRPr lang="en-US" dirty="0"/>
          </a:p>
        </p:txBody>
      </p:sp>
    </p:spTree>
    <p:extLst>
      <p:ext uri="{BB962C8B-B14F-4D97-AF65-F5344CB8AC3E}">
        <p14:creationId xmlns:p14="http://schemas.microsoft.com/office/powerpoint/2010/main" val="3551879879"/>
      </p:ext>
    </p:extLst>
  </p:cSld>
  <p:clrMapOvr>
    <a:masterClrMapping/>
  </p:clrMapOvr>
  <p:transition spd="slow">
    <p:newsflash/>
    <p:sndAc>
      <p:stSnd>
        <p:snd r:embed="rId1" name="explode.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pPr>
              <a:defRPr/>
            </a:pPr>
            <a:endParaRPr lang="en-US" dirty="0"/>
          </a:p>
        </p:txBody>
      </p:sp>
      <p:sp>
        <p:nvSpPr>
          <p:cNvPr id="8" name="Slide Number Placeholder 7"/>
          <p:cNvSpPr>
            <a:spLocks noGrp="1"/>
          </p:cNvSpPr>
          <p:nvPr>
            <p:ph type="sldNum" sz="quarter" idx="11"/>
          </p:nvPr>
        </p:nvSpPr>
        <p:spPr/>
        <p:txBody>
          <a:bodyPr/>
          <a:lstStyle/>
          <a:p>
            <a:pPr>
              <a:defRPr/>
            </a:pPr>
            <a:fld id="{4DDBABA5-16FD-45E0-BB35-927F40234F3E}" type="slidenum">
              <a:rPr lang="en-US" smtClean="0"/>
              <a:pPr>
                <a:defRPr/>
              </a:pPr>
              <a:t>‹#›</a:t>
            </a:fld>
            <a:endParaRPr lang="en-US" dirty="0"/>
          </a:p>
        </p:txBody>
      </p:sp>
      <p:sp>
        <p:nvSpPr>
          <p:cNvPr id="9" name="Footer Placeholder 8"/>
          <p:cNvSpPr>
            <a:spLocks noGrp="1"/>
          </p:cNvSpPr>
          <p:nvPr>
            <p:ph type="ftr" sz="quarter" idx="12"/>
          </p:nvPr>
        </p:nvSpPr>
        <p:spPr/>
        <p:txBody>
          <a:bodyPr/>
          <a:lstStyle/>
          <a:p>
            <a:pPr>
              <a:defRPr/>
            </a:pPr>
            <a:endParaRPr lang="en-US" dirty="0"/>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B41B376-DE3D-4F54-A675-27BFA546EEBE}"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0EC658CC-3972-464F-B5AD-76B45D4851F7}"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B5DAB1C4-EF7C-43E2-B300-2470EDE584A1}" type="slidenum">
              <a:rPr lang="en-US" smtClean="0"/>
              <a:pPr>
                <a:defRPr/>
              </a:pPr>
              <a:t>‹#›</a:t>
            </a:fld>
            <a:endParaRPr lang="en-US" dirty="0"/>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277AFEC4-AC03-4DE9-BCE7-CD5FECEC9A4F}" type="slidenum">
              <a:rPr lang="en-US" smtClean="0"/>
              <a:pPr>
                <a:defRPr/>
              </a:pPr>
              <a:t>‹#›</a:t>
            </a:fld>
            <a:endParaRPr lang="en-US" dirty="0"/>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8AF1F1A2-EAAC-4C9A-BE71-B387334A9A02}"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2EA02D6D-934C-45B7-B993-2EA9A066E9E1}"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CDC0B8C-3781-41CC-A3DA-10AFA279A840}" type="slidenum">
              <a:rPr lang="en-US"/>
              <a:pPr>
                <a:defRPr/>
              </a:pPr>
              <a:t>‹#›</a:t>
            </a:fld>
            <a:endParaRPr lang="en-US" dirty="0"/>
          </a:p>
        </p:txBody>
      </p:sp>
    </p:spTree>
    <p:extLst>
      <p:ext uri="{BB962C8B-B14F-4D97-AF65-F5344CB8AC3E}">
        <p14:creationId xmlns:p14="http://schemas.microsoft.com/office/powerpoint/2010/main" val="1135246316"/>
      </p:ext>
    </p:extLst>
  </p:cSld>
  <p:clrMapOvr>
    <a:masterClrMapping/>
  </p:clrMapOvr>
  <p:transition spd="slow">
    <p:newsflash/>
    <p:sndAc>
      <p:stSnd>
        <p:snd r:embed="rId1" name="explode.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39E5D9FF-44FF-44DF-899F-2CF81C97E996}"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25B60A7E-862E-42C2-846D-9F43D60343D4}"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509226E-E789-47B1-9FEA-229AC4ED3D60}"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A4EEEA22-8389-4781-83DD-DD1117BE4529}"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26019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5" name="Rectangle 4"/>
          <p:cNvSpPr/>
          <p:nvPr/>
        </p:nvSpPr>
        <p:spPr bwMode="invGray">
          <a:xfrm>
            <a:off x="0" y="2601913"/>
            <a:ext cx="9144000" cy="46037"/>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Title 1"/>
          <p:cNvSpPr>
            <a:spLocks noGrp="1"/>
          </p:cNvSpPr>
          <p:nvPr>
            <p:ph type="title"/>
          </p:nvPr>
        </p:nvSpPr>
        <p:spPr>
          <a:xfrm>
            <a:off x="749808" y="118872"/>
            <a:ext cx="8013192" cy="1636776"/>
          </a:xfrm>
        </p:spPr>
        <p:txBody>
          <a:bodyPr tIns="0" rIns="91440" bIns="0" anchor="b"/>
          <a:lstStyle>
            <a:lvl1pPr algn="l">
              <a:defRPr sz="47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740664" y="1828800"/>
            <a:ext cx="8022336" cy="685800"/>
          </a:xfrm>
        </p:spPr>
        <p:txBody>
          <a:bodyPr lIns="146304" tIns="0" rIns="45720" bIns="0"/>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solidFill>
                  <a:prstClr val="white">
                    <a:tint val="95000"/>
                  </a:prstClr>
                </a:solidFill>
              </a:defRPr>
            </a:lvl1pPr>
          </a:lstStyle>
          <a:p>
            <a:pPr>
              <a:defRPr/>
            </a:pPr>
            <a:endParaRPr lang="en-US" dirty="0"/>
          </a:p>
        </p:txBody>
      </p:sp>
      <p:sp>
        <p:nvSpPr>
          <p:cNvPr id="7" name="Footer Placeholder 4"/>
          <p:cNvSpPr>
            <a:spLocks noGrp="1"/>
          </p:cNvSpPr>
          <p:nvPr>
            <p:ph type="ftr" sz="quarter" idx="11"/>
          </p:nvPr>
        </p:nvSpPr>
        <p:spPr/>
        <p:txBody>
          <a:bodyPr/>
          <a:lstStyle>
            <a:lvl1pPr>
              <a:defRPr>
                <a:solidFill>
                  <a:prstClr val="white">
                    <a:tint val="95000"/>
                  </a:prstClr>
                </a:solidFill>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solidFill>
                  <a:prstClr val="white">
                    <a:tint val="95000"/>
                  </a:prstClr>
                </a:solidFill>
              </a:defRPr>
            </a:lvl1pPr>
          </a:lstStyle>
          <a:p>
            <a:pPr>
              <a:defRPr/>
            </a:pPr>
            <a:fld id="{306C1619-5249-461D-9D03-99DFE2398D5D}" type="slidenum">
              <a:rPr lang="en-US"/>
              <a:pPr>
                <a:defRPr/>
              </a:pPr>
              <a:t>‹#›</a:t>
            </a:fld>
            <a:endParaRPr lang="en-US" dirty="0"/>
          </a:p>
        </p:txBody>
      </p:sp>
    </p:spTree>
    <p:extLst>
      <p:ext uri="{BB962C8B-B14F-4D97-AF65-F5344CB8AC3E}">
        <p14:creationId xmlns:p14="http://schemas.microsoft.com/office/powerpoint/2010/main" val="845640810"/>
      </p:ext>
    </p:extLst>
  </p:cSld>
  <p:clrMapOvr>
    <a:overrideClrMapping bg1="dk1" tx1="lt1" bg2="dk2" tx2="lt2" accent1="accent1" accent2="accent2" accent3="accent3" accent4="accent4" accent5="accent5" accent6="accent6" hlink="hlink" folHlink="folHlink"/>
  </p:clrMapOvr>
  <p:transition spd="slow">
    <p:newsflash/>
    <p:sndAc>
      <p:stSnd>
        <p:snd r:embed="rId2" name="explode.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3963918D-2F77-43CF-90C7-06BCBB3F98B3}" type="slidenum">
              <a:rPr lang="en-US"/>
              <a:pPr>
                <a:defRPr/>
              </a:pPr>
              <a:t>‹#›</a:t>
            </a:fld>
            <a:endParaRPr lang="en-US" dirty="0"/>
          </a:p>
        </p:txBody>
      </p:sp>
    </p:spTree>
    <p:extLst>
      <p:ext uri="{BB962C8B-B14F-4D97-AF65-F5344CB8AC3E}">
        <p14:creationId xmlns:p14="http://schemas.microsoft.com/office/powerpoint/2010/main" val="1017431293"/>
      </p:ext>
    </p:extLst>
  </p:cSld>
  <p:clrMapOvr>
    <a:masterClrMapping/>
  </p:clrMapOvr>
  <p:transition spd="slow">
    <p:newsflash/>
    <p:sndAc>
      <p:stSnd>
        <p:snd r:embed="rId1" name="explode.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0BCC7BA2-A6EF-411A-BEE8-2D35DF758CA7}" type="slidenum">
              <a:rPr lang="en-US"/>
              <a:pPr>
                <a:defRPr/>
              </a:pPr>
              <a:t>‹#›</a:t>
            </a:fld>
            <a:endParaRPr lang="en-US" dirty="0"/>
          </a:p>
        </p:txBody>
      </p:sp>
    </p:spTree>
    <p:extLst>
      <p:ext uri="{BB962C8B-B14F-4D97-AF65-F5344CB8AC3E}">
        <p14:creationId xmlns:p14="http://schemas.microsoft.com/office/powerpoint/2010/main" val="2477980475"/>
      </p:ext>
    </p:extLst>
  </p:cSld>
  <p:clrMapOvr>
    <a:masterClrMapping/>
  </p:clrMapOvr>
  <p:transition spd="slow">
    <p:newsflash/>
    <p:sndAc>
      <p:stSnd>
        <p:snd r:embed="rId1" name="explode.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B8CE68B7-C590-4F28-914A-63D003F1738A}" type="slidenum">
              <a:rPr lang="en-US"/>
              <a:pPr>
                <a:defRPr/>
              </a:pPr>
              <a:t>‹#›</a:t>
            </a:fld>
            <a:endParaRPr lang="en-US" dirty="0"/>
          </a:p>
        </p:txBody>
      </p:sp>
    </p:spTree>
    <p:extLst>
      <p:ext uri="{BB962C8B-B14F-4D97-AF65-F5344CB8AC3E}">
        <p14:creationId xmlns:p14="http://schemas.microsoft.com/office/powerpoint/2010/main" val="950638182"/>
      </p:ext>
    </p:extLst>
  </p:cSld>
  <p:clrMapOvr>
    <a:masterClrMapping/>
  </p:clrMapOvr>
  <p:transition spd="slow">
    <p:newsflash/>
    <p:sndAc>
      <p:stSnd>
        <p:snd r:embed="rId1" name="explode.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p:txBody>
          <a:bodyPr/>
          <a:lstStyle>
            <a:lvl1pPr>
              <a:defRPr/>
            </a:lvl1pPr>
          </a:lstStyle>
          <a:p>
            <a:pPr>
              <a:defRPr/>
            </a:pPr>
            <a:fld id="{5997BB8B-9AD8-4A42-A21E-2EA3E332BE32}" type="slidenum">
              <a:rPr lang="en-US"/>
              <a:pPr>
                <a:defRPr/>
              </a:pPr>
              <a:t>‹#›</a:t>
            </a:fld>
            <a:endParaRPr lang="en-US" dirty="0"/>
          </a:p>
        </p:txBody>
      </p:sp>
    </p:spTree>
    <p:extLst>
      <p:ext uri="{BB962C8B-B14F-4D97-AF65-F5344CB8AC3E}">
        <p14:creationId xmlns:p14="http://schemas.microsoft.com/office/powerpoint/2010/main" val="1303931075"/>
      </p:ext>
    </p:extLst>
  </p:cSld>
  <p:clrMapOvr>
    <a:masterClrMapping/>
  </p:clrMapOvr>
  <p:transition spd="slow">
    <p:newsflash/>
    <p:sndAc>
      <p:stSnd>
        <p:snd r:embed="rId1" name="explode.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6" name="Rectangle 5"/>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Title 1"/>
          <p:cNvSpPr>
            <a:spLocks noGrp="1"/>
          </p:cNvSpPr>
          <p:nvPr>
            <p:ph type="title"/>
          </p:nvPr>
        </p:nvSpPr>
        <p:spPr>
          <a:xfrm>
            <a:off x="167838" y="152400"/>
            <a:ext cx="2523744"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dirty="0"/>
          </a:p>
        </p:txBody>
      </p:sp>
      <p:sp>
        <p:nvSpPr>
          <p:cNvPr id="8"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9BE670B5-2ABF-4652-84B9-25E0735B4F7A}" type="slidenum">
              <a:rPr lang="en-US"/>
              <a:pPr>
                <a:defRPr/>
              </a:pPr>
              <a:t>‹#›</a:t>
            </a:fld>
            <a:endParaRPr lang="en-US" dirty="0"/>
          </a:p>
        </p:txBody>
      </p:sp>
    </p:spTree>
    <p:extLst>
      <p:ext uri="{BB962C8B-B14F-4D97-AF65-F5344CB8AC3E}">
        <p14:creationId xmlns:p14="http://schemas.microsoft.com/office/powerpoint/2010/main" val="2355784680"/>
      </p:ext>
    </p:extLst>
  </p:cSld>
  <p:clrMapOvr>
    <a:masterClrMapping/>
  </p:clrMapOvr>
  <p:transition spd="slow">
    <p:newsflash/>
    <p:sndAc>
      <p:stSnd>
        <p:snd r:embed="rId1" name="explode.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6" name="Rectangle 5"/>
          <p:cNvSpPr/>
          <p:nvPr/>
        </p:nvSpPr>
        <p:spPr bwMode="invGray">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a:xfrm>
            <a:off x="165100" y="1169988"/>
            <a:ext cx="2522538" cy="201612"/>
          </a:xfrm>
        </p:spPr>
        <p:txBody>
          <a:bodyPr/>
          <a:lstStyle>
            <a:lvl1pPr>
              <a:defRPr/>
            </a:lvl1pPr>
          </a:lstStyle>
          <a:p>
            <a:pPr>
              <a:defRPr/>
            </a:pPr>
            <a:endParaRPr lang="en-US" dirty="0"/>
          </a:p>
        </p:txBody>
      </p:sp>
      <p:sp>
        <p:nvSpPr>
          <p:cNvPr id="8" name="Footer Placeholder 5"/>
          <p:cNvSpPr>
            <a:spLocks noGrp="1"/>
          </p:cNvSpPr>
          <p:nvPr>
            <p:ph type="ftr" sz="quarter" idx="11"/>
          </p:nvPr>
        </p:nvSpPr>
        <p:spPr>
          <a:xfrm>
            <a:off x="3035300" y="1169988"/>
            <a:ext cx="5194300" cy="201612"/>
          </a:xfrm>
        </p:spPr>
        <p:txBody>
          <a:bodyPr/>
          <a:lstStyle>
            <a:lvl1pPr>
              <a:defRPr>
                <a:solidFill>
                  <a:prstClr val="white">
                    <a:shade val="50000"/>
                  </a:prstClr>
                </a:solidFill>
              </a:defRPr>
            </a:lvl1pPr>
          </a:lstStyle>
          <a:p>
            <a:pPr>
              <a:defRPr/>
            </a:pPr>
            <a:endParaRPr lang="en-US" dirty="0"/>
          </a:p>
        </p:txBody>
      </p:sp>
      <p:sp>
        <p:nvSpPr>
          <p:cNvPr id="9" name="Slide Number Placeholder 6"/>
          <p:cNvSpPr>
            <a:spLocks noGrp="1"/>
          </p:cNvSpPr>
          <p:nvPr>
            <p:ph type="sldNum" sz="quarter" idx="12"/>
          </p:nvPr>
        </p:nvSpPr>
        <p:spPr>
          <a:xfrm>
            <a:off x="8339138" y="1169988"/>
            <a:ext cx="733425" cy="201612"/>
          </a:xfrm>
        </p:spPr>
        <p:txBody>
          <a:bodyPr/>
          <a:lstStyle>
            <a:lvl1pPr>
              <a:defRPr/>
            </a:lvl1pPr>
          </a:lstStyle>
          <a:p>
            <a:pPr>
              <a:defRPr/>
            </a:pPr>
            <a:fld id="{2C5DB61B-5F51-4274-9683-78C19C90FA3F}" type="slidenum">
              <a:rPr lang="en-US"/>
              <a:pPr>
                <a:defRPr/>
              </a:pPr>
              <a:t>‹#›</a:t>
            </a:fld>
            <a:endParaRPr lang="en-US" dirty="0"/>
          </a:p>
        </p:txBody>
      </p:sp>
    </p:spTree>
    <p:extLst>
      <p:ext uri="{BB962C8B-B14F-4D97-AF65-F5344CB8AC3E}">
        <p14:creationId xmlns:p14="http://schemas.microsoft.com/office/powerpoint/2010/main" val="2393255485"/>
      </p:ext>
    </p:extLst>
  </p:cSld>
  <p:clrMapOvr>
    <a:overrideClrMapping bg1="lt1" tx1="dk1" bg2="lt2" tx2="dk2" accent1="accent1" accent2="accent2" accent3="accent3" accent4="accent4" accent5="accent5" accent6="accent6" hlink="hlink" folHlink="folHlink"/>
  </p:clrMapOvr>
  <p:transition spd="slow">
    <p:newsflash/>
    <p:sndAc>
      <p:stSnd>
        <p:snd r:embed="rId1" name="explode.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6688"/>
            <a:ext cx="9144000" cy="4445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smtClean="0"/>
              <a:t>Click to edit Master title style</a:t>
            </a:r>
            <a:endParaRPr lang="en-US"/>
          </a:p>
        </p:txBody>
      </p:sp>
      <p:sp>
        <p:nvSpPr>
          <p:cNvPr id="2053" name="Text Placeholder 2"/>
          <p:cNvSpPr>
            <a:spLocks noGrp="1"/>
          </p:cNvSpPr>
          <p:nvPr>
            <p:ph type="body" idx="1"/>
          </p:nvPr>
        </p:nvSpPr>
        <p:spPr bwMode="auto">
          <a:xfrm>
            <a:off x="457200" y="1774825"/>
            <a:ext cx="8229600"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4864"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477000"/>
            <a:ext cx="2133600" cy="274638"/>
          </a:xfrm>
          <a:prstGeom prst="rect">
            <a:avLst/>
          </a:prstGeom>
        </p:spPr>
        <p:txBody>
          <a:bodyPr vert="horz" lIns="109728" rIns="45720" bIns="0" rtlCol="0" anchor="b"/>
          <a:lstStyle>
            <a:lvl1pPr algn="l" eaLnBrk="1" latinLnBrk="0" hangingPunct="1">
              <a:defRPr kumimoji="0" sz="1200">
                <a:solidFill>
                  <a:prstClr val="black">
                    <a:tint val="95000"/>
                  </a:prstClr>
                </a:solidFill>
              </a:defRPr>
            </a:lvl1pPr>
            <a:extLst/>
          </a:lstStyle>
          <a:p>
            <a:pPr>
              <a:defRPr/>
            </a:pPr>
            <a:endParaRPr lang="en-US" dirty="0"/>
          </a:p>
        </p:txBody>
      </p:sp>
      <p:sp>
        <p:nvSpPr>
          <p:cNvPr id="5" name="Footer Placeholder 4"/>
          <p:cNvSpPr>
            <a:spLocks noGrp="1"/>
          </p:cNvSpPr>
          <p:nvPr>
            <p:ph type="ftr" sz="quarter" idx="3"/>
          </p:nvPr>
        </p:nvSpPr>
        <p:spPr>
          <a:xfrm>
            <a:off x="2640013" y="6477000"/>
            <a:ext cx="5508625" cy="274638"/>
          </a:xfrm>
          <a:prstGeom prst="rect">
            <a:avLst/>
          </a:prstGeom>
        </p:spPr>
        <p:txBody>
          <a:bodyPr vert="horz" lIns="45720" rIns="45720" bIns="0" rtlCol="0" anchor="b"/>
          <a:lstStyle>
            <a:lvl1pPr algn="l" eaLnBrk="1" latinLnBrk="0" hangingPunct="1">
              <a:defRPr kumimoji="0" sz="1200">
                <a:solidFill>
                  <a:prstClr val="black">
                    <a:tint val="95000"/>
                  </a:prstClr>
                </a:solidFill>
              </a:defRPr>
            </a:lvl1pPr>
            <a:extLst/>
          </a:lstStyle>
          <a:p>
            <a:pPr>
              <a:defRPr/>
            </a:pPr>
            <a:endParaRPr lang="en-US" dirty="0"/>
          </a:p>
        </p:txBody>
      </p:sp>
      <p:sp>
        <p:nvSpPr>
          <p:cNvPr id="6" name="Slide Number Placeholder 5"/>
          <p:cNvSpPr>
            <a:spLocks noGrp="1"/>
          </p:cNvSpPr>
          <p:nvPr>
            <p:ph type="sldNum" sz="quarter" idx="4"/>
          </p:nvPr>
        </p:nvSpPr>
        <p:spPr>
          <a:xfrm>
            <a:off x="8204200" y="6477000"/>
            <a:ext cx="733425" cy="274638"/>
          </a:xfrm>
          <a:prstGeom prst="rect">
            <a:avLst/>
          </a:prstGeom>
        </p:spPr>
        <p:txBody>
          <a:bodyPr vert="horz" bIns="0" rtlCol="0" anchor="b"/>
          <a:lstStyle>
            <a:lvl1pPr algn="r" eaLnBrk="1" latinLnBrk="0" hangingPunct="1">
              <a:defRPr kumimoji="0" sz="1200">
                <a:solidFill>
                  <a:prstClr val="black">
                    <a:tint val="95000"/>
                  </a:prstClr>
                </a:solidFill>
              </a:defRPr>
            </a:lvl1pPr>
            <a:extLst/>
          </a:lstStyle>
          <a:p>
            <a:pPr>
              <a:defRPr/>
            </a:pPr>
            <a:fld id="{46716FEE-8FA6-4C2B-979F-559D5FD7245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69" r:id="rId1"/>
    <p:sldLayoutId id="2147483863" r:id="rId2"/>
    <p:sldLayoutId id="2147483870" r:id="rId3"/>
    <p:sldLayoutId id="2147483864" r:id="rId4"/>
    <p:sldLayoutId id="2147483865" r:id="rId5"/>
    <p:sldLayoutId id="2147483866" r:id="rId6"/>
    <p:sldLayoutId id="2147483871" r:id="rId7"/>
    <p:sldLayoutId id="2147483872" r:id="rId8"/>
    <p:sldLayoutId id="2147483873" r:id="rId9"/>
    <p:sldLayoutId id="2147483867" r:id="rId10"/>
    <p:sldLayoutId id="2147483874" r:id="rId11"/>
    <p:sldLayoutId id="2147483875" r:id="rId12"/>
  </p:sldLayoutIdLst>
  <p:transition spd="slow">
    <p:newsflash/>
    <p:sndAc>
      <p:stSnd>
        <p:snd r:embed="rId14" name="explode.wav"/>
      </p:stSnd>
    </p:sndAc>
  </p:transition>
  <p:timing>
    <p:tnLst>
      <p:par>
        <p:cTn id="1" dur="indefinite" restart="never" nodeType="tmRoot"/>
      </p:par>
    </p:tnLst>
  </p:timing>
  <p:txStyles>
    <p:titleStyle>
      <a:lvl1pPr algn="l" rtl="0" eaLnBrk="0" fontAlgn="base" hangingPunct="0">
        <a:spcBef>
          <a:spcPct val="0"/>
        </a:spcBef>
        <a:spcAft>
          <a:spcPct val="0"/>
        </a:spcAft>
        <a:defRPr sz="4500" b="1" kern="1200">
          <a:solidFill>
            <a:srgbClr val="FFC800"/>
          </a:solidFill>
          <a:latin typeface="+mj-lt"/>
          <a:ea typeface="+mj-ea"/>
          <a:cs typeface="+mj-cs"/>
        </a:defRPr>
      </a:lvl1pPr>
      <a:lvl2pPr algn="l" rtl="0" eaLnBrk="0" fontAlgn="base" hangingPunct="0">
        <a:spcBef>
          <a:spcPct val="0"/>
        </a:spcBef>
        <a:spcAft>
          <a:spcPct val="0"/>
        </a:spcAft>
        <a:defRPr sz="4500" b="1">
          <a:solidFill>
            <a:srgbClr val="FFC800"/>
          </a:solidFill>
          <a:latin typeface="Corbel" pitchFamily="34" charset="0"/>
        </a:defRPr>
      </a:lvl2pPr>
      <a:lvl3pPr algn="l" rtl="0" eaLnBrk="0" fontAlgn="base" hangingPunct="0">
        <a:spcBef>
          <a:spcPct val="0"/>
        </a:spcBef>
        <a:spcAft>
          <a:spcPct val="0"/>
        </a:spcAft>
        <a:defRPr sz="4500" b="1">
          <a:solidFill>
            <a:srgbClr val="FFC800"/>
          </a:solidFill>
          <a:latin typeface="Corbel" pitchFamily="34" charset="0"/>
        </a:defRPr>
      </a:lvl3pPr>
      <a:lvl4pPr algn="l" rtl="0" eaLnBrk="0" fontAlgn="base" hangingPunct="0">
        <a:spcBef>
          <a:spcPct val="0"/>
        </a:spcBef>
        <a:spcAft>
          <a:spcPct val="0"/>
        </a:spcAft>
        <a:defRPr sz="4500" b="1">
          <a:solidFill>
            <a:srgbClr val="FFC800"/>
          </a:solidFill>
          <a:latin typeface="Corbel" pitchFamily="34" charset="0"/>
        </a:defRPr>
      </a:lvl4pPr>
      <a:lvl5pPr algn="l" rtl="0" eaLnBrk="0" fontAlgn="base" hangingPunct="0">
        <a:spcBef>
          <a:spcPct val="0"/>
        </a:spcBef>
        <a:spcAft>
          <a:spcPct val="0"/>
        </a:spcAft>
        <a:defRPr sz="4500" b="1">
          <a:solidFill>
            <a:srgbClr val="FFC800"/>
          </a:solidFill>
          <a:latin typeface="Corbel" pitchFamily="34" charset="0"/>
        </a:defRPr>
      </a:lvl5pPr>
      <a:lvl6pPr marL="457200" algn="l" rtl="0" fontAlgn="base">
        <a:spcBef>
          <a:spcPct val="0"/>
        </a:spcBef>
        <a:spcAft>
          <a:spcPct val="0"/>
        </a:spcAft>
        <a:defRPr sz="4500" b="1">
          <a:solidFill>
            <a:srgbClr val="FFC800"/>
          </a:solidFill>
          <a:latin typeface="Corbel" pitchFamily="34" charset="0"/>
        </a:defRPr>
      </a:lvl6pPr>
      <a:lvl7pPr marL="914400" algn="l" rtl="0" fontAlgn="base">
        <a:spcBef>
          <a:spcPct val="0"/>
        </a:spcBef>
        <a:spcAft>
          <a:spcPct val="0"/>
        </a:spcAft>
        <a:defRPr sz="4500" b="1">
          <a:solidFill>
            <a:srgbClr val="FFC800"/>
          </a:solidFill>
          <a:latin typeface="Corbel" pitchFamily="34" charset="0"/>
        </a:defRPr>
      </a:lvl7pPr>
      <a:lvl8pPr marL="1371600" algn="l" rtl="0" fontAlgn="base">
        <a:spcBef>
          <a:spcPct val="0"/>
        </a:spcBef>
        <a:spcAft>
          <a:spcPct val="0"/>
        </a:spcAft>
        <a:defRPr sz="4500" b="1">
          <a:solidFill>
            <a:srgbClr val="FFC800"/>
          </a:solidFill>
          <a:latin typeface="Corbel" pitchFamily="34" charset="0"/>
        </a:defRPr>
      </a:lvl8pPr>
      <a:lvl9pPr marL="1828800" algn="l" rtl="0" fontAlgn="base">
        <a:spcBef>
          <a:spcPct val="0"/>
        </a:spcBef>
        <a:spcAft>
          <a:spcPct val="0"/>
        </a:spcAft>
        <a:defRPr sz="4500" b="1">
          <a:solidFill>
            <a:srgbClr val="FFC800"/>
          </a:solidFill>
          <a:latin typeface="Corbel" pitchFamily="34" charset="0"/>
        </a:defRPr>
      </a:lvl9pPr>
      <a:extLst/>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kern="1200">
          <a:solidFill>
            <a:schemeClr val="tx1"/>
          </a:solidFill>
          <a:latin typeface="+mn-lt"/>
          <a:ea typeface="+mn-ea"/>
          <a:cs typeface="+mn-cs"/>
        </a:defRPr>
      </a:lvl2pPr>
      <a:lvl3pPr marL="995363" indent="-228600" algn="l" rtl="0" eaLnBrk="0" fontAlgn="base" hangingPunct="0">
        <a:spcBef>
          <a:spcPct val="20000"/>
        </a:spcBef>
        <a:spcAft>
          <a:spcPct val="0"/>
        </a:spcAft>
        <a:buClr>
          <a:srgbClr val="E66C7D"/>
        </a:buClr>
        <a:buFont typeface="Arial" charset="0"/>
        <a:buChar char="▪"/>
        <a:defRPr sz="2400" kern="1200">
          <a:solidFill>
            <a:schemeClr val="tx1"/>
          </a:solidFill>
          <a:latin typeface="+mn-lt"/>
          <a:ea typeface="+mn-ea"/>
          <a:cs typeface="+mn-cs"/>
        </a:defRPr>
      </a:lvl3pPr>
      <a:lvl4pPr marL="1216025" indent="-182563" algn="l" rtl="0" eaLnBrk="0" fontAlgn="base" hangingPunct="0">
        <a:spcBef>
          <a:spcPct val="20000"/>
        </a:spcBef>
        <a:spcAft>
          <a:spcPct val="0"/>
        </a:spcAft>
        <a:buClr>
          <a:srgbClr val="6BB76D"/>
        </a:buClr>
        <a:buFont typeface="Arial" charset="0"/>
        <a:buChar char="▪"/>
        <a:defRPr sz="2000" kern="1200">
          <a:solidFill>
            <a:schemeClr val="tx1"/>
          </a:solidFill>
          <a:latin typeface="+mn-lt"/>
          <a:ea typeface="+mn-ea"/>
          <a:cs typeface="+mn-cs"/>
        </a:defRPr>
      </a:lvl4pPr>
      <a:lvl5pPr marL="1425575" indent="-182563" algn="l" rtl="0" eaLnBrk="0" fontAlgn="base" hangingPunct="0">
        <a:spcBef>
          <a:spcPct val="20000"/>
        </a:spcBef>
        <a:spcAft>
          <a:spcPct val="0"/>
        </a:spcAft>
        <a:buClr>
          <a:srgbClr val="E88651"/>
        </a:buClr>
        <a:buFont typeface="Wingdings 3" pitchFamily="18" charset="2"/>
        <a:buChar char=""/>
        <a:defRPr lang="en-US" sz="2000" kern="120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pPr>
              <a:defRPr/>
            </a:pPr>
            <a:endParaRPr lang="en-US" dirty="0"/>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pPr>
              <a:defRPr/>
            </a:pPr>
            <a:fld id="{CCCA392E-6508-45C4-B967-376B01D1882A}" type="slidenum">
              <a:rPr lang="en-US" smtClean="0"/>
              <a:pPr>
                <a:defRPr/>
              </a:pPr>
              <a:t>‹#›</a:t>
            </a:fld>
            <a:endParaRPr lang="en-US" dirty="0"/>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pPr>
              <a:defRPr/>
            </a:pPr>
            <a:endParaRPr lang="en-US" dirty="0"/>
          </a:p>
        </p:txBody>
      </p:sp>
    </p:spTree>
  </p:cSld>
  <p:clrMap bg1="dk1" tx1="lt1" bg2="dk2"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anim calcmode="lin" valueType="num">
                                      <p:cBhvr>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05"/>
                                          </p:val>
                                        </p:tav>
                                        <p:tav tm="100000">
                                          <p:val>
                                            <p:strVal val="#ppt_y"/>
                                          </p:val>
                                        </p:tav>
                                      </p:tavLst>
                                    </p:anim>
                                  </p:childTnLst>
                                </p:cTn>
                              </p:par>
                              <p:par>
                                <p:cTn id="17" presetID="44"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05"/>
                                          </p:val>
                                        </p:tav>
                                        <p:tav tm="100000">
                                          <p:val>
                                            <p:strVal val="#ppt_y"/>
                                          </p:val>
                                        </p:tav>
                                      </p:tavLst>
                                    </p:anim>
                                  </p:childTnLst>
                                </p:cTn>
                              </p:par>
                              <p:par>
                                <p:cTn id="22" presetID="44"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anim calcmode="lin" valueType="num">
                                      <p:cBhvr>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05"/>
                                          </p:val>
                                        </p:tav>
                                        <p:tav tm="100000">
                                          <p:val>
                                            <p:strVal val="#ppt_y"/>
                                          </p:val>
                                        </p:tav>
                                      </p:tavLst>
                                    </p:anim>
                                  </p:childTnLst>
                                </p:cTn>
                              </p:par>
                              <p:par>
                                <p:cTn id="27" presetID="44"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anim calcmode="lin" valueType="num">
                                      <p:cBhvr>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3">
                                            <p:txEl>
                                              <p:pRg st="3" end="3"/>
                                            </p:txEl>
                                          </p:spTgt>
                                        </p:tgtEl>
                                        <p:attrNameLst>
                                          <p:attrName>ppt_y</p:attrName>
                                        </p:attrNameLst>
                                      </p:cBhvr>
                                      <p:tavLst>
                                        <p:tav tm="0">
                                          <p:val>
                                            <p:strVal val="#ppt_y+.05"/>
                                          </p:val>
                                        </p:tav>
                                        <p:tav tm="100000">
                                          <p:val>
                                            <p:strVal val="#ppt_y"/>
                                          </p:val>
                                        </p:tav>
                                      </p:tavLst>
                                    </p:anim>
                                  </p:childTnLst>
                                </p:cTn>
                              </p:par>
                              <p:par>
                                <p:cTn id="32" presetID="44"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anim calcmode="lin" valueType="num">
                                      <p:cBhvr>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500" fill="hold"/>
                                        <p:tgtEl>
                                          <p:spTgt spid="3">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9.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osha.gov/oilspills/index.html" TargetMode="External"/><Relationship Id="rId1" Type="http://schemas.openxmlformats.org/officeDocument/2006/relationships/slideLayout" Target="../slideLayouts/slideLayout19.xml"/><Relationship Id="rId5" Type="http://schemas.openxmlformats.org/officeDocument/2006/relationships/image" Target="../media/image3.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6.wmf"/></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6.wmf"/></Relationships>
</file>

<file path=ppt/slides/_rels/slide3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3.xml"/><Relationship Id="rId1" Type="http://schemas.openxmlformats.org/officeDocument/2006/relationships/slideLayout" Target="../slideLayouts/slideLayout19.xml"/><Relationship Id="rId5" Type="http://schemas.openxmlformats.org/officeDocument/2006/relationships/image" Target="../media/image4.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18.gif"/><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3.png"/><Relationship Id="rId5" Type="http://schemas.openxmlformats.org/officeDocument/2006/relationships/image" Target="../media/image20.wmf"/><Relationship Id="rId4" Type="http://schemas.openxmlformats.org/officeDocument/2006/relationships/image" Target="../media/image19.wmf"/></Relationships>
</file>

<file path=ppt/slides/_rels/slide4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8.xml"/><Relationship Id="rId1" Type="http://schemas.openxmlformats.org/officeDocument/2006/relationships/slideLayout" Target="../slideLayouts/slideLayout19.xml"/><Relationship Id="rId5" Type="http://schemas.openxmlformats.org/officeDocument/2006/relationships/image" Target="../media/image4.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4.wmf"/></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hyperlink" Target="http://www.osha.gov/" TargetMode="External"/><Relationship Id="rId2" Type="http://schemas.openxmlformats.org/officeDocument/2006/relationships/notesSlide" Target="../notesSlides/notesSlide23.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www.illinoisosha.gov/"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14400" y="1524001"/>
            <a:ext cx="7315200" cy="1676400"/>
          </a:xfrm>
        </p:spPr>
        <p:txBody>
          <a:bodyPr/>
          <a:lstStyle/>
          <a:p>
            <a:pPr algn="ctr" eaLnBrk="1" hangingPunct="1"/>
            <a:r>
              <a:rPr lang="en-US" sz="4000" b="1" dirty="0" smtClean="0"/>
              <a:t>William </a:t>
            </a:r>
            <a:r>
              <a:rPr lang="en-US" sz="4000" b="1" dirty="0" smtClean="0"/>
              <a:t>Coulehan</a:t>
            </a:r>
            <a:endParaRPr lang="en-US" sz="4000" b="1" dirty="0" smtClean="0"/>
          </a:p>
        </p:txBody>
      </p:sp>
      <p:sp>
        <p:nvSpPr>
          <p:cNvPr id="2051" name="Rectangle 3"/>
          <p:cNvSpPr>
            <a:spLocks noGrp="1" noChangeArrowheads="1"/>
          </p:cNvSpPr>
          <p:nvPr>
            <p:ph type="subTitle" idx="1"/>
          </p:nvPr>
        </p:nvSpPr>
        <p:spPr>
          <a:xfrm>
            <a:off x="914400" y="3276600"/>
            <a:ext cx="7315200" cy="609600"/>
          </a:xfrm>
        </p:spPr>
        <p:txBody>
          <a:bodyPr>
            <a:normAutofit/>
          </a:bodyPr>
          <a:lstStyle/>
          <a:p>
            <a:pPr algn="ctr" eaLnBrk="1" hangingPunct="1"/>
            <a:r>
              <a:rPr lang="en-US" sz="2800" b="1" dirty="0" smtClean="0"/>
              <a:t>OSHA - Retired</a:t>
            </a:r>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68729447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Grp="1" noChangeArrowheads="1"/>
          </p:cNvSpPr>
          <p:nvPr>
            <p:ph type="ctrTitle" idx="4294967295"/>
          </p:nvPr>
        </p:nvSpPr>
        <p:spPr>
          <a:xfrm>
            <a:off x="685800" y="2130425"/>
            <a:ext cx="7772400" cy="1470025"/>
          </a:xfrm>
        </p:spPr>
        <p:txBody>
          <a:bodyPr/>
          <a:lstStyle/>
          <a:p>
            <a:pPr algn="ctr" eaLnBrk="1" hangingPunct="1">
              <a:defRPr/>
            </a:pPr>
            <a:endParaRPr lang="en-US" sz="5400" dirty="0" smtClean="0">
              <a:effectLst>
                <a:outerShdw blurRad="38100" dist="38100" dir="2700000" algn="tl">
                  <a:srgbClr val="C0C0C0"/>
                </a:outerShdw>
              </a:effectLst>
            </a:endParaRPr>
          </a:p>
        </p:txBody>
      </p:sp>
      <p:sp>
        <p:nvSpPr>
          <p:cNvPr id="33795" name="Rectangle 5"/>
          <p:cNvSpPr>
            <a:spLocks noGrp="1" noChangeArrowheads="1"/>
          </p:cNvSpPr>
          <p:nvPr>
            <p:ph type="subTitle" idx="4294967295"/>
          </p:nvPr>
        </p:nvSpPr>
        <p:spPr>
          <a:xfrm>
            <a:off x="1371600" y="3886200"/>
            <a:ext cx="6400800" cy="1752600"/>
          </a:xfrm>
        </p:spPr>
        <p:txBody>
          <a:bodyPr/>
          <a:lstStyle/>
          <a:p>
            <a:pPr marL="0" indent="0" algn="ctr" eaLnBrk="1" hangingPunct="1">
              <a:buFontTx/>
              <a:buNone/>
            </a:pPr>
            <a:endParaRPr lang="en-US" dirty="0" smtClean="0"/>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80988"/>
            <a:ext cx="9067799" cy="6577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478824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body" idx="4294967295"/>
          </p:nvPr>
        </p:nvSpPr>
        <p:spPr>
          <a:xfrm>
            <a:off x="381000" y="1828800"/>
            <a:ext cx="8305800" cy="4343400"/>
          </a:xfrm>
        </p:spPr>
        <p:txBody>
          <a:bodyPr/>
          <a:lstStyle/>
          <a:p>
            <a:pPr marL="0" indent="0" algn="ctr" eaLnBrk="1" hangingPunct="1">
              <a:buFontTx/>
              <a:buNone/>
              <a:defRPr/>
            </a:pPr>
            <a:endParaRPr lang="en-US" sz="2800" b="1" dirty="0" smtClean="0">
              <a:solidFill>
                <a:srgbClr val="FFFF00"/>
              </a:solidFill>
            </a:endParaRPr>
          </a:p>
          <a:p>
            <a:pPr marL="0" indent="0" algn="ctr" eaLnBrk="1" hangingPunct="1">
              <a:buFontTx/>
              <a:buNone/>
              <a:defRPr/>
            </a:pPr>
            <a:endParaRPr lang="en-US" sz="2800" b="1" dirty="0">
              <a:solidFill>
                <a:srgbClr val="FFFF00"/>
              </a:solidFill>
            </a:endParaRPr>
          </a:p>
          <a:p>
            <a:pPr marL="0" indent="0" algn="ctr" eaLnBrk="1" hangingPunct="1">
              <a:buFontTx/>
              <a:buNone/>
              <a:defRPr/>
            </a:pPr>
            <a:endParaRPr lang="en-US" sz="4000" b="1" dirty="0">
              <a:solidFill>
                <a:srgbClr val="FFFF00"/>
              </a:solidFill>
            </a:endParaRPr>
          </a:p>
        </p:txBody>
      </p:sp>
      <p:sp>
        <p:nvSpPr>
          <p:cNvPr id="9219" name="Rectangle 3"/>
          <p:cNvSpPr>
            <a:spLocks noGrp="1" noChangeArrowheads="1"/>
          </p:cNvSpPr>
          <p:nvPr>
            <p:ph type="title" idx="4294967295"/>
          </p:nvPr>
        </p:nvSpPr>
        <p:spPr>
          <a:xfrm>
            <a:off x="304800" y="381000"/>
            <a:ext cx="8799513" cy="762000"/>
          </a:xfrm>
        </p:spPr>
        <p:txBody>
          <a:bodyPr>
            <a:normAutofit/>
          </a:bodyPr>
          <a:lstStyle/>
          <a:p>
            <a:pPr algn="ctr"/>
            <a:endParaRPr lang="en-US" dirty="0" smtClean="0">
              <a:solidFill>
                <a:srgbClr val="FFFF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6"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25066" y="6053667"/>
            <a:ext cx="333586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1" y="152400"/>
            <a:ext cx="8991600" cy="647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6417220"/>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nodePh="1">
                                  <p:stCondLst>
                                    <p:cond delay="0"/>
                                  </p:stCondLst>
                                  <p:endCondLst>
                                    <p:cond evt="begin" delay="0">
                                      <p:tn val="5"/>
                                    </p:cond>
                                  </p:end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ppt_x</p:attrName>
                                        </p:attrNameLst>
                                      </p:cBhvr>
                                      <p:tavLst>
                                        <p:tav tm="0">
                                          <p:val>
                                            <p:strVal val="#ppt_x-.2"/>
                                          </p:val>
                                        </p:tav>
                                        <p:tav tm="100000">
                                          <p:val>
                                            <p:strVal val="#ppt_x"/>
                                          </p:val>
                                        </p:tav>
                                      </p:tavLst>
                                    </p:anim>
                                    <p:anim calcmode="lin" valueType="num">
                                      <p:cBhvr>
                                        <p:cTn id="8" dur="1000" fill="hold"/>
                                        <p:tgtEl>
                                          <p:spTgt spid="921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28600" y="457200"/>
            <a:ext cx="8534400" cy="990600"/>
          </a:xfrm>
        </p:spPr>
        <p:txBody>
          <a:bodyPr/>
          <a:lstStyle/>
          <a:p>
            <a:pPr algn="ctr" eaLnBrk="1" hangingPunct="1">
              <a:defRPr/>
            </a:pPr>
            <a:r>
              <a:rPr lang="en-US" sz="3700" b="1" dirty="0" smtClean="0">
                <a:effectLst>
                  <a:outerShdw blurRad="38100" dist="38100" dir="2700000" algn="tl">
                    <a:srgbClr val="C0C0C0"/>
                  </a:outerShdw>
                </a:effectLst>
              </a:rPr>
              <a:t>New Interpretations</a:t>
            </a:r>
          </a:p>
        </p:txBody>
      </p:sp>
      <p:sp>
        <p:nvSpPr>
          <p:cNvPr id="22531" name="Rectangle 3"/>
          <p:cNvSpPr>
            <a:spLocks noGrp="1" noChangeArrowheads="1"/>
          </p:cNvSpPr>
          <p:nvPr>
            <p:ph type="body" idx="4294967295"/>
          </p:nvPr>
        </p:nvSpPr>
        <p:spPr>
          <a:xfrm>
            <a:off x="609600" y="1676400"/>
            <a:ext cx="7772400" cy="4724400"/>
          </a:xfrm>
        </p:spPr>
        <p:txBody>
          <a:bodyPr>
            <a:normAutofit/>
          </a:bodyPr>
          <a:lstStyle/>
          <a:p>
            <a:pPr eaLnBrk="1" hangingPunct="1"/>
            <a:r>
              <a:rPr lang="en-US" sz="2800" b="1" dirty="0" smtClean="0"/>
              <a:t>12/16/14 – New Reporting Requirements</a:t>
            </a:r>
          </a:p>
          <a:p>
            <a:pPr eaLnBrk="1" hangingPunct="1"/>
            <a:r>
              <a:rPr lang="en-US" sz="2800" b="1" dirty="0" smtClean="0"/>
              <a:t>12/12/14 – Kinesiology Tape - Medical Treatment</a:t>
            </a:r>
          </a:p>
          <a:p>
            <a:pPr eaLnBrk="1" hangingPunct="1"/>
            <a:r>
              <a:rPr lang="en-US" sz="2800" b="1" dirty="0" smtClean="0"/>
              <a:t>10/12/14 – Prescriptions Antibiotics – Medical Treatment</a:t>
            </a:r>
          </a:p>
          <a:p>
            <a:pPr eaLnBrk="1" hangingPunct="1"/>
            <a:r>
              <a:rPr lang="en-US" sz="2800" b="1" dirty="0" smtClean="0"/>
              <a:t>10/20/14 – Travel Status</a:t>
            </a:r>
          </a:p>
          <a:p>
            <a:pPr eaLnBrk="1" hangingPunct="1"/>
            <a:r>
              <a:rPr lang="en-US" sz="2800" b="1" dirty="0" smtClean="0"/>
              <a:t>8/18/14 – Pre-Existing Conditions</a:t>
            </a:r>
          </a:p>
          <a:p>
            <a:pPr eaLnBrk="1" hangingPunct="1"/>
            <a:r>
              <a:rPr lang="en-US" sz="2800" b="1" dirty="0" smtClean="0"/>
              <a:t>2/28/14 – Multiple Business Establishments</a:t>
            </a:r>
          </a:p>
          <a:p>
            <a:pPr eaLnBrk="1" hangingPunct="1"/>
            <a:r>
              <a:rPr lang="en-US" sz="2800" b="1" dirty="0" smtClean="0"/>
              <a:t>2/28/14 – Pre-Existing Conditions</a:t>
            </a:r>
          </a:p>
          <a:p>
            <a:pPr eaLnBrk="1" hangingPunct="1"/>
            <a:endParaRPr lang="en-US" sz="2800" b="1" dirty="0" smtClean="0"/>
          </a:p>
          <a:p>
            <a:pPr eaLnBrk="1" hangingPunct="1"/>
            <a:endParaRPr lang="en-US" sz="2800" b="1" dirty="0" smtClean="0"/>
          </a:p>
          <a:p>
            <a:pPr marL="320040" lvl="1" indent="0" eaLnBrk="1" hangingPunct="1">
              <a:buNone/>
            </a:pPr>
            <a:endParaRPr lang="en-US" sz="2800" b="1"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2197639730"/>
      </p:ext>
    </p:extLst>
  </p:cSld>
  <p:clrMapOvr>
    <a:masterClrMapping/>
  </p:clrMapOvr>
  <p:transition spd="slow">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body" idx="4294967295"/>
          </p:nvPr>
        </p:nvSpPr>
        <p:spPr>
          <a:xfrm>
            <a:off x="381000" y="1676400"/>
            <a:ext cx="8534400" cy="4495800"/>
          </a:xfrm>
        </p:spPr>
        <p:txBody>
          <a:bodyPr/>
          <a:lstStyle/>
          <a:p>
            <a:pPr marL="0" indent="0" algn="ctr" eaLnBrk="1" hangingPunct="1">
              <a:buFontTx/>
              <a:buNone/>
              <a:defRPr/>
            </a:pPr>
            <a:endParaRPr lang="en-US" sz="2800" b="1" dirty="0" smtClean="0">
              <a:solidFill>
                <a:srgbClr val="FFFF00"/>
              </a:solidFill>
            </a:endParaRPr>
          </a:p>
          <a:p>
            <a:pPr marL="0" indent="0" eaLnBrk="1" hangingPunct="1">
              <a:buFontTx/>
              <a:buNone/>
              <a:defRPr/>
            </a:pPr>
            <a:r>
              <a:rPr lang="en-US" sz="2800" b="1" dirty="0" smtClean="0">
                <a:solidFill>
                  <a:srgbClr val="FFFF00"/>
                </a:solidFill>
              </a:rPr>
              <a:t>OLD : Appendix based on SIC codes</a:t>
            </a:r>
          </a:p>
          <a:p>
            <a:pPr marL="0" indent="0" eaLnBrk="1" hangingPunct="1">
              <a:buFontTx/>
              <a:buNone/>
              <a:defRPr/>
            </a:pPr>
            <a:endParaRPr lang="en-US" sz="2800" b="1" dirty="0">
              <a:solidFill>
                <a:srgbClr val="FFFF00"/>
              </a:solidFill>
            </a:endParaRPr>
          </a:p>
          <a:p>
            <a:pPr marL="0" indent="0" eaLnBrk="1" hangingPunct="1">
              <a:buFontTx/>
              <a:buNone/>
              <a:defRPr/>
            </a:pPr>
            <a:r>
              <a:rPr lang="en-US" sz="2800" b="1" dirty="0" smtClean="0">
                <a:solidFill>
                  <a:srgbClr val="FFFF00"/>
                </a:solidFill>
              </a:rPr>
              <a:t>New : Appendix based on NAICS code</a:t>
            </a:r>
          </a:p>
          <a:p>
            <a:pPr marL="0" indent="0" eaLnBrk="1" hangingPunct="1">
              <a:buFontTx/>
              <a:buNone/>
              <a:defRPr/>
            </a:pPr>
            <a:endParaRPr lang="en-US" sz="2800" b="1" dirty="0">
              <a:solidFill>
                <a:srgbClr val="FFFF00"/>
              </a:solidFill>
            </a:endParaRPr>
          </a:p>
          <a:p>
            <a:pPr marL="0" indent="0" eaLnBrk="1" hangingPunct="1">
              <a:buFontTx/>
              <a:buNone/>
              <a:defRPr/>
            </a:pPr>
            <a:r>
              <a:rPr lang="en-US" sz="2800" b="1" dirty="0" smtClean="0"/>
              <a:t>Size : Did Not Change – Must Keep OSHA 300 if 	More than 10 Employees</a:t>
            </a:r>
          </a:p>
          <a:p>
            <a:pPr marL="0" indent="0" eaLnBrk="1" hangingPunct="1">
              <a:buFontTx/>
              <a:buNone/>
              <a:defRPr/>
            </a:pPr>
            <a:r>
              <a:rPr lang="en-US" sz="2800" b="1" dirty="0"/>
              <a:t>	</a:t>
            </a:r>
            <a:r>
              <a:rPr lang="en-US" sz="2800" b="1" dirty="0" smtClean="0"/>
              <a:t>Based on the size of the company, not an 	individual site   </a:t>
            </a:r>
            <a:endParaRPr lang="en-US" sz="2800" b="1" dirty="0"/>
          </a:p>
        </p:txBody>
      </p:sp>
      <p:sp>
        <p:nvSpPr>
          <p:cNvPr id="9219" name="Rectangle 3"/>
          <p:cNvSpPr>
            <a:spLocks noGrp="1" noChangeArrowheads="1"/>
          </p:cNvSpPr>
          <p:nvPr>
            <p:ph type="title" idx="4294967295"/>
          </p:nvPr>
        </p:nvSpPr>
        <p:spPr>
          <a:xfrm>
            <a:off x="304800" y="381000"/>
            <a:ext cx="8799513" cy="762000"/>
          </a:xfrm>
        </p:spPr>
        <p:txBody>
          <a:bodyPr>
            <a:normAutofit/>
          </a:bodyPr>
          <a:lstStyle/>
          <a:p>
            <a:pPr algn="ctr"/>
            <a:r>
              <a:rPr lang="en-US" b="1" dirty="0" smtClean="0">
                <a:solidFill>
                  <a:srgbClr val="FFFF00"/>
                </a:solidFill>
              </a:rPr>
              <a:t>Partial Exemption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25066" y="6019800"/>
            <a:ext cx="333586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049704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ppt_x</p:attrName>
                                        </p:attrNameLst>
                                      </p:cBhvr>
                                      <p:tavLst>
                                        <p:tav tm="0">
                                          <p:val>
                                            <p:strVal val="#ppt_x-.2"/>
                                          </p:val>
                                        </p:tav>
                                        <p:tav tm="100000">
                                          <p:val>
                                            <p:strVal val="#ppt_x"/>
                                          </p:val>
                                        </p:tav>
                                      </p:tavLst>
                                    </p:anim>
                                    <p:anim calcmode="lin" valueType="num">
                                      <p:cBhvr>
                                        <p:cTn id="8" dur="1000" fill="hold"/>
                                        <p:tgtEl>
                                          <p:spTgt spid="921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ADFCA4A1-E8CF-496A-ACBA-284B002003EA}" type="slidenum">
              <a:rPr lang="en-US" altLang="en-US" sz="1400" smtClean="0">
                <a:solidFill>
                  <a:srgbClr val="FFFFFF"/>
                </a:solidFill>
              </a:rPr>
              <a:pPr eaLnBrk="1" hangingPunct="1">
                <a:spcBef>
                  <a:spcPct val="0"/>
                </a:spcBef>
              </a:pPr>
              <a:t>14</a:t>
            </a:fld>
            <a:endParaRPr lang="en-US" altLang="en-US" sz="1400" dirty="0" smtClean="0">
              <a:solidFill>
                <a:srgbClr val="FFFFFF"/>
              </a:solidFill>
            </a:endParaRPr>
          </a:p>
        </p:txBody>
      </p:sp>
      <p:sp>
        <p:nvSpPr>
          <p:cNvPr id="6147" name="Rectangle 1026"/>
          <p:cNvSpPr>
            <a:spLocks noGrp="1" noChangeArrowheads="1"/>
          </p:cNvSpPr>
          <p:nvPr>
            <p:ph type="title"/>
          </p:nvPr>
        </p:nvSpPr>
        <p:spPr>
          <a:xfrm>
            <a:off x="1905000" y="381000"/>
            <a:ext cx="6553200" cy="1143000"/>
          </a:xfrm>
        </p:spPr>
        <p:txBody>
          <a:bodyPr/>
          <a:lstStyle/>
          <a:p>
            <a:pPr eaLnBrk="1" hangingPunct="1"/>
            <a:r>
              <a:rPr lang="en-US" altLang="en-US" b="1" dirty="0" smtClean="0"/>
              <a:t>Partial Exemption</a:t>
            </a:r>
          </a:p>
        </p:txBody>
      </p:sp>
      <p:sp>
        <p:nvSpPr>
          <p:cNvPr id="6148" name="Rectangle 1027"/>
          <p:cNvSpPr>
            <a:spLocks noGrp="1" noChangeArrowheads="1"/>
          </p:cNvSpPr>
          <p:nvPr>
            <p:ph type="body" idx="1"/>
          </p:nvPr>
        </p:nvSpPr>
        <p:spPr>
          <a:xfrm>
            <a:off x="685800" y="1828800"/>
            <a:ext cx="7772400" cy="4499184"/>
          </a:xfrm>
        </p:spPr>
        <p:txBody>
          <a:bodyPr>
            <a:normAutofit lnSpcReduction="10000"/>
          </a:bodyPr>
          <a:lstStyle/>
          <a:p>
            <a:pPr eaLnBrk="1" hangingPunct="1">
              <a:lnSpc>
                <a:spcPct val="90000"/>
              </a:lnSpc>
            </a:pPr>
            <a:r>
              <a:rPr lang="en-US" altLang="en-US" sz="2800" dirty="0" smtClean="0"/>
              <a:t>Employers that are </a:t>
            </a:r>
            <a:r>
              <a:rPr lang="en-US" altLang="en-US" sz="2800" b="1" dirty="0" smtClean="0"/>
              <a:t>partially</a:t>
            </a:r>
            <a:r>
              <a:rPr lang="en-US" altLang="en-US" sz="2800" dirty="0" smtClean="0"/>
              <a:t> exempt from the </a:t>
            </a:r>
            <a:r>
              <a:rPr lang="en-US" altLang="en-US" sz="2800" b="1" dirty="0" smtClean="0"/>
              <a:t>recordkeeping</a:t>
            </a:r>
            <a:r>
              <a:rPr lang="en-US" altLang="en-US" sz="2800" dirty="0" smtClean="0"/>
              <a:t> requirements because of their size or industry must continue to comply with:</a:t>
            </a:r>
          </a:p>
          <a:p>
            <a:pPr lvl="1" eaLnBrk="1" hangingPunct="1">
              <a:lnSpc>
                <a:spcPct val="90000"/>
              </a:lnSpc>
            </a:pPr>
            <a:endParaRPr lang="en-US" altLang="en-US" sz="2400" dirty="0" smtClean="0"/>
          </a:p>
          <a:p>
            <a:pPr lvl="1" eaLnBrk="1" hangingPunct="1">
              <a:lnSpc>
                <a:spcPct val="90000"/>
              </a:lnSpc>
            </a:pPr>
            <a:r>
              <a:rPr lang="en-US" altLang="en-US" sz="2400" b="1" dirty="0" smtClean="0">
                <a:solidFill>
                  <a:srgbClr val="FFFF00"/>
                </a:solidFill>
              </a:rPr>
              <a:t>1904.39, Reporting fatalities, amputations, the loss of an eye, or the in-patient hospitalization of one or more employees</a:t>
            </a:r>
          </a:p>
          <a:p>
            <a:pPr lvl="1" eaLnBrk="1" hangingPunct="1">
              <a:lnSpc>
                <a:spcPct val="90000"/>
              </a:lnSpc>
            </a:pPr>
            <a:r>
              <a:rPr lang="en-US" altLang="en-US" sz="2400" dirty="0" smtClean="0">
                <a:solidFill>
                  <a:srgbClr val="FFFF00"/>
                </a:solidFill>
              </a:rPr>
              <a:t>1</a:t>
            </a:r>
            <a:r>
              <a:rPr lang="en-US" altLang="en-US" sz="2400" dirty="0" smtClean="0"/>
              <a:t>904.41, Annual OSHA injury and illness survey (if specifically requested to do so by OSHA)</a:t>
            </a:r>
          </a:p>
          <a:p>
            <a:pPr lvl="1" eaLnBrk="1" hangingPunct="1">
              <a:lnSpc>
                <a:spcPct val="90000"/>
              </a:lnSpc>
            </a:pPr>
            <a:r>
              <a:rPr lang="en-US" altLang="en-US" sz="2400" dirty="0" smtClean="0"/>
              <a:t>1904.42, BLS Annual Survey (if specifically requested to do so by BLS)</a:t>
            </a:r>
          </a:p>
          <a:p>
            <a:pPr lvl="1" eaLnBrk="1" hangingPunct="1">
              <a:lnSpc>
                <a:spcPct val="90000"/>
              </a:lnSpc>
            </a:pPr>
            <a:r>
              <a:rPr lang="en-US" altLang="en-US" sz="2400" b="1" dirty="0" smtClean="0">
                <a:solidFill>
                  <a:srgbClr val="FFFF00"/>
                </a:solidFill>
              </a:rPr>
              <a:t>OSHA Poster</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19" y="457200"/>
            <a:ext cx="1143000" cy="1219200"/>
          </a:xfrm>
          <a:prstGeom prst="rect">
            <a:avLst/>
          </a:prstGeom>
        </p:spPr>
      </p:pic>
      <p:pic>
        <p:nvPicPr>
          <p:cNvPr id="6" name="Content Placeholder 3"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260461"/>
      </p:ext>
    </p:extLst>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Number Placeholder 5"/>
          <p:cNvSpPr>
            <a:spLocks noGrp="1"/>
          </p:cNvSpPr>
          <p:nvPr>
            <p:ph type="sldNum" sz="quarter" idx="12"/>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3E70B5D6-C931-40B7-A5F1-30AFCB3E9A8D}" type="slidenum">
              <a:rPr lang="en-US" altLang="en-US" sz="1400" smtClean="0">
                <a:solidFill>
                  <a:srgbClr val="FFFFFF"/>
                </a:solidFill>
              </a:rPr>
              <a:pPr eaLnBrk="1" hangingPunct="1">
                <a:spcBef>
                  <a:spcPct val="0"/>
                </a:spcBef>
              </a:pPr>
              <a:t>15</a:t>
            </a:fld>
            <a:endParaRPr lang="en-US" altLang="en-US" sz="1400" dirty="0" smtClean="0">
              <a:solidFill>
                <a:srgbClr val="FFFFFF"/>
              </a:solidFill>
            </a:endParaRPr>
          </a:p>
        </p:txBody>
      </p:sp>
      <p:sp>
        <p:nvSpPr>
          <p:cNvPr id="72707" name="Rectangle 2"/>
          <p:cNvSpPr>
            <a:spLocks noGrp="1" noChangeArrowheads="1"/>
          </p:cNvSpPr>
          <p:nvPr>
            <p:ph type="title"/>
          </p:nvPr>
        </p:nvSpPr>
        <p:spPr>
          <a:xfrm>
            <a:off x="685800" y="228600"/>
            <a:ext cx="8001000" cy="1447800"/>
          </a:xfrm>
        </p:spPr>
        <p:txBody>
          <a:bodyPr>
            <a:normAutofit/>
          </a:bodyPr>
          <a:lstStyle/>
          <a:p>
            <a:pPr algn="ctr" eaLnBrk="1" hangingPunct="1"/>
            <a:r>
              <a:rPr lang="en-US" altLang="en-US" sz="3600" b="1" dirty="0" smtClean="0"/>
              <a:t>Fatality/Catastrophe Reporting</a:t>
            </a:r>
            <a:br>
              <a:rPr lang="en-US" altLang="en-US" sz="3600" b="1" dirty="0" smtClean="0"/>
            </a:br>
            <a:r>
              <a:rPr lang="en-US" altLang="en-US" sz="3600" b="1" dirty="0" smtClean="0"/>
              <a:t>NEW</a:t>
            </a:r>
          </a:p>
        </p:txBody>
      </p:sp>
      <p:sp>
        <p:nvSpPr>
          <p:cNvPr id="72708" name="Rectangle 3"/>
          <p:cNvSpPr>
            <a:spLocks noGrp="1" noChangeArrowheads="1"/>
          </p:cNvSpPr>
          <p:nvPr>
            <p:ph type="body" idx="1"/>
          </p:nvPr>
        </p:nvSpPr>
        <p:spPr>
          <a:xfrm>
            <a:off x="685800" y="1752600"/>
            <a:ext cx="7772400" cy="4419600"/>
          </a:xfrm>
        </p:spPr>
        <p:txBody>
          <a:bodyPr/>
          <a:lstStyle/>
          <a:p>
            <a:pPr eaLnBrk="1" hangingPunct="1"/>
            <a:r>
              <a:rPr lang="en-US" altLang="en-US" sz="2400" b="1" dirty="0" smtClean="0"/>
              <a:t>Report within 8 hours any work-related fatality </a:t>
            </a:r>
          </a:p>
          <a:p>
            <a:pPr eaLnBrk="1" hangingPunct="1"/>
            <a:r>
              <a:rPr lang="en-US" altLang="en-US" sz="2400" b="1" dirty="0" smtClean="0">
                <a:solidFill>
                  <a:srgbClr val="FFFF00"/>
                </a:solidFill>
              </a:rPr>
              <a:t>Report within 24 hours any work-related amputation, loss of an eye, or in-patient hospitalization of one or more employees</a:t>
            </a:r>
          </a:p>
          <a:p>
            <a:pPr marL="45720" indent="0" eaLnBrk="1" hangingPunct="1">
              <a:buNone/>
            </a:pPr>
            <a:r>
              <a:rPr lang="en-US" altLang="en-US" sz="2400" b="1" dirty="0" smtClean="0">
                <a:solidFill>
                  <a:srgbClr val="FFFF00"/>
                </a:solidFill>
              </a:rPr>
              <a:t>    (Note - If Within 24 Hours of Incident)</a:t>
            </a:r>
          </a:p>
          <a:p>
            <a:pPr eaLnBrk="1" hangingPunct="1"/>
            <a:r>
              <a:rPr lang="en-US" altLang="en-US" sz="2400" b="1" dirty="0" smtClean="0"/>
              <a:t>Do not need to </a:t>
            </a:r>
            <a:r>
              <a:rPr lang="en-US" altLang="en-US" sz="2400" b="1" dirty="0" smtClean="0">
                <a:solidFill>
                  <a:srgbClr val="FFFF00"/>
                </a:solidFill>
              </a:rPr>
              <a:t>report</a:t>
            </a:r>
            <a:r>
              <a:rPr lang="en-US" altLang="en-US" sz="2400" b="1" dirty="0" smtClean="0"/>
              <a:t> highway or public street motor vehicle accidents (outside of a construction work zone)</a:t>
            </a:r>
          </a:p>
          <a:p>
            <a:pPr eaLnBrk="1" hangingPunct="1"/>
            <a:r>
              <a:rPr lang="en-US" altLang="en-US" sz="2400" b="1" dirty="0" smtClean="0"/>
              <a:t>Do not need to </a:t>
            </a:r>
            <a:r>
              <a:rPr lang="en-US" altLang="en-US" sz="2400" b="1" dirty="0" smtClean="0">
                <a:solidFill>
                  <a:srgbClr val="FFFF00"/>
                </a:solidFill>
              </a:rPr>
              <a:t>report</a:t>
            </a:r>
            <a:r>
              <a:rPr lang="en-US" altLang="en-US" sz="2400" b="1" dirty="0" smtClean="0"/>
              <a:t> commercial airplane, train, subway or bus accidents</a:t>
            </a:r>
          </a:p>
          <a:p>
            <a:pPr eaLnBrk="1" hangingPunct="1"/>
            <a:endParaRPr lang="en-US" altLang="en-US" sz="24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6" name="Content Placeholder 3"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1215708"/>
      </p:ext>
    </p:extLst>
  </p:cSld>
  <p:clrMapOvr>
    <a:masterClrMapping/>
  </p:clrMapOvr>
  <p:transition spd="med">
    <p:blind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Number Placeholder 5"/>
          <p:cNvSpPr>
            <a:spLocks noGrp="1"/>
          </p:cNvSpPr>
          <p:nvPr>
            <p:ph type="sldNum" sz="quarter" idx="12"/>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3E70B5D6-C931-40B7-A5F1-30AFCB3E9A8D}" type="slidenum">
              <a:rPr lang="en-US" altLang="en-US" sz="1400" smtClean="0">
                <a:solidFill>
                  <a:srgbClr val="FFFFFF"/>
                </a:solidFill>
              </a:rPr>
              <a:pPr eaLnBrk="1" hangingPunct="1">
                <a:spcBef>
                  <a:spcPct val="0"/>
                </a:spcBef>
              </a:pPr>
              <a:t>16</a:t>
            </a:fld>
            <a:endParaRPr lang="en-US" altLang="en-US" sz="1400" dirty="0" smtClean="0">
              <a:solidFill>
                <a:srgbClr val="FFFFFF"/>
              </a:solidFill>
            </a:endParaRPr>
          </a:p>
        </p:txBody>
      </p:sp>
      <p:sp>
        <p:nvSpPr>
          <p:cNvPr id="72707" name="Rectangle 2"/>
          <p:cNvSpPr>
            <a:spLocks noGrp="1" noChangeArrowheads="1"/>
          </p:cNvSpPr>
          <p:nvPr>
            <p:ph type="title"/>
          </p:nvPr>
        </p:nvSpPr>
        <p:spPr>
          <a:xfrm>
            <a:off x="762000" y="228600"/>
            <a:ext cx="7391400" cy="1447800"/>
          </a:xfrm>
        </p:spPr>
        <p:txBody>
          <a:bodyPr>
            <a:normAutofit/>
          </a:bodyPr>
          <a:lstStyle/>
          <a:p>
            <a:pPr algn="ctr" eaLnBrk="1" hangingPunct="1"/>
            <a:r>
              <a:rPr lang="en-US" altLang="en-US" sz="3600" dirty="0" smtClean="0"/>
              <a:t>Fatality/Catastrophe Reporting</a:t>
            </a:r>
            <a:br>
              <a:rPr lang="en-US" altLang="en-US" sz="3600" dirty="0" smtClean="0"/>
            </a:br>
            <a:r>
              <a:rPr lang="en-US" altLang="en-US" sz="3600" dirty="0" smtClean="0"/>
              <a:t>NEW</a:t>
            </a:r>
          </a:p>
        </p:txBody>
      </p:sp>
      <p:sp>
        <p:nvSpPr>
          <p:cNvPr id="72708" name="Rectangle 3"/>
          <p:cNvSpPr>
            <a:spLocks noGrp="1" noChangeArrowheads="1"/>
          </p:cNvSpPr>
          <p:nvPr>
            <p:ph type="body" idx="1"/>
          </p:nvPr>
        </p:nvSpPr>
        <p:spPr>
          <a:xfrm>
            <a:off x="709723" y="2133600"/>
            <a:ext cx="7772400" cy="4114800"/>
          </a:xfrm>
        </p:spPr>
        <p:txBody>
          <a:bodyPr>
            <a:normAutofit/>
          </a:bodyPr>
          <a:lstStyle/>
          <a:p>
            <a:pPr eaLnBrk="1" hangingPunct="1"/>
            <a:r>
              <a:rPr lang="en-US" altLang="en-US" sz="2400" b="1" dirty="0" smtClean="0"/>
              <a:t>Report within 8 hours any work-related fatality </a:t>
            </a:r>
          </a:p>
          <a:p>
            <a:pPr lvl="1"/>
            <a:endParaRPr lang="en-US" altLang="en-US" sz="2400" b="1" dirty="0" smtClean="0"/>
          </a:p>
          <a:p>
            <a:pPr lvl="1"/>
            <a:r>
              <a:rPr lang="en-US" altLang="en-US" sz="2400" b="1" dirty="0" smtClean="0">
                <a:solidFill>
                  <a:srgbClr val="FFFF00"/>
                </a:solidFill>
              </a:rPr>
              <a:t>Report to OSHA - Death of Employee must Occur within 30 Days of Incident / Accident</a:t>
            </a:r>
          </a:p>
          <a:p>
            <a:pPr lvl="1"/>
            <a:endParaRPr lang="en-US" altLang="en-US" sz="2400" b="1" dirty="0"/>
          </a:p>
          <a:p>
            <a:pPr lvl="1"/>
            <a:r>
              <a:rPr lang="en-US" altLang="en-US" sz="2400" b="1" dirty="0" smtClean="0"/>
              <a:t>Date of Death DOES NOT Change Classification of Fatality on OSHA 300 </a:t>
            </a:r>
          </a:p>
          <a:p>
            <a:pPr eaLnBrk="1" hangingPunct="1"/>
            <a:endParaRPr lang="en-US" altLang="en-US" sz="24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2140"/>
            <a:ext cx="1143000" cy="1219200"/>
          </a:xfrm>
          <a:prstGeom prst="rect">
            <a:avLst/>
          </a:prstGeom>
        </p:spPr>
      </p:pic>
      <p:pic>
        <p:nvPicPr>
          <p:cNvPr id="6" name="Content Placeholder 3"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2979960"/>
      </p:ext>
    </p:extLst>
  </p:cSld>
  <p:clrMapOvr>
    <a:masterClrMapping/>
  </p:clrMapOvr>
  <p:transition spd="med">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914400" y="533401"/>
            <a:ext cx="7315200" cy="838199"/>
          </a:xfrm>
        </p:spPr>
        <p:txBody>
          <a:bodyPr>
            <a:normAutofit/>
          </a:bodyPr>
          <a:lstStyle/>
          <a:p>
            <a:pPr algn="ctr" eaLnBrk="1" hangingPunct="1">
              <a:defRPr/>
            </a:pPr>
            <a:r>
              <a:rPr lang="en-US" sz="4000" b="1" dirty="0" smtClean="0">
                <a:effectLst>
                  <a:outerShdw blurRad="38100" dist="38100" dir="2700000" algn="tl">
                    <a:srgbClr val="C0C0C0"/>
                  </a:outerShdw>
                </a:effectLst>
              </a:rPr>
              <a:t>Proposed</a:t>
            </a:r>
            <a:r>
              <a:rPr lang="en-US" sz="4000" dirty="0" smtClean="0">
                <a:effectLst>
                  <a:outerShdw blurRad="38100" dist="38100" dir="2700000" algn="tl">
                    <a:srgbClr val="C0C0C0"/>
                  </a:outerShdw>
                </a:effectLst>
              </a:rPr>
              <a:t>  </a:t>
            </a:r>
          </a:p>
        </p:txBody>
      </p:sp>
      <p:sp>
        <p:nvSpPr>
          <p:cNvPr id="5123" name="Rectangle 3"/>
          <p:cNvSpPr>
            <a:spLocks noGrp="1" noChangeArrowheads="1"/>
          </p:cNvSpPr>
          <p:nvPr>
            <p:ph type="body" idx="4294967295"/>
          </p:nvPr>
        </p:nvSpPr>
        <p:spPr>
          <a:xfrm>
            <a:off x="685800" y="2057400"/>
            <a:ext cx="8001000" cy="4572000"/>
          </a:xfrm>
        </p:spPr>
        <p:txBody>
          <a:bodyPr/>
          <a:lstStyle/>
          <a:p>
            <a:pPr eaLnBrk="1" hangingPunct="1"/>
            <a:r>
              <a:rPr lang="en-US" sz="2800" b="1" dirty="0" smtClean="0"/>
              <a:t>More than 250 Employees</a:t>
            </a:r>
          </a:p>
          <a:p>
            <a:pPr lvl="1"/>
            <a:r>
              <a:rPr lang="en-US" sz="2600" b="1" dirty="0" smtClean="0"/>
              <a:t>Electronic filing of OSHA 300 Quarterly</a:t>
            </a:r>
          </a:p>
          <a:p>
            <a:pPr lvl="1"/>
            <a:endParaRPr lang="en-US" sz="2600" b="1" dirty="0" smtClean="0"/>
          </a:p>
          <a:p>
            <a:pPr eaLnBrk="1" hangingPunct="1"/>
            <a:r>
              <a:rPr lang="en-US" sz="2800" b="1" dirty="0" smtClean="0"/>
              <a:t>More than 20 Employees</a:t>
            </a:r>
          </a:p>
          <a:p>
            <a:pPr lvl="1"/>
            <a:r>
              <a:rPr lang="en-US" sz="2600" b="1" dirty="0" smtClean="0"/>
              <a:t>Electronic filing of OSHA 300A Annually</a:t>
            </a:r>
          </a:p>
          <a:p>
            <a:pPr lvl="1"/>
            <a:endParaRPr lang="en-US" sz="2600" b="1" dirty="0"/>
          </a:p>
          <a:p>
            <a:pPr marL="320040" lvl="1" indent="0">
              <a:buNone/>
            </a:pPr>
            <a:r>
              <a:rPr lang="en-US" sz="2400" b="1" dirty="0"/>
              <a:t>Unified Agenda – Next “Action” Date 8/2015</a:t>
            </a:r>
          </a:p>
          <a:p>
            <a:pPr marL="320040" lvl="1" indent="0">
              <a:buNone/>
            </a:pPr>
            <a:r>
              <a:rPr lang="en-US" sz="2600" b="1" dirty="0" smtClean="0"/>
              <a:t> </a:t>
            </a:r>
          </a:p>
          <a:p>
            <a:pPr lvl="1" eaLnBrk="1" hangingPunct="1"/>
            <a:endParaRPr lang="en-US" sz="2400" b="1" dirty="0" smtClean="0"/>
          </a:p>
          <a:p>
            <a:pPr eaLnBrk="1" hangingPunct="1"/>
            <a:endParaRPr lang="en-US" sz="2400" b="1" dirty="0" smtClean="0"/>
          </a:p>
          <a:p>
            <a:pPr eaLnBrk="1" hangingPunct="1"/>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518207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914400" y="381001"/>
            <a:ext cx="7315200" cy="1219200"/>
          </a:xfrm>
        </p:spPr>
        <p:txBody>
          <a:bodyPr>
            <a:normAutofit fontScale="90000"/>
          </a:bodyPr>
          <a:lstStyle/>
          <a:p>
            <a:pPr algn="ctr" eaLnBrk="1" hangingPunct="1">
              <a:defRPr/>
            </a:pPr>
            <a:r>
              <a:rPr lang="en-US" b="1" dirty="0" smtClean="0">
                <a:effectLst>
                  <a:outerShdw blurRad="38100" dist="38100" dir="2700000" algn="tl">
                    <a:srgbClr val="C0C0C0"/>
                  </a:outerShdw>
                </a:effectLst>
              </a:rPr>
              <a:t>WHY</a:t>
            </a:r>
            <a:r>
              <a:rPr lang="en-US" sz="4000" b="1" dirty="0" smtClean="0">
                <a:effectLst>
                  <a:outerShdw blurRad="38100" dist="38100" dir="2700000" algn="tl">
                    <a:srgbClr val="C0C0C0"/>
                  </a:outerShdw>
                </a:effectLst>
              </a:rPr>
              <a:t/>
            </a:r>
            <a:br>
              <a:rPr lang="en-US" sz="4000" b="1" dirty="0" smtClean="0">
                <a:effectLst>
                  <a:outerShdw blurRad="38100" dist="38100" dir="2700000" algn="tl">
                    <a:srgbClr val="C0C0C0"/>
                  </a:outerShdw>
                </a:effectLst>
              </a:rPr>
            </a:br>
            <a:r>
              <a:rPr lang="en-US" b="1" dirty="0" smtClean="0">
                <a:effectLst>
                  <a:outerShdw blurRad="38100" dist="38100" dir="2700000" algn="tl">
                    <a:srgbClr val="C0C0C0"/>
                  </a:outerShdw>
                </a:effectLst>
              </a:rPr>
              <a:t>Bill’s Opinion</a:t>
            </a:r>
            <a:r>
              <a:rPr lang="en-US" sz="4000" dirty="0" smtClean="0">
                <a:effectLst>
                  <a:outerShdw blurRad="38100" dist="38100" dir="2700000" algn="tl">
                    <a:srgbClr val="C0C0C0"/>
                  </a:outerShdw>
                </a:effectLst>
              </a:rPr>
              <a:t> </a:t>
            </a:r>
          </a:p>
        </p:txBody>
      </p:sp>
      <p:sp>
        <p:nvSpPr>
          <p:cNvPr id="5123" name="Rectangle 3"/>
          <p:cNvSpPr>
            <a:spLocks noGrp="1" noChangeArrowheads="1"/>
          </p:cNvSpPr>
          <p:nvPr>
            <p:ph type="body" idx="4294967295"/>
          </p:nvPr>
        </p:nvSpPr>
        <p:spPr>
          <a:xfrm>
            <a:off x="685800" y="1828800"/>
            <a:ext cx="7772400" cy="4800600"/>
          </a:xfrm>
        </p:spPr>
        <p:txBody>
          <a:bodyPr>
            <a:normAutofit fontScale="85000" lnSpcReduction="20000"/>
          </a:bodyPr>
          <a:lstStyle/>
          <a:p>
            <a:pPr marL="45720" indent="0" eaLnBrk="1" hangingPunct="1">
              <a:buNone/>
            </a:pPr>
            <a:r>
              <a:rPr lang="en-US" sz="3000" b="1" dirty="0" smtClean="0"/>
              <a:t>Inspection Hierarchy</a:t>
            </a:r>
          </a:p>
          <a:p>
            <a:pPr eaLnBrk="1" hangingPunct="1"/>
            <a:endParaRPr lang="en-US" sz="2800" b="1" dirty="0" smtClean="0"/>
          </a:p>
          <a:p>
            <a:pPr eaLnBrk="1" hangingPunct="1"/>
            <a:r>
              <a:rPr lang="en-US" sz="2800" b="1" dirty="0" smtClean="0"/>
              <a:t>Fatality / Catastrophe</a:t>
            </a:r>
          </a:p>
          <a:p>
            <a:pPr lvl="1"/>
            <a:r>
              <a:rPr lang="en-US" sz="2600" b="1" dirty="0" smtClean="0"/>
              <a:t>New Reporting Criteria</a:t>
            </a:r>
          </a:p>
          <a:p>
            <a:pPr marL="320040" lvl="1" indent="0" eaLnBrk="1" hangingPunct="1">
              <a:buNone/>
            </a:pPr>
            <a:endParaRPr lang="en-US" sz="2000" b="1" dirty="0" smtClean="0"/>
          </a:p>
          <a:p>
            <a:pPr eaLnBrk="1" hangingPunct="1"/>
            <a:r>
              <a:rPr lang="en-US" sz="2800" b="1" dirty="0" smtClean="0"/>
              <a:t>Complaints</a:t>
            </a:r>
          </a:p>
          <a:p>
            <a:pPr marL="320040" lvl="1" indent="0" eaLnBrk="1" hangingPunct="1">
              <a:buNone/>
            </a:pPr>
            <a:r>
              <a:rPr lang="en-US" sz="2000" b="1" dirty="0" smtClean="0"/>
              <a:t> </a:t>
            </a:r>
          </a:p>
          <a:p>
            <a:pPr eaLnBrk="1" hangingPunct="1"/>
            <a:r>
              <a:rPr lang="en-US" sz="2800" b="1" dirty="0" smtClean="0"/>
              <a:t>Programmed</a:t>
            </a:r>
          </a:p>
          <a:p>
            <a:pPr marL="457200" lvl="3" indent="0">
              <a:buNone/>
            </a:pPr>
            <a:r>
              <a:rPr lang="en-US" sz="2200" b="1" dirty="0"/>
              <a:t>SIC Codes, Construction Reports, Site Specific Targeting, Punch Presses, Powered Industrial Trucks , CSHO Self-Referrals </a:t>
            </a:r>
            <a:r>
              <a:rPr lang="en-US" sz="2200" b="1" dirty="0" smtClean="0"/>
              <a:t>……. </a:t>
            </a:r>
            <a:r>
              <a:rPr lang="en-US" sz="2200" b="1" dirty="0"/>
              <a:t>Have NOT Worked Very </a:t>
            </a:r>
            <a:r>
              <a:rPr lang="en-US" sz="2200" b="1" dirty="0" smtClean="0"/>
              <a:t>Well</a:t>
            </a:r>
          </a:p>
          <a:p>
            <a:pPr marL="457200" lvl="3" indent="0">
              <a:buNone/>
            </a:pPr>
            <a:endParaRPr lang="en-US" sz="2200" b="1" dirty="0" smtClean="0"/>
          </a:p>
          <a:p>
            <a:pPr marL="457200" lvl="3" indent="0">
              <a:buNone/>
            </a:pPr>
            <a:r>
              <a:rPr lang="en-US" sz="2200" b="1" dirty="0" smtClean="0"/>
              <a:t>Electronic Filing of OSHA 300</a:t>
            </a:r>
            <a:endParaRPr lang="en-US" sz="2200" b="1" dirty="0"/>
          </a:p>
          <a:p>
            <a:pPr marL="45720" indent="0" eaLnBrk="1" hangingPunct="1">
              <a:buNone/>
            </a:pPr>
            <a:endParaRPr lang="en-US" sz="2800" b="1" dirty="0" smtClean="0"/>
          </a:p>
          <a:p>
            <a:pPr eaLnBrk="1" hangingPunct="1"/>
            <a:r>
              <a:rPr lang="en-US" sz="2800" b="1" dirty="0" smtClean="0"/>
              <a:t>Follow-Up</a:t>
            </a:r>
            <a:r>
              <a:rPr lang="en-US" sz="2800" b="1" dirty="0" smtClean="0"/>
              <a:t>	</a:t>
            </a:r>
          </a:p>
          <a:p>
            <a:pPr lvl="1" eaLnBrk="1" hangingPunct="1"/>
            <a:endParaRPr lang="en-US" sz="2000" b="1" dirty="0" smtClean="0"/>
          </a:p>
          <a:p>
            <a:pPr marL="320040" lvl="1" indent="0" eaLnBrk="1" hangingPunct="1">
              <a:buNone/>
            </a:pPr>
            <a:endParaRPr lang="en-US" sz="2000" b="1" dirty="0" smtClean="0"/>
          </a:p>
          <a:p>
            <a:pPr eaLnBrk="1" hangingPunct="1"/>
            <a:endParaRPr lang="en-US" sz="2400" b="1" dirty="0" smtClean="0"/>
          </a:p>
          <a:p>
            <a:pPr eaLnBrk="1" hangingPunct="1"/>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518207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5181600" y="2438400"/>
            <a:ext cx="3124200"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800" b="1" i="1" dirty="0"/>
              <a:t>Still protecting </a:t>
            </a:r>
            <a:br>
              <a:rPr lang="en-US" altLang="en-US" sz="2800" b="1" i="1" dirty="0"/>
            </a:br>
            <a:r>
              <a:rPr lang="en-US" altLang="en-US" sz="2800" b="1" i="1" dirty="0"/>
              <a:t>the safety and health of the American worker</a:t>
            </a:r>
            <a:r>
              <a:rPr lang="en-US" altLang="en-US" sz="2800" i="1" dirty="0"/>
              <a:t>.</a:t>
            </a:r>
          </a:p>
        </p:txBody>
      </p:sp>
      <p:sp>
        <p:nvSpPr>
          <p:cNvPr id="5123" name="Text Box 3"/>
          <p:cNvSpPr txBox="1">
            <a:spLocks noChangeArrowheads="1"/>
          </p:cNvSpPr>
          <p:nvPr/>
        </p:nvSpPr>
        <p:spPr bwMode="auto">
          <a:xfrm>
            <a:off x="914400" y="533400"/>
            <a:ext cx="7239000"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7200" dirty="0"/>
              <a:t>OSHA at </a:t>
            </a:r>
            <a:r>
              <a:rPr lang="en-US" altLang="en-US" sz="7200" b="1" dirty="0">
                <a:solidFill>
                  <a:srgbClr val="FF0000"/>
                </a:solidFill>
              </a:rPr>
              <a:t>40</a:t>
            </a:r>
            <a:r>
              <a:rPr lang="en-US" altLang="en-US" sz="7200" b="1" dirty="0"/>
              <a:t>!</a:t>
            </a:r>
          </a:p>
        </p:txBody>
      </p:sp>
      <p:pic>
        <p:nvPicPr>
          <p:cNvPr id="5124" name="Picture 4" descr="Oil Spill Response Information for Worker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133600"/>
            <a:ext cx="400050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6" name="Content Placeholder 3" descr="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373057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US" dirty="0" smtClean="0">
                <a:solidFill>
                  <a:schemeClr val="accent1">
                    <a:satMod val="150000"/>
                  </a:schemeClr>
                </a:solidFill>
              </a:rPr>
              <a:t> </a:t>
            </a:r>
            <a:endParaRPr lang="en-US" dirty="0">
              <a:solidFill>
                <a:schemeClr val="accent1">
                  <a:satMod val="150000"/>
                </a:schemeClr>
              </a:solidFill>
            </a:endParaRPr>
          </a:p>
        </p:txBody>
      </p:sp>
      <p:sp>
        <p:nvSpPr>
          <p:cNvPr id="5" name="Content Placeholder 4"/>
          <p:cNvSpPr>
            <a:spLocks noGrp="1"/>
          </p:cNvSpPr>
          <p:nvPr>
            <p:ph idx="1"/>
          </p:nvPr>
        </p:nvSpPr>
        <p:spPr>
          <a:xfrm>
            <a:off x="289983" y="1524000"/>
            <a:ext cx="8686800" cy="4876800"/>
          </a:xfrm>
        </p:spPr>
        <p:txBody>
          <a:bodyPr rtlCol="0">
            <a:normAutofit fontScale="85000" lnSpcReduction="10000"/>
          </a:bodyPr>
          <a:lstStyle/>
          <a:p>
            <a:pPr marL="438912" indent="-320040" eaLnBrk="1" fontAlgn="auto" hangingPunct="1">
              <a:spcBef>
                <a:spcPts val="0"/>
              </a:spcBef>
              <a:spcAft>
                <a:spcPts val="0"/>
              </a:spcAft>
              <a:buFont typeface="Wingdings 2"/>
              <a:buNone/>
              <a:defRPr/>
            </a:pPr>
            <a:endParaRPr lang="en-US" sz="4400" dirty="0" smtClean="0"/>
          </a:p>
          <a:p>
            <a:pPr marL="438912" indent="-320040" eaLnBrk="1" fontAlgn="auto" hangingPunct="1">
              <a:spcBef>
                <a:spcPts val="0"/>
              </a:spcBef>
              <a:spcAft>
                <a:spcPts val="0"/>
              </a:spcAft>
              <a:buFont typeface="Wingdings 2"/>
              <a:buNone/>
              <a:defRPr/>
            </a:pPr>
            <a:endParaRPr lang="en-US" sz="4400" dirty="0" smtClean="0"/>
          </a:p>
          <a:p>
            <a:pPr marL="438912" indent="-320040" eaLnBrk="1" fontAlgn="auto" hangingPunct="1">
              <a:spcBef>
                <a:spcPts val="0"/>
              </a:spcBef>
              <a:spcAft>
                <a:spcPts val="0"/>
              </a:spcAft>
              <a:buFont typeface="Wingdings 2"/>
              <a:buNone/>
              <a:defRPr/>
            </a:pPr>
            <a:endParaRPr lang="en-US" sz="4400" dirty="0" smtClean="0"/>
          </a:p>
          <a:p>
            <a:pPr marL="438912" indent="-320040" eaLnBrk="1" fontAlgn="auto" hangingPunct="1">
              <a:spcBef>
                <a:spcPts val="0"/>
              </a:spcBef>
              <a:spcAft>
                <a:spcPts val="0"/>
              </a:spcAft>
              <a:buFont typeface="Wingdings 2"/>
              <a:buNone/>
              <a:defRPr/>
            </a:pPr>
            <a:endParaRPr lang="en-US" sz="4400" dirty="0" smtClean="0"/>
          </a:p>
          <a:p>
            <a:pPr marL="438912" indent="-320040" eaLnBrk="1" fontAlgn="auto" hangingPunct="1">
              <a:spcBef>
                <a:spcPts val="0"/>
              </a:spcBef>
              <a:spcAft>
                <a:spcPts val="0"/>
              </a:spcAft>
              <a:buFont typeface="Wingdings 2"/>
              <a:buNone/>
              <a:defRPr/>
            </a:pPr>
            <a:endParaRPr lang="en-US" sz="4400" b="1" i="1" dirty="0" smtClean="0"/>
          </a:p>
          <a:p>
            <a:pPr marL="438912" indent="-320040" algn="ctr" eaLnBrk="1" fontAlgn="auto" hangingPunct="1">
              <a:spcBef>
                <a:spcPts val="0"/>
              </a:spcBef>
              <a:spcAft>
                <a:spcPts val="0"/>
              </a:spcAft>
              <a:buFont typeface="Wingdings 2"/>
              <a:buNone/>
              <a:defRPr/>
            </a:pPr>
            <a:r>
              <a:rPr lang="en-US" sz="4400" b="1" i="1" dirty="0" smtClean="0"/>
              <a:t>			DAVID A. WARD SR.   PRESIDENT</a:t>
            </a:r>
            <a:endParaRPr lang="en-US" sz="2000" b="1" i="1" dirty="0" smtClean="0"/>
          </a:p>
          <a:p>
            <a:pPr marL="438912" indent="-320040" eaLnBrk="1" fontAlgn="auto" hangingPunct="1">
              <a:spcBef>
                <a:spcPts val="0"/>
              </a:spcBef>
              <a:spcAft>
                <a:spcPts val="0"/>
              </a:spcAft>
              <a:buFont typeface="Wingdings 2"/>
              <a:buNone/>
              <a:defRPr/>
            </a:pPr>
            <a:endParaRPr lang="en-US" sz="2000" b="1" i="1" dirty="0" smtClean="0"/>
          </a:p>
          <a:p>
            <a:pPr marL="438912" indent="-320040" eaLnBrk="1" fontAlgn="auto" hangingPunct="1">
              <a:spcBef>
                <a:spcPts val="0"/>
              </a:spcBef>
              <a:spcAft>
                <a:spcPts val="0"/>
              </a:spcAft>
              <a:buFont typeface="Wingdings 2"/>
              <a:buNone/>
              <a:defRPr/>
            </a:pPr>
            <a:endParaRPr lang="en-US" sz="2000" b="1" i="1" dirty="0" smtClean="0"/>
          </a:p>
          <a:p>
            <a:pPr marL="438912" indent="-320040" eaLnBrk="1" fontAlgn="auto" hangingPunct="1">
              <a:spcBef>
                <a:spcPts val="0"/>
              </a:spcBef>
              <a:spcAft>
                <a:spcPts val="0"/>
              </a:spcAft>
              <a:buFont typeface="Wingdings 2"/>
              <a:buNone/>
              <a:defRPr/>
            </a:pPr>
            <a:endParaRPr lang="en-US" sz="2000" b="1" i="1" dirty="0" smtClean="0"/>
          </a:p>
          <a:p>
            <a:pPr marL="438912" indent="-320040" eaLnBrk="1" fontAlgn="auto" hangingPunct="1">
              <a:spcBef>
                <a:spcPts val="0"/>
              </a:spcBef>
              <a:spcAft>
                <a:spcPts val="0"/>
              </a:spcAft>
              <a:buFont typeface="Wingdings 2"/>
              <a:buNone/>
              <a:defRPr/>
            </a:pPr>
            <a:r>
              <a:rPr lang="en-US" sz="2000" b="1" i="1" dirty="0" smtClean="0"/>
              <a:t>Corporate Office /Training Center                    		Indiana Office /Training Center</a:t>
            </a:r>
          </a:p>
          <a:p>
            <a:pPr marL="438912" indent="-320040" eaLnBrk="1" fontAlgn="auto" hangingPunct="1">
              <a:spcBef>
                <a:spcPts val="0"/>
              </a:spcBef>
              <a:spcAft>
                <a:spcPts val="0"/>
              </a:spcAft>
              <a:buFont typeface="Wingdings 2"/>
              <a:buNone/>
              <a:defRPr/>
            </a:pPr>
            <a:r>
              <a:rPr lang="en-US" sz="2000" dirty="0" smtClean="0"/>
              <a:t>9930 W. 190th St. Suite L.                                        		5209 Hohman Ave.</a:t>
            </a:r>
          </a:p>
          <a:p>
            <a:pPr marL="438912" indent="-320040" eaLnBrk="1" fontAlgn="auto" hangingPunct="1">
              <a:spcBef>
                <a:spcPts val="0"/>
              </a:spcBef>
              <a:spcAft>
                <a:spcPts val="0"/>
              </a:spcAft>
              <a:buFont typeface="Wingdings 2"/>
              <a:buNone/>
              <a:defRPr/>
            </a:pPr>
            <a:r>
              <a:rPr lang="en-US" sz="2000" dirty="0" smtClean="0"/>
              <a:t>Mokena, IL 60448                                                        		Hammond, IN 46320</a:t>
            </a:r>
          </a:p>
          <a:p>
            <a:pPr marL="438912" indent="-320040" eaLnBrk="1" fontAlgn="auto" hangingPunct="1">
              <a:spcBef>
                <a:spcPts val="0"/>
              </a:spcBef>
              <a:spcAft>
                <a:spcPts val="0"/>
              </a:spcAft>
              <a:buFont typeface="Wingdings 2"/>
              <a:buNone/>
              <a:defRPr/>
            </a:pPr>
            <a:r>
              <a:rPr lang="en-US" sz="2000" dirty="0" smtClean="0"/>
              <a:t>708-326-3058					219-669-9043</a:t>
            </a:r>
            <a:endParaRPr lang="en-US" sz="2000" dirty="0"/>
          </a:p>
        </p:txBody>
      </p:sp>
      <p:pic>
        <p:nvPicPr>
          <p:cNvPr id="11268"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7932" y="1447800"/>
            <a:ext cx="8822267"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newsflash/>
    <p:sndAc>
      <p:stSnd>
        <p:snd r:embed="rId2" name="explode.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p:txBody>
          <a:bodyPr/>
          <a:lstStyle/>
          <a:p>
            <a:pPr eaLnBrk="1" hangingPunct="1">
              <a:defRPr/>
            </a:pPr>
            <a:r>
              <a:rPr lang="en-US" altLang="en-US" dirty="0" smtClean="0"/>
              <a:t>OSHA at 40</a:t>
            </a:r>
          </a:p>
        </p:txBody>
      </p:sp>
      <p:sp>
        <p:nvSpPr>
          <p:cNvPr id="10243" name="Rectangle 3"/>
          <p:cNvSpPr>
            <a:spLocks noGrp="1" noChangeArrowheads="1"/>
          </p:cNvSpPr>
          <p:nvPr>
            <p:ph type="body" idx="1"/>
          </p:nvPr>
        </p:nvSpPr>
        <p:spPr>
          <a:xfrm>
            <a:off x="457200" y="533400"/>
            <a:ext cx="8229600" cy="6248400"/>
          </a:xfrm>
          <a:solidFill>
            <a:schemeClr val="bg1">
              <a:alpha val="0"/>
            </a:schemeClr>
          </a:solidFill>
        </p:spPr>
        <p:txBody>
          <a:bodyPr>
            <a:normAutofit/>
          </a:bodyPr>
          <a:lstStyle/>
          <a:p>
            <a:pPr eaLnBrk="1" hangingPunct="1">
              <a:lnSpc>
                <a:spcPct val="90000"/>
              </a:lnSpc>
            </a:pPr>
            <a:endParaRPr lang="en-US" altLang="en-US" b="1" dirty="0" smtClean="0"/>
          </a:p>
          <a:p>
            <a:pPr marL="45720" indent="0" eaLnBrk="1" hangingPunct="1">
              <a:lnSpc>
                <a:spcPct val="90000"/>
              </a:lnSpc>
              <a:buNone/>
            </a:pPr>
            <a:r>
              <a:rPr lang="en-US" altLang="en-US" b="1" dirty="0" smtClean="0"/>
              <a:t>                   </a:t>
            </a:r>
            <a:endParaRPr lang="en-US" altLang="en-US" b="1" dirty="0"/>
          </a:p>
          <a:p>
            <a:pPr eaLnBrk="1" hangingPunct="1">
              <a:lnSpc>
                <a:spcPct val="90000"/>
              </a:lnSpc>
            </a:pPr>
            <a:endParaRPr lang="en-US" altLang="en-US" b="1" dirty="0" smtClean="0"/>
          </a:p>
          <a:p>
            <a:pPr eaLnBrk="1" hangingPunct="1">
              <a:lnSpc>
                <a:spcPct val="90000"/>
              </a:lnSpc>
            </a:pPr>
            <a:endParaRPr lang="en-US" altLang="en-US" b="1" dirty="0" smtClean="0"/>
          </a:p>
          <a:p>
            <a:pPr eaLnBrk="1" hangingPunct="1">
              <a:lnSpc>
                <a:spcPct val="90000"/>
              </a:lnSpc>
            </a:pPr>
            <a:endParaRPr lang="en-US" altLang="en-US" b="1" dirty="0"/>
          </a:p>
          <a:p>
            <a:pPr eaLnBrk="1" hangingPunct="1">
              <a:lnSpc>
                <a:spcPct val="90000"/>
              </a:lnSpc>
            </a:pPr>
            <a:endParaRPr lang="en-US" altLang="en-US" b="1" dirty="0" smtClean="0"/>
          </a:p>
          <a:p>
            <a:pPr eaLnBrk="1" hangingPunct="1">
              <a:lnSpc>
                <a:spcPct val="90000"/>
              </a:lnSpc>
            </a:pPr>
            <a:r>
              <a:rPr lang="en-US" altLang="en-US" sz="2400" b="1" dirty="0" smtClean="0"/>
              <a:t>Dr. Michaels Vision</a:t>
            </a:r>
          </a:p>
          <a:p>
            <a:pPr lvl="1" eaLnBrk="1" hangingPunct="1">
              <a:lnSpc>
                <a:spcPct val="90000"/>
              </a:lnSpc>
            </a:pPr>
            <a:r>
              <a:rPr lang="en-US" altLang="en-US" sz="2400" b="1" dirty="0" smtClean="0"/>
              <a:t>Stronger enforcement:  Some employers need incentives to do the right thing.</a:t>
            </a:r>
          </a:p>
          <a:p>
            <a:pPr lvl="1" eaLnBrk="1" hangingPunct="1">
              <a:lnSpc>
                <a:spcPct val="90000"/>
              </a:lnSpc>
            </a:pPr>
            <a:endParaRPr lang="en-US" altLang="en-US" sz="2400" b="1" dirty="0" smtClean="0"/>
          </a:p>
          <a:p>
            <a:pPr lvl="1" eaLnBrk="1" hangingPunct="1">
              <a:lnSpc>
                <a:spcPct val="90000"/>
              </a:lnSpc>
            </a:pPr>
            <a:r>
              <a:rPr lang="en-US" altLang="en-US" sz="2400" b="1" dirty="0" smtClean="0"/>
              <a:t>Ensure that workers have a voice</a:t>
            </a:r>
          </a:p>
          <a:p>
            <a:pPr lvl="1" eaLnBrk="1" hangingPunct="1">
              <a:lnSpc>
                <a:spcPct val="90000"/>
              </a:lnSpc>
            </a:pPr>
            <a:endParaRPr lang="en-US" altLang="en-US" sz="2400" b="1" dirty="0" smtClean="0"/>
          </a:p>
          <a:p>
            <a:pPr lvl="1" eaLnBrk="1" hangingPunct="1">
              <a:lnSpc>
                <a:spcPct val="90000"/>
              </a:lnSpc>
            </a:pPr>
            <a:r>
              <a:rPr lang="en-US" altLang="en-US" sz="2400" b="1" dirty="0" smtClean="0"/>
              <a:t>Refocus and strengthen our compliance assistance programs</a:t>
            </a:r>
          </a:p>
          <a:p>
            <a:pPr lvl="1" eaLnBrk="1" hangingPunct="1">
              <a:lnSpc>
                <a:spcPct val="90000"/>
              </a:lnSpc>
            </a:pPr>
            <a:endParaRPr lang="en-US" altLang="en-US" sz="2400" b="1" dirty="0" smtClean="0"/>
          </a:p>
          <a:p>
            <a:pPr lvl="1" eaLnBrk="1" hangingPunct="1">
              <a:lnSpc>
                <a:spcPct val="90000"/>
              </a:lnSpc>
            </a:pPr>
            <a:r>
              <a:rPr lang="en-US" altLang="en-US" sz="2400" b="1" dirty="0" smtClean="0"/>
              <a:t>Change workplace culture:  Employers must “find and fix” workplace hazards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211407469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p:cNvSpPr>
            <a:spLocks noGrp="1" noChangeArrowheads="1"/>
          </p:cNvSpPr>
          <p:nvPr>
            <p:ph type="title"/>
          </p:nvPr>
        </p:nvSpPr>
        <p:spPr/>
        <p:txBody>
          <a:bodyPr/>
          <a:lstStyle/>
          <a:p>
            <a:pPr eaLnBrk="1" hangingPunct="1">
              <a:defRPr/>
            </a:pPr>
            <a:r>
              <a:rPr lang="en-US" altLang="en-US" dirty="0" smtClean="0"/>
              <a:t>But ….</a:t>
            </a:r>
          </a:p>
        </p:txBody>
      </p:sp>
      <p:sp>
        <p:nvSpPr>
          <p:cNvPr id="21507" name="Rectangle 3"/>
          <p:cNvSpPr>
            <a:spLocks noGrp="1" noChangeArrowheads="1"/>
          </p:cNvSpPr>
          <p:nvPr>
            <p:ph type="body" idx="1"/>
          </p:nvPr>
        </p:nvSpPr>
        <p:spPr>
          <a:xfrm>
            <a:off x="457200" y="1600200"/>
            <a:ext cx="8229600" cy="4114800"/>
          </a:xfrm>
          <a:solidFill>
            <a:schemeClr val="bg1">
              <a:alpha val="0"/>
            </a:schemeClr>
          </a:solidFill>
        </p:spPr>
        <p:txBody>
          <a:bodyPr>
            <a:normAutofit lnSpcReduction="10000"/>
          </a:bodyPr>
          <a:lstStyle/>
          <a:p>
            <a:pPr eaLnBrk="1" hangingPunct="1"/>
            <a:endParaRPr lang="en-US" altLang="en-US" sz="3600" b="1" dirty="0" smtClean="0"/>
          </a:p>
          <a:p>
            <a:pPr eaLnBrk="1" hangingPunct="1"/>
            <a:endParaRPr lang="en-US" altLang="en-US" sz="3600" b="1" dirty="0"/>
          </a:p>
          <a:p>
            <a:pPr eaLnBrk="1" hangingPunct="1"/>
            <a:r>
              <a:rPr lang="en-US" altLang="en-US" sz="3600" b="1" dirty="0" smtClean="0"/>
              <a:t>Not moving away from voluntary programs</a:t>
            </a:r>
          </a:p>
          <a:p>
            <a:pPr lvl="1" eaLnBrk="1" hangingPunct="1"/>
            <a:r>
              <a:rPr lang="en-US" altLang="en-US" sz="2400" b="1" dirty="0" smtClean="0"/>
              <a:t>Consultation Program</a:t>
            </a:r>
          </a:p>
          <a:p>
            <a:pPr lvl="1" eaLnBrk="1" hangingPunct="1"/>
            <a:r>
              <a:rPr lang="en-US" altLang="en-US" sz="2400" b="1" dirty="0" smtClean="0"/>
              <a:t>Voluntary Protection Program - VPP</a:t>
            </a:r>
          </a:p>
          <a:p>
            <a:pPr lvl="1" eaLnBrk="1" hangingPunct="1"/>
            <a:r>
              <a:rPr lang="en-US" altLang="en-US" sz="2400" b="1" dirty="0" smtClean="0"/>
              <a:t>Partnerships</a:t>
            </a:r>
          </a:p>
          <a:p>
            <a:pPr lvl="1" eaLnBrk="1" hangingPunct="1"/>
            <a:r>
              <a:rPr lang="en-US" altLang="en-US" sz="2400" b="1" dirty="0" smtClean="0"/>
              <a:t>Alliances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35737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219200" y="228601"/>
            <a:ext cx="7010400" cy="1142999"/>
          </a:xfrm>
        </p:spPr>
        <p:txBody>
          <a:bodyPr>
            <a:normAutofit fontScale="90000"/>
          </a:bodyPr>
          <a:lstStyle/>
          <a:p>
            <a:pPr algn="ctr" eaLnBrk="1" hangingPunct="1">
              <a:defRPr/>
            </a:pPr>
            <a:r>
              <a:rPr lang="en-US" altLang="en-US" b="1" dirty="0" smtClean="0"/>
              <a:t>Compliance Assistance Specialists (CAS)</a:t>
            </a:r>
            <a:r>
              <a:rPr lang="en-US" altLang="en-US" dirty="0" smtClean="0"/>
              <a:t> </a:t>
            </a:r>
          </a:p>
        </p:txBody>
      </p:sp>
      <p:sp>
        <p:nvSpPr>
          <p:cNvPr id="7171" name="Rectangle 3"/>
          <p:cNvSpPr>
            <a:spLocks noGrp="1" noChangeArrowheads="1"/>
          </p:cNvSpPr>
          <p:nvPr>
            <p:ph type="body" idx="1"/>
          </p:nvPr>
        </p:nvSpPr>
        <p:spPr>
          <a:xfrm>
            <a:off x="457200" y="1828800"/>
            <a:ext cx="8229600" cy="4648200"/>
          </a:xfrm>
        </p:spPr>
        <p:txBody>
          <a:bodyPr/>
          <a:lstStyle/>
          <a:p>
            <a:pPr eaLnBrk="1" hangingPunct="1"/>
            <a:r>
              <a:rPr lang="en-US" altLang="en-US" sz="2400" b="1" dirty="0" smtClean="0"/>
              <a:t>AURORA</a:t>
            </a:r>
          </a:p>
          <a:p>
            <a:pPr marL="0" indent="0" eaLnBrk="1" hangingPunct="1">
              <a:buNone/>
            </a:pPr>
            <a:r>
              <a:rPr lang="en-US" altLang="en-US" sz="2400" b="1" dirty="0" smtClean="0"/>
              <a:t>  </a:t>
            </a:r>
          </a:p>
          <a:p>
            <a:pPr eaLnBrk="1" hangingPunct="1"/>
            <a:r>
              <a:rPr lang="en-US" altLang="en-US" sz="2400" b="1" dirty="0" smtClean="0"/>
              <a:t>CALUMET CITY – Vacant</a:t>
            </a:r>
          </a:p>
          <a:p>
            <a:pPr eaLnBrk="1" hangingPunct="1"/>
            <a:endParaRPr lang="en-US" altLang="en-US" sz="2400" b="1" dirty="0" smtClean="0"/>
          </a:p>
          <a:p>
            <a:pPr eaLnBrk="1" hangingPunct="1"/>
            <a:r>
              <a:rPr lang="en-US" altLang="en-US" sz="2400" b="1" dirty="0" smtClean="0"/>
              <a:t>CHICAGO NORTH – Vacant</a:t>
            </a:r>
          </a:p>
          <a:p>
            <a:pPr eaLnBrk="1" hangingPunct="1"/>
            <a:endParaRPr lang="en-US" altLang="en-US" sz="2400" b="1" dirty="0" smtClean="0"/>
          </a:p>
          <a:p>
            <a:pPr eaLnBrk="1" hangingPunct="1"/>
            <a:r>
              <a:rPr lang="en-US" altLang="en-US" sz="2400" b="1" dirty="0" smtClean="0"/>
              <a:t>PEORIA – Vacant</a:t>
            </a:r>
          </a:p>
          <a:p>
            <a:pPr eaLnBrk="1" hangingPunct="1"/>
            <a:endParaRPr lang="en-US" altLang="en-US" sz="2400" b="1" dirty="0" smtClean="0"/>
          </a:p>
          <a:p>
            <a:pPr eaLnBrk="1" hangingPunct="1"/>
            <a:r>
              <a:rPr lang="en-US" altLang="en-US" sz="2400" b="1" dirty="0" smtClean="0"/>
              <a:t>FAIRVIEW HEIGHTS </a:t>
            </a:r>
          </a:p>
          <a:p>
            <a:pPr eaLnBrk="1" hangingPunct="1"/>
            <a:endParaRPr lang="en-US" altLang="en-US" b="1" dirty="0" smtClean="0"/>
          </a:p>
          <a:p>
            <a:pPr eaLnBrk="1" hangingPunct="1"/>
            <a:endParaRPr lang="en-US" altLang="en-US" b="1"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144780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914400" y="533401"/>
            <a:ext cx="7315200" cy="1295399"/>
          </a:xfrm>
        </p:spPr>
        <p:txBody>
          <a:bodyPr>
            <a:normAutofit fontScale="90000"/>
          </a:bodyPr>
          <a:lstStyle/>
          <a:p>
            <a:pPr algn="ctr" eaLnBrk="1" hangingPunct="1">
              <a:defRPr/>
            </a:pPr>
            <a:r>
              <a:rPr lang="en-US" sz="4000" dirty="0" smtClean="0">
                <a:effectLst>
                  <a:outerShdw blurRad="38100" dist="38100" dir="2700000" algn="tl">
                    <a:srgbClr val="C0C0C0"/>
                  </a:outerShdw>
                </a:effectLst>
              </a:rPr>
              <a:t>RECORDKEEPING</a:t>
            </a:r>
            <a:br>
              <a:rPr lang="en-US" sz="4000" dirty="0" smtClean="0">
                <a:effectLst>
                  <a:outerShdw blurRad="38100" dist="38100" dir="2700000" algn="tl">
                    <a:srgbClr val="C0C0C0"/>
                  </a:outerShdw>
                </a:effectLst>
              </a:rPr>
            </a:br>
            <a:r>
              <a:rPr lang="en-US" sz="4000" dirty="0" smtClean="0">
                <a:effectLst>
                  <a:outerShdw blurRad="38100" dist="38100" dir="2700000" algn="tl">
                    <a:srgbClr val="C0C0C0"/>
                  </a:outerShdw>
                </a:effectLst>
              </a:rPr>
              <a:t>Overview - </a:t>
            </a:r>
          </a:p>
        </p:txBody>
      </p:sp>
      <p:sp>
        <p:nvSpPr>
          <p:cNvPr id="5123" name="Rectangle 3"/>
          <p:cNvSpPr>
            <a:spLocks noGrp="1" noChangeArrowheads="1"/>
          </p:cNvSpPr>
          <p:nvPr>
            <p:ph type="body" idx="4294967295"/>
          </p:nvPr>
        </p:nvSpPr>
        <p:spPr>
          <a:xfrm>
            <a:off x="685800" y="1828800"/>
            <a:ext cx="7772400" cy="4800600"/>
          </a:xfrm>
        </p:spPr>
        <p:txBody>
          <a:bodyPr/>
          <a:lstStyle/>
          <a:p>
            <a:pPr eaLnBrk="1" hangingPunct="1"/>
            <a:r>
              <a:rPr lang="en-US" sz="2800" b="1" dirty="0" smtClean="0"/>
              <a:t>Purpose – 1904.0</a:t>
            </a:r>
          </a:p>
          <a:p>
            <a:pPr eaLnBrk="1" hangingPunct="1"/>
            <a:r>
              <a:rPr lang="en-US" sz="2800" b="1" dirty="0" smtClean="0"/>
              <a:t>Work-Relatedness</a:t>
            </a:r>
          </a:p>
          <a:p>
            <a:pPr lvl="1" eaLnBrk="1" hangingPunct="1"/>
            <a:r>
              <a:rPr lang="en-US" sz="2000" b="1" dirty="0" smtClean="0"/>
              <a:t>Work Environment</a:t>
            </a:r>
          </a:p>
          <a:p>
            <a:pPr lvl="1" eaLnBrk="1" hangingPunct="1"/>
            <a:r>
              <a:rPr lang="en-US" sz="2000" b="1" dirty="0" smtClean="0"/>
              <a:t>Exemptions - Listed in 1904.5</a:t>
            </a:r>
          </a:p>
          <a:p>
            <a:pPr eaLnBrk="1" hangingPunct="1"/>
            <a:r>
              <a:rPr lang="en-US" sz="2800" b="1" dirty="0" smtClean="0"/>
              <a:t>Recording Criteria</a:t>
            </a:r>
          </a:p>
          <a:p>
            <a:pPr lvl="1" eaLnBrk="1" hangingPunct="1"/>
            <a:r>
              <a:rPr lang="en-US" sz="2000" b="1" dirty="0" smtClean="0"/>
              <a:t>General Recording Criteria</a:t>
            </a:r>
          </a:p>
          <a:p>
            <a:pPr lvl="1" eaLnBrk="1" hangingPunct="1"/>
            <a:r>
              <a:rPr lang="en-US" sz="2000" b="1" dirty="0" smtClean="0"/>
              <a:t>DART, Medical Treatment, Significant I / I </a:t>
            </a:r>
          </a:p>
          <a:p>
            <a:pPr eaLnBrk="1" hangingPunct="1"/>
            <a:r>
              <a:rPr lang="en-US" sz="2800" b="1" dirty="0" smtClean="0"/>
              <a:t>Resources</a:t>
            </a:r>
          </a:p>
          <a:p>
            <a:pPr lvl="1" eaLnBrk="1" hangingPunct="1"/>
            <a:r>
              <a:rPr lang="en-US" sz="2000" b="1" dirty="0" smtClean="0"/>
              <a:t>Frequently Asked Questions </a:t>
            </a:r>
          </a:p>
          <a:p>
            <a:pPr lvl="1" eaLnBrk="1" hangingPunct="1"/>
            <a:r>
              <a:rPr lang="en-US" sz="2000" b="1" dirty="0" smtClean="0"/>
              <a:t>Letters of Interpretation</a:t>
            </a:r>
          </a:p>
          <a:p>
            <a:pPr lvl="1" eaLnBrk="1" hangingPunct="1"/>
            <a:r>
              <a:rPr lang="en-US" sz="2000" b="1" dirty="0" smtClean="0"/>
              <a:t>Preamble – 1/19/01 (Last Resort)</a:t>
            </a:r>
          </a:p>
          <a:p>
            <a:pPr lvl="1" eaLnBrk="1" hangingPunct="1"/>
            <a:endParaRPr lang="en-US" sz="2400" b="1" dirty="0" smtClean="0"/>
          </a:p>
          <a:p>
            <a:pPr eaLnBrk="1" hangingPunct="1"/>
            <a:endParaRPr lang="en-US" sz="2400" b="1" dirty="0" smtClean="0"/>
          </a:p>
          <a:p>
            <a:pPr eaLnBrk="1" hangingPunct="1"/>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814896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idx="4294967295"/>
          </p:nvPr>
        </p:nvSpPr>
        <p:spPr>
          <a:xfrm flipV="1">
            <a:off x="2057400" y="304798"/>
            <a:ext cx="3048000" cy="636773"/>
          </a:xfrm>
        </p:spPr>
        <p:txBody>
          <a:bodyPr>
            <a:normAutofit fontScale="90000"/>
          </a:bodyPr>
          <a:lstStyle/>
          <a:p>
            <a:pPr eaLnBrk="1" hangingPunct="1">
              <a:defRPr/>
            </a:pPr>
            <a:endParaRPr lang="en-US" sz="4000" dirty="0" smtClean="0">
              <a:effectLst>
                <a:outerShdw blurRad="38100" dist="38100" dir="2700000" algn="tl">
                  <a:srgbClr val="C0C0C0"/>
                </a:outerShdw>
              </a:effectLst>
            </a:endParaRPr>
          </a:p>
        </p:txBody>
      </p:sp>
      <p:pic>
        <p:nvPicPr>
          <p:cNvPr id="9219" name="Picture 3" descr="oshalog"/>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0" y="762001"/>
            <a:ext cx="9144000" cy="51330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665747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300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68325"/>
            <a:ext cx="9144000" cy="545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605718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orm 301"/>
          <p:cNvPicPr>
            <a:picLocks noChangeAspect="1" noChangeArrowheads="1"/>
          </p:cNvPicPr>
          <p:nvPr/>
        </p:nvPicPr>
        <p:blipFill>
          <a:blip r:embed="rId3">
            <a:lum bright="6000" contrast="6000"/>
            <a:extLst>
              <a:ext uri="{28A0092B-C50C-407E-A947-70E740481C1C}">
                <a14:useLocalDpi xmlns:a14="http://schemas.microsoft.com/office/drawing/2010/main" val="0"/>
              </a:ext>
            </a:extLst>
          </a:blip>
          <a:srcRect/>
          <a:stretch>
            <a:fillRect/>
          </a:stretch>
        </p:blipFill>
        <p:spPr bwMode="auto">
          <a:xfrm>
            <a:off x="0" y="657225"/>
            <a:ext cx="9144000"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Content Placeholder 3"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5892416"/>
      </p:ext>
    </p:extLst>
  </p:cSld>
  <p:clrMapOvr>
    <a:masterClrMapping/>
  </p:clrMapOvr>
  <p:transition spd="med">
    <p:blind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idx="4294967295"/>
          </p:nvPr>
        </p:nvSpPr>
        <p:spPr>
          <a:xfrm>
            <a:off x="685800" y="304800"/>
            <a:ext cx="7772400" cy="1143000"/>
          </a:xfrm>
        </p:spPr>
        <p:txBody>
          <a:bodyPr/>
          <a:lstStyle/>
          <a:p>
            <a:pPr algn="ctr" eaLnBrk="1" hangingPunct="1">
              <a:defRPr/>
            </a:pPr>
            <a:r>
              <a:rPr lang="en-US" dirty="0" smtClean="0">
                <a:effectLst>
                  <a:outerShdw blurRad="38100" dist="38100" dir="2700000" algn="tl">
                    <a:srgbClr val="C0C0C0"/>
                  </a:outerShdw>
                </a:effectLst>
              </a:rPr>
              <a:t>Purpose (of the rule)</a:t>
            </a:r>
          </a:p>
        </p:txBody>
      </p:sp>
      <p:sp>
        <p:nvSpPr>
          <p:cNvPr id="14339" name="Rectangle 3"/>
          <p:cNvSpPr>
            <a:spLocks noGrp="1" noChangeArrowheads="1"/>
          </p:cNvSpPr>
          <p:nvPr>
            <p:ph type="body" idx="4294967295"/>
          </p:nvPr>
        </p:nvSpPr>
        <p:spPr>
          <a:xfrm>
            <a:off x="685800" y="1676400"/>
            <a:ext cx="7772400" cy="4572000"/>
          </a:xfrm>
        </p:spPr>
        <p:txBody>
          <a:bodyPr/>
          <a:lstStyle/>
          <a:p>
            <a:pPr eaLnBrk="1" hangingPunct="1">
              <a:lnSpc>
                <a:spcPct val="80000"/>
              </a:lnSpc>
            </a:pPr>
            <a:r>
              <a:rPr lang="en-US" sz="2800" dirty="0" smtClean="0"/>
              <a:t>To require employers to record and report work-related fatalities, injuries and illnesses</a:t>
            </a:r>
          </a:p>
          <a:p>
            <a:pPr lvl="1" eaLnBrk="1" hangingPunct="1">
              <a:lnSpc>
                <a:spcPct val="80000"/>
              </a:lnSpc>
            </a:pPr>
            <a:r>
              <a:rPr lang="en-US" sz="2400" b="1" dirty="0" smtClean="0"/>
              <a:t>Note: Recording or reporting a work-related injury, illness, or fatality does </a:t>
            </a:r>
            <a:r>
              <a:rPr lang="en-US" sz="2400" b="1" dirty="0" smtClean="0">
                <a:solidFill>
                  <a:srgbClr val="FF0066"/>
                </a:solidFill>
              </a:rPr>
              <a:t>NOT</a:t>
            </a:r>
            <a:r>
              <a:rPr lang="en-US" sz="2400" b="1" dirty="0" smtClean="0"/>
              <a:t> mean the employer or employee was at fault, an OSHA rule has been violated, or that the employee is eligible for workers’ compensation or other benefits.</a:t>
            </a:r>
          </a:p>
          <a:p>
            <a:pPr eaLnBrk="1" hangingPunct="1">
              <a:lnSpc>
                <a:spcPct val="80000"/>
              </a:lnSpc>
            </a:pPr>
            <a:endParaRPr lang="en-US" sz="2800" dirty="0" smtClean="0"/>
          </a:p>
          <a:p>
            <a:pPr eaLnBrk="1" hangingPunct="1">
              <a:lnSpc>
                <a:spcPct val="80000"/>
              </a:lnSpc>
            </a:pPr>
            <a:r>
              <a:rPr lang="en-US" sz="2800" dirty="0" smtClean="0"/>
              <a:t>OSHA injury and illness recordkeeping and Workers’ Compensation are independent of each other</a:t>
            </a:r>
          </a:p>
        </p:txBody>
      </p:sp>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662938058"/>
      </p:ext>
    </p:extLst>
  </p:cSld>
  <p:clrMapOvr>
    <a:masterClrMapping/>
  </p:clrMapOvr>
  <p:transition spd="slow">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457200" y="274638"/>
            <a:ext cx="8229600" cy="1401762"/>
          </a:xfrm>
        </p:spPr>
        <p:txBody>
          <a:bodyPr/>
          <a:lstStyle/>
          <a:p>
            <a:pPr algn="ctr" eaLnBrk="1" hangingPunct="1">
              <a:defRPr/>
            </a:pPr>
            <a:r>
              <a:rPr lang="en-US" sz="4000" dirty="0" smtClean="0">
                <a:effectLst>
                  <a:outerShdw blurRad="38100" dist="38100" dir="2700000" algn="tl">
                    <a:srgbClr val="C0C0C0"/>
                  </a:outerShdw>
                </a:effectLst>
              </a:rPr>
              <a:t>1904.33</a:t>
            </a:r>
            <a:br>
              <a:rPr lang="en-US" sz="4000" dirty="0" smtClean="0">
                <a:effectLst>
                  <a:outerShdw blurRad="38100" dist="38100" dir="2700000" algn="tl">
                    <a:srgbClr val="C0C0C0"/>
                  </a:outerShdw>
                </a:effectLst>
              </a:rPr>
            </a:br>
            <a:r>
              <a:rPr lang="en-US" sz="4000" dirty="0" smtClean="0">
                <a:effectLst>
                  <a:outerShdw blurRad="38100" dist="38100" dir="2700000" algn="tl">
                    <a:srgbClr val="C0C0C0"/>
                  </a:outerShdw>
                </a:effectLst>
              </a:rPr>
              <a:t> Retention and Updating</a:t>
            </a:r>
          </a:p>
        </p:txBody>
      </p:sp>
      <p:sp>
        <p:nvSpPr>
          <p:cNvPr id="12291" name="Rectangle 3"/>
          <p:cNvSpPr>
            <a:spLocks noGrp="1" noChangeArrowheads="1"/>
          </p:cNvSpPr>
          <p:nvPr>
            <p:ph type="body" idx="4294967295"/>
          </p:nvPr>
        </p:nvSpPr>
        <p:spPr>
          <a:xfrm>
            <a:off x="685800" y="1981200"/>
            <a:ext cx="7772400" cy="4648200"/>
          </a:xfrm>
        </p:spPr>
        <p:txBody>
          <a:bodyPr/>
          <a:lstStyle/>
          <a:p>
            <a:pPr eaLnBrk="1" hangingPunct="1"/>
            <a:r>
              <a:rPr lang="en-US" sz="2800" b="1" dirty="0" smtClean="0"/>
              <a:t>You must save the OSHA log…for five years…</a:t>
            </a:r>
          </a:p>
          <a:p>
            <a:pPr eaLnBrk="1" hangingPunct="1"/>
            <a:endParaRPr lang="en-US" sz="2800" b="1" dirty="0" smtClean="0"/>
          </a:p>
          <a:p>
            <a:pPr eaLnBrk="1" hangingPunct="1"/>
            <a:r>
              <a:rPr lang="en-US" sz="2800" b="1" dirty="0" smtClean="0"/>
              <a:t>Do I have to update the OSHA 300 log during the five-year storage period?</a:t>
            </a:r>
          </a:p>
          <a:p>
            <a:pPr eaLnBrk="1" hangingPunct="1"/>
            <a:endParaRPr lang="en-US" sz="2800" b="1" dirty="0" smtClean="0"/>
          </a:p>
          <a:p>
            <a:pPr lvl="1" eaLnBrk="1" hangingPunct="1"/>
            <a:r>
              <a:rPr lang="en-US" sz="2400" b="1" dirty="0" smtClean="0"/>
              <a:t>Yes… newly discovered cases, changes in classification….</a:t>
            </a:r>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1342688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914400" y="533401"/>
            <a:ext cx="7315200" cy="1142999"/>
          </a:xfrm>
        </p:spPr>
        <p:txBody>
          <a:bodyPr>
            <a:normAutofit fontScale="90000"/>
          </a:bodyPr>
          <a:lstStyle/>
          <a:p>
            <a:pPr algn="ctr" eaLnBrk="1" hangingPunct="1">
              <a:defRPr/>
            </a:pPr>
            <a:r>
              <a:rPr lang="en-US" sz="4000" dirty="0" smtClean="0">
                <a:effectLst>
                  <a:outerShdw blurRad="38100" dist="38100" dir="2700000" algn="tl">
                    <a:srgbClr val="C0C0C0"/>
                  </a:outerShdw>
                </a:effectLst>
              </a:rPr>
              <a:t>RECORDKEEPING</a:t>
            </a:r>
            <a:br>
              <a:rPr lang="en-US" sz="4000" dirty="0" smtClean="0">
                <a:effectLst>
                  <a:outerShdw blurRad="38100" dist="38100" dir="2700000" algn="tl">
                    <a:srgbClr val="C0C0C0"/>
                  </a:outerShdw>
                </a:effectLst>
              </a:rPr>
            </a:br>
            <a:r>
              <a:rPr lang="en-US" sz="4000" dirty="0" smtClean="0">
                <a:effectLst>
                  <a:outerShdw blurRad="38100" dist="38100" dir="2700000" algn="tl">
                    <a:srgbClr val="C0C0C0"/>
                  </a:outerShdw>
                </a:effectLst>
              </a:rPr>
              <a:t>Overview</a:t>
            </a:r>
          </a:p>
        </p:txBody>
      </p:sp>
      <p:sp>
        <p:nvSpPr>
          <p:cNvPr id="13315" name="Rectangle 3"/>
          <p:cNvSpPr>
            <a:spLocks noGrp="1" noChangeArrowheads="1"/>
          </p:cNvSpPr>
          <p:nvPr>
            <p:ph type="body" idx="4294967295"/>
          </p:nvPr>
        </p:nvSpPr>
        <p:spPr>
          <a:xfrm>
            <a:off x="685800" y="1981200"/>
            <a:ext cx="7772400" cy="4648200"/>
          </a:xfrm>
        </p:spPr>
        <p:txBody>
          <a:bodyPr/>
          <a:lstStyle/>
          <a:p>
            <a:pPr eaLnBrk="1" hangingPunct="1"/>
            <a:r>
              <a:rPr lang="en-US" sz="2800" b="1" dirty="0" smtClean="0"/>
              <a:t>Calendar Days – Cap at 180</a:t>
            </a:r>
          </a:p>
          <a:p>
            <a:pPr eaLnBrk="1" hangingPunct="1"/>
            <a:r>
              <a:rPr lang="en-US" sz="2800" b="1" dirty="0" smtClean="0"/>
              <a:t>Forms</a:t>
            </a:r>
          </a:p>
          <a:p>
            <a:pPr lvl="1" eaLnBrk="1" hangingPunct="1"/>
            <a:r>
              <a:rPr lang="en-US" sz="2400" b="1" dirty="0" smtClean="0"/>
              <a:t>Hearing Loss  (Last Change)</a:t>
            </a:r>
          </a:p>
          <a:p>
            <a:pPr eaLnBrk="1" hangingPunct="1"/>
            <a:r>
              <a:rPr lang="en-US" sz="2800" b="1" dirty="0" smtClean="0"/>
              <a:t>Recordable vs. Reportable</a:t>
            </a:r>
          </a:p>
          <a:p>
            <a:pPr eaLnBrk="1" hangingPunct="1"/>
            <a:r>
              <a:rPr lang="en-US" sz="2800" b="1" dirty="0" smtClean="0"/>
              <a:t>Privacy Protection</a:t>
            </a:r>
          </a:p>
          <a:p>
            <a:pPr eaLnBrk="1" hangingPunct="1"/>
            <a:r>
              <a:rPr lang="en-US" sz="2800" b="1" dirty="0" smtClean="0"/>
              <a:t>Release Forms WITH employee names</a:t>
            </a:r>
          </a:p>
          <a:p>
            <a:pPr eaLnBrk="1" hangingPunct="1"/>
            <a:r>
              <a:rPr lang="en-US" sz="2800" b="1" dirty="0" smtClean="0"/>
              <a:t>Employee Involvement</a:t>
            </a:r>
          </a:p>
          <a:p>
            <a:pPr eaLnBrk="1" hangingPunct="1"/>
            <a:r>
              <a:rPr lang="en-US" sz="2800" b="1" dirty="0" smtClean="0"/>
              <a:t>Temporary Employees</a:t>
            </a:r>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9666711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2286000" y="304800"/>
            <a:ext cx="6248400" cy="990600"/>
          </a:xfrm>
        </p:spPr>
        <p:txBody>
          <a:bodyPr/>
          <a:lstStyle/>
          <a:p>
            <a:pPr eaLnBrk="1" hangingPunct="1">
              <a:defRPr/>
            </a:pPr>
            <a:r>
              <a:rPr lang="en-US" altLang="en-US" b="1" dirty="0" smtClean="0"/>
              <a:t>TOPICS</a:t>
            </a:r>
          </a:p>
        </p:txBody>
      </p:sp>
      <p:sp>
        <p:nvSpPr>
          <p:cNvPr id="9219" name="Rectangle 3"/>
          <p:cNvSpPr>
            <a:spLocks noGrp="1" noChangeArrowheads="1"/>
          </p:cNvSpPr>
          <p:nvPr>
            <p:ph type="body" idx="1"/>
          </p:nvPr>
        </p:nvSpPr>
        <p:spPr>
          <a:xfrm>
            <a:off x="457200" y="1295400"/>
            <a:ext cx="8485188" cy="5562600"/>
          </a:xfrm>
        </p:spPr>
        <p:txBody>
          <a:bodyPr/>
          <a:lstStyle/>
          <a:p>
            <a:pPr eaLnBrk="1" hangingPunct="1"/>
            <a:endParaRPr lang="en-US" altLang="en-US" b="1" dirty="0" smtClean="0"/>
          </a:p>
          <a:p>
            <a:pPr eaLnBrk="1" hangingPunct="1"/>
            <a:r>
              <a:rPr lang="en-US" altLang="en-US" sz="2800" b="1" dirty="0" smtClean="0"/>
              <a:t>Recordkeeping Update</a:t>
            </a:r>
          </a:p>
          <a:p>
            <a:pPr lvl="1"/>
            <a:r>
              <a:rPr lang="en-US" altLang="en-US" sz="2600" b="1" dirty="0" smtClean="0"/>
              <a:t>What’s New</a:t>
            </a:r>
          </a:p>
          <a:p>
            <a:pPr lvl="2"/>
            <a:r>
              <a:rPr lang="en-US" altLang="en-US" sz="2600" b="1" dirty="0" smtClean="0"/>
              <a:t>OSHA Website</a:t>
            </a:r>
          </a:p>
          <a:p>
            <a:pPr lvl="2"/>
            <a:r>
              <a:rPr lang="en-US" altLang="en-US" sz="2600" b="1" dirty="0" smtClean="0"/>
              <a:t>Partial Exemption </a:t>
            </a:r>
          </a:p>
          <a:p>
            <a:pPr lvl="2"/>
            <a:r>
              <a:rPr lang="en-US" altLang="en-US" sz="2600" b="1" dirty="0" smtClean="0"/>
              <a:t>New Reporting Requirements</a:t>
            </a:r>
          </a:p>
          <a:p>
            <a:pPr lvl="1"/>
            <a:endParaRPr lang="en-US" altLang="en-US" sz="2600" b="1" dirty="0" smtClean="0"/>
          </a:p>
          <a:p>
            <a:pPr lvl="1"/>
            <a:r>
              <a:rPr lang="en-US" altLang="en-US" sz="2600" b="1" dirty="0" smtClean="0"/>
              <a:t>Proposed Change</a:t>
            </a:r>
          </a:p>
          <a:p>
            <a:pPr lvl="2"/>
            <a:r>
              <a:rPr lang="en-US" altLang="en-US" sz="2400" b="1" dirty="0" smtClean="0"/>
              <a:t>Electronic Filing</a:t>
            </a:r>
            <a:endParaRPr lang="en-US" altLang="en-US" sz="2400" b="1" dirty="0"/>
          </a:p>
          <a:p>
            <a:pPr lvl="1"/>
            <a:endParaRPr lang="en-US" altLang="en-US" sz="2600" b="1" dirty="0" smtClean="0"/>
          </a:p>
          <a:p>
            <a:pPr lvl="1"/>
            <a:r>
              <a:rPr lang="en-US" altLang="en-US" sz="2600" b="1" dirty="0" smtClean="0"/>
              <a:t>Basics</a:t>
            </a:r>
            <a:endParaRPr lang="en-US" altLang="en-US" sz="2600" b="1" dirty="0"/>
          </a:p>
          <a:p>
            <a:pPr marL="502920" lvl="2" indent="0" eaLnBrk="1" hangingPunct="1">
              <a:buNone/>
            </a:pPr>
            <a:endParaRPr lang="en-US" altLang="en-US" b="1" dirty="0" smtClean="0"/>
          </a:p>
          <a:p>
            <a:pPr lvl="1" eaLnBrk="1" hangingPunct="1"/>
            <a:endParaRPr lang="en-US" altLang="en-US" b="1" dirty="0" smtClean="0"/>
          </a:p>
          <a:p>
            <a:pPr lvl="1" eaLnBrk="1" hangingPunct="1"/>
            <a:endParaRPr lang="en-US" altLang="en-US" b="1" dirty="0" smtClean="0"/>
          </a:p>
          <a:p>
            <a:pPr marL="45720" indent="0" eaLnBrk="1" hangingPunct="1">
              <a:buNone/>
            </a:pPr>
            <a:endParaRPr lang="en-US" altLang="en-US" b="1" dirty="0" smtClean="0"/>
          </a:p>
          <a:p>
            <a:pPr lvl="1" eaLnBrk="1" hangingPunct="1"/>
            <a:endParaRPr lang="en-US" altLang="en-US" sz="3600" b="1" dirty="0" smtClean="0"/>
          </a:p>
          <a:p>
            <a:pPr eaLnBrk="1" hangingPunct="1"/>
            <a:endParaRPr lang="en-US" altLang="en-US" b="1"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557961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idx="4294967295"/>
          </p:nvPr>
        </p:nvSpPr>
        <p:spPr>
          <a:xfrm>
            <a:off x="304800" y="304800"/>
            <a:ext cx="8382000" cy="1143000"/>
          </a:xfrm>
        </p:spPr>
        <p:txBody>
          <a:bodyPr>
            <a:normAutofit fontScale="90000"/>
          </a:bodyPr>
          <a:lstStyle/>
          <a:p>
            <a:pPr algn="ctr" eaLnBrk="1" hangingPunct="1">
              <a:defRPr/>
            </a:pPr>
            <a:r>
              <a:rPr lang="en-US" sz="3500" dirty="0" smtClean="0">
                <a:effectLst>
                  <a:outerShdw blurRad="38100" dist="38100" dir="2700000" algn="tl">
                    <a:srgbClr val="C0C0C0"/>
                  </a:outerShdw>
                </a:effectLst>
              </a:rPr>
              <a:t>1904.7 </a:t>
            </a:r>
            <a:br>
              <a:rPr lang="en-US" sz="3500" dirty="0" smtClean="0">
                <a:effectLst>
                  <a:outerShdw blurRad="38100" dist="38100" dir="2700000" algn="tl">
                    <a:srgbClr val="C0C0C0"/>
                  </a:outerShdw>
                </a:effectLst>
              </a:rPr>
            </a:br>
            <a:r>
              <a:rPr lang="en-US" sz="3500" dirty="0" smtClean="0">
                <a:effectLst>
                  <a:outerShdw blurRad="38100" dist="38100" dir="2700000" algn="tl">
                    <a:srgbClr val="C0C0C0"/>
                  </a:outerShdw>
                </a:effectLst>
              </a:rPr>
              <a:t> General Recording Criteria</a:t>
            </a:r>
          </a:p>
        </p:txBody>
      </p:sp>
      <p:sp>
        <p:nvSpPr>
          <p:cNvPr id="15363" name="Rectangle 3"/>
          <p:cNvSpPr>
            <a:spLocks noGrp="1" noChangeArrowheads="1"/>
          </p:cNvSpPr>
          <p:nvPr>
            <p:ph type="body" idx="4294967295"/>
          </p:nvPr>
        </p:nvSpPr>
        <p:spPr>
          <a:xfrm>
            <a:off x="685800" y="1752600"/>
            <a:ext cx="7772400" cy="4142456"/>
          </a:xfrm>
        </p:spPr>
        <p:txBody>
          <a:bodyPr>
            <a:normAutofit lnSpcReduction="10000"/>
          </a:bodyPr>
          <a:lstStyle/>
          <a:p>
            <a:pPr eaLnBrk="1" hangingPunct="1">
              <a:lnSpc>
                <a:spcPct val="90000"/>
              </a:lnSpc>
            </a:pPr>
            <a:r>
              <a:rPr lang="en-US" sz="2600" b="1" dirty="0" smtClean="0"/>
              <a:t>An </a:t>
            </a:r>
            <a:r>
              <a:rPr lang="en-US" sz="2600" b="1" dirty="0" smtClean="0">
                <a:solidFill>
                  <a:srgbClr val="FF0066"/>
                </a:solidFill>
              </a:rPr>
              <a:t>(Work Related)</a:t>
            </a:r>
            <a:r>
              <a:rPr lang="en-US" sz="2600" b="1" dirty="0" smtClean="0"/>
              <a:t> injury or illness is recordable if it results in one or more of the following:</a:t>
            </a:r>
          </a:p>
          <a:p>
            <a:pPr lvl="1" eaLnBrk="1" hangingPunct="1">
              <a:lnSpc>
                <a:spcPct val="90000"/>
              </a:lnSpc>
            </a:pPr>
            <a:r>
              <a:rPr lang="en-US" sz="2400" b="1" dirty="0" smtClean="0"/>
              <a:t>Death</a:t>
            </a:r>
          </a:p>
          <a:p>
            <a:pPr lvl="1" eaLnBrk="1" hangingPunct="1">
              <a:lnSpc>
                <a:spcPct val="90000"/>
              </a:lnSpc>
            </a:pPr>
            <a:r>
              <a:rPr lang="en-US" sz="2400" b="1" dirty="0" smtClean="0"/>
              <a:t>Days away from work</a:t>
            </a:r>
          </a:p>
          <a:p>
            <a:pPr lvl="1" eaLnBrk="1" hangingPunct="1">
              <a:lnSpc>
                <a:spcPct val="90000"/>
              </a:lnSpc>
            </a:pPr>
            <a:r>
              <a:rPr lang="en-US" sz="2400" b="1" dirty="0" smtClean="0"/>
              <a:t>Restricted work activity</a:t>
            </a:r>
          </a:p>
          <a:p>
            <a:pPr lvl="1" eaLnBrk="1" hangingPunct="1">
              <a:lnSpc>
                <a:spcPct val="90000"/>
              </a:lnSpc>
            </a:pPr>
            <a:r>
              <a:rPr lang="en-US" sz="2400" b="1" dirty="0" smtClean="0"/>
              <a:t>Transfer to another job</a:t>
            </a:r>
          </a:p>
          <a:p>
            <a:pPr lvl="1" eaLnBrk="1" hangingPunct="1">
              <a:lnSpc>
                <a:spcPct val="90000"/>
              </a:lnSpc>
            </a:pPr>
            <a:r>
              <a:rPr lang="en-US" sz="2400" b="1" dirty="0" smtClean="0"/>
              <a:t>Medical treatment beyond first aid</a:t>
            </a:r>
          </a:p>
          <a:p>
            <a:pPr lvl="1" eaLnBrk="1" hangingPunct="1">
              <a:lnSpc>
                <a:spcPct val="90000"/>
              </a:lnSpc>
            </a:pPr>
            <a:r>
              <a:rPr lang="en-US" sz="2400" b="1" dirty="0" smtClean="0"/>
              <a:t>Loss of consciousness</a:t>
            </a:r>
          </a:p>
          <a:p>
            <a:pPr lvl="1" eaLnBrk="1" hangingPunct="1">
              <a:lnSpc>
                <a:spcPct val="90000"/>
              </a:lnSpc>
            </a:pPr>
            <a:r>
              <a:rPr lang="en-US" sz="2400" b="1" dirty="0" smtClean="0"/>
              <a:t>Significant injury or illness diagnosed by a PLHCP</a:t>
            </a:r>
          </a:p>
        </p:txBody>
      </p:sp>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2952611242"/>
      </p:ext>
    </p:extLst>
  </p:cSld>
  <p:clrMapOvr>
    <a:masterClrMapping/>
  </p:clrMapOvr>
  <p:transition spd="slow">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idx="4294967295"/>
          </p:nvPr>
        </p:nvSpPr>
        <p:spPr>
          <a:xfrm>
            <a:off x="685800" y="990600"/>
            <a:ext cx="7772400" cy="1295400"/>
          </a:xfrm>
        </p:spPr>
        <p:txBody>
          <a:bodyPr/>
          <a:lstStyle/>
          <a:p>
            <a:pPr eaLnBrk="1" hangingPunct="1">
              <a:defRPr/>
            </a:pPr>
            <a:r>
              <a:rPr lang="en-US" sz="4000" dirty="0" smtClean="0">
                <a:effectLst>
                  <a:outerShdw blurRad="38100" dist="38100" dir="2700000" algn="tl">
                    <a:srgbClr val="C0C0C0"/>
                  </a:outerShdw>
                </a:effectLst>
              </a:rPr>
              <a:t>1904.5 – …Work Environment</a:t>
            </a:r>
          </a:p>
        </p:txBody>
      </p:sp>
      <p:sp>
        <p:nvSpPr>
          <p:cNvPr id="16387" name="Rectangle 3"/>
          <p:cNvSpPr>
            <a:spLocks noGrp="1" noChangeArrowheads="1"/>
          </p:cNvSpPr>
          <p:nvPr>
            <p:ph type="body" idx="4294967295"/>
          </p:nvPr>
        </p:nvSpPr>
        <p:spPr>
          <a:xfrm>
            <a:off x="457200" y="1676400"/>
            <a:ext cx="6324600" cy="4114800"/>
          </a:xfrm>
        </p:spPr>
        <p:txBody>
          <a:bodyPr/>
          <a:lstStyle/>
          <a:p>
            <a:pPr eaLnBrk="1" hangingPunct="1">
              <a:buFontTx/>
              <a:buNone/>
            </a:pPr>
            <a:endParaRPr lang="en-US" sz="3300" b="1" dirty="0" smtClean="0"/>
          </a:p>
          <a:p>
            <a:pPr eaLnBrk="1" hangingPunct="1">
              <a:buFontTx/>
              <a:buNone/>
            </a:pPr>
            <a:r>
              <a:rPr lang="en-US" sz="3300" b="1" dirty="0" smtClean="0"/>
              <a:t>The establishment and other locations where one or more employees are working or are present as a condition of their employment </a:t>
            </a:r>
          </a:p>
          <a:p>
            <a:pPr eaLnBrk="1" hangingPunct="1">
              <a:buFontTx/>
              <a:buNone/>
            </a:pPr>
            <a:r>
              <a:rPr lang="en-US" sz="3300" b="1" dirty="0" smtClean="0"/>
              <a:t> </a:t>
            </a:r>
          </a:p>
        </p:txBody>
      </p:sp>
      <p:pic>
        <p:nvPicPr>
          <p:cNvPr id="1638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4648200"/>
            <a:ext cx="1905000"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descr="PE01085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2638" y="2971800"/>
            <a:ext cx="124142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3" descr="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4005421582"/>
      </p:ext>
    </p:extLst>
  </p:cSld>
  <p:clrMapOvr>
    <a:masterClrMapping/>
  </p:clrMapOvr>
  <p:transition spd="slow">
    <p:pull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28600" y="457200"/>
            <a:ext cx="8534400" cy="1143000"/>
          </a:xfrm>
        </p:spPr>
        <p:txBody>
          <a:bodyPr/>
          <a:lstStyle/>
          <a:p>
            <a:pPr algn="ctr" eaLnBrk="1" hangingPunct="1">
              <a:defRPr/>
            </a:pPr>
            <a:r>
              <a:rPr lang="en-US" sz="3600" dirty="0" smtClean="0">
                <a:effectLst>
                  <a:outerShdw blurRad="38100" dist="38100" dir="2700000" algn="tl">
                    <a:srgbClr val="C0C0C0"/>
                  </a:outerShdw>
                </a:effectLst>
              </a:rPr>
              <a:t>1904.5 – …Work-Relatedness</a:t>
            </a:r>
            <a:endParaRPr lang="en-US" sz="3700" dirty="0" smtClean="0">
              <a:effectLst>
                <a:outerShdw blurRad="38100" dist="38100" dir="2700000" algn="tl">
                  <a:srgbClr val="C0C0C0"/>
                </a:outerShdw>
              </a:effectLst>
            </a:endParaRPr>
          </a:p>
        </p:txBody>
      </p:sp>
      <p:sp>
        <p:nvSpPr>
          <p:cNvPr id="17411" name="Rectangle 3"/>
          <p:cNvSpPr>
            <a:spLocks noGrp="1" noChangeArrowheads="1"/>
          </p:cNvSpPr>
          <p:nvPr>
            <p:ph type="body" idx="4294967295"/>
          </p:nvPr>
        </p:nvSpPr>
        <p:spPr>
          <a:xfrm>
            <a:off x="609600" y="1981200"/>
            <a:ext cx="7772400" cy="3810000"/>
          </a:xfrm>
        </p:spPr>
        <p:txBody>
          <a:bodyPr>
            <a:normAutofit/>
          </a:bodyPr>
          <a:lstStyle/>
          <a:p>
            <a:pPr eaLnBrk="1" hangingPunct="1"/>
            <a:r>
              <a:rPr lang="en-US" sz="2800" b="1" dirty="0" smtClean="0"/>
              <a:t>Broad Concept</a:t>
            </a:r>
          </a:p>
          <a:p>
            <a:pPr lvl="1" eaLnBrk="1" hangingPunct="1"/>
            <a:r>
              <a:rPr lang="en-US" sz="2800" b="1" dirty="0" smtClean="0"/>
              <a:t>Purpose of Rule</a:t>
            </a:r>
          </a:p>
          <a:p>
            <a:pPr eaLnBrk="1" hangingPunct="1"/>
            <a:endParaRPr lang="en-US" sz="2800" b="1" dirty="0" smtClean="0"/>
          </a:p>
          <a:p>
            <a:pPr eaLnBrk="1" hangingPunct="1"/>
            <a:r>
              <a:rPr lang="en-US" sz="2800" b="1" dirty="0" smtClean="0"/>
              <a:t>Exemptions Listed in Standard</a:t>
            </a:r>
          </a:p>
          <a:p>
            <a:pPr eaLnBrk="1" hangingPunct="1"/>
            <a:endParaRPr lang="en-US" sz="2800" b="1" dirty="0" smtClean="0"/>
          </a:p>
          <a:p>
            <a:pPr eaLnBrk="1" hangingPunct="1"/>
            <a:r>
              <a:rPr lang="en-US" sz="2800" b="1" dirty="0" smtClean="0"/>
              <a:t>Preamble – Employer makes Determination</a:t>
            </a:r>
          </a:p>
        </p:txBody>
      </p:sp>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2195257497"/>
      </p:ext>
    </p:extLst>
  </p:cSld>
  <p:clrMapOvr>
    <a:masterClrMapping/>
  </p:clrMapOvr>
  <p:transition spd="slow">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685800" y="685800"/>
            <a:ext cx="7772400" cy="1066800"/>
          </a:xfrm>
        </p:spPr>
        <p:txBody>
          <a:bodyPr/>
          <a:lstStyle/>
          <a:p>
            <a:pPr algn="ctr" eaLnBrk="1" hangingPunct="1">
              <a:defRPr/>
            </a:pPr>
            <a:r>
              <a:rPr lang="en-US" sz="4000" dirty="0" smtClean="0">
                <a:effectLst>
                  <a:outerShdw blurRad="38100" dist="38100" dir="2700000" algn="tl">
                    <a:srgbClr val="C0C0C0"/>
                  </a:outerShdw>
                </a:effectLst>
              </a:rPr>
              <a:t>  1904.5 – …Work-Relatedness</a:t>
            </a:r>
          </a:p>
        </p:txBody>
      </p:sp>
      <p:sp>
        <p:nvSpPr>
          <p:cNvPr id="18435" name="Rectangle 3"/>
          <p:cNvSpPr>
            <a:spLocks noGrp="1" noChangeArrowheads="1"/>
          </p:cNvSpPr>
          <p:nvPr>
            <p:ph type="body" idx="4294967295"/>
          </p:nvPr>
        </p:nvSpPr>
        <p:spPr>
          <a:xfrm>
            <a:off x="457200" y="1905000"/>
            <a:ext cx="6324600" cy="4124324"/>
          </a:xfrm>
        </p:spPr>
        <p:txBody>
          <a:bodyPr/>
          <a:lstStyle/>
          <a:p>
            <a:pPr eaLnBrk="1" hangingPunct="1">
              <a:lnSpc>
                <a:spcPct val="80000"/>
              </a:lnSpc>
              <a:buFontTx/>
              <a:buNone/>
            </a:pPr>
            <a:r>
              <a:rPr lang="en-US" sz="3200" b="1" dirty="0" smtClean="0"/>
              <a:t>Exceptions:</a:t>
            </a:r>
          </a:p>
          <a:p>
            <a:pPr eaLnBrk="1" hangingPunct="1">
              <a:lnSpc>
                <a:spcPct val="80000"/>
              </a:lnSpc>
            </a:pPr>
            <a:r>
              <a:rPr lang="en-US" sz="2500" b="1" dirty="0" smtClean="0"/>
              <a:t>Present as a member of the general public</a:t>
            </a:r>
          </a:p>
          <a:p>
            <a:pPr eaLnBrk="1" hangingPunct="1">
              <a:lnSpc>
                <a:spcPct val="80000"/>
              </a:lnSpc>
            </a:pPr>
            <a:r>
              <a:rPr lang="en-US" sz="2500" b="1" dirty="0" smtClean="0"/>
              <a:t>Symptoms arising in work environment that are solely due to non-work-related event or exposure</a:t>
            </a:r>
          </a:p>
          <a:p>
            <a:pPr eaLnBrk="1" hangingPunct="1">
              <a:lnSpc>
                <a:spcPct val="80000"/>
              </a:lnSpc>
            </a:pPr>
            <a:r>
              <a:rPr lang="en-US" sz="2500" b="1" dirty="0" smtClean="0"/>
              <a:t>Voluntary participation in wellness program, medical, fitness or recreational activity</a:t>
            </a:r>
          </a:p>
          <a:p>
            <a:pPr eaLnBrk="1" hangingPunct="1">
              <a:lnSpc>
                <a:spcPct val="80000"/>
              </a:lnSpc>
            </a:pPr>
            <a:r>
              <a:rPr lang="en-US" sz="2500" b="1" dirty="0" smtClean="0"/>
              <a:t>Eating, drinking or preparing food or drink for personal consumption</a:t>
            </a:r>
          </a:p>
        </p:txBody>
      </p:sp>
      <p:pic>
        <p:nvPicPr>
          <p:cNvPr id="1843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4648200"/>
            <a:ext cx="1905000"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5" descr="PE01085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2638" y="2971800"/>
            <a:ext cx="124142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3" descr="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2335114884"/>
      </p:ext>
    </p:extLst>
  </p:cSld>
  <p:clrMapOvr>
    <a:masterClrMapping/>
  </p:clrMapOvr>
  <p:transition spd="slow">
    <p:pull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066800" y="228600"/>
            <a:ext cx="7391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4400" b="1" dirty="0">
                <a:solidFill>
                  <a:schemeClr val="accent2"/>
                </a:solidFill>
                <a:latin typeface="Verdana" pitchFamily="34" charset="0"/>
              </a:rPr>
              <a:t>1904.5 – Exceptions</a:t>
            </a:r>
          </a:p>
        </p:txBody>
      </p:sp>
      <p:sp>
        <p:nvSpPr>
          <p:cNvPr id="19459" name="Rectangle 3"/>
          <p:cNvSpPr>
            <a:spLocks noChangeArrowheads="1"/>
          </p:cNvSpPr>
          <p:nvPr/>
        </p:nvSpPr>
        <p:spPr bwMode="auto">
          <a:xfrm>
            <a:off x="457200" y="1371600"/>
            <a:ext cx="67818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FontTx/>
              <a:buChar char="•"/>
            </a:pPr>
            <a:r>
              <a:rPr lang="en-US" sz="2400" b="1" dirty="0">
                <a:solidFill>
                  <a:schemeClr val="tx1"/>
                </a:solidFill>
                <a:latin typeface="Verdana" pitchFamily="34" charset="0"/>
              </a:rPr>
              <a:t>Personal tasks outside assigned working hours</a:t>
            </a:r>
          </a:p>
          <a:p>
            <a:pPr marL="342900" indent="-342900">
              <a:lnSpc>
                <a:spcPct val="90000"/>
              </a:lnSpc>
              <a:spcBef>
                <a:spcPct val="20000"/>
              </a:spcBef>
              <a:buFontTx/>
              <a:buChar char="•"/>
            </a:pPr>
            <a:r>
              <a:rPr lang="en-US" sz="2400" b="1" dirty="0">
                <a:solidFill>
                  <a:schemeClr val="tx1"/>
                </a:solidFill>
                <a:latin typeface="Verdana" pitchFamily="34" charset="0"/>
              </a:rPr>
              <a:t>Personal grooming, self medication for non-work-related condition, or intentionally self-inflicted</a:t>
            </a:r>
          </a:p>
          <a:p>
            <a:pPr marL="342900" indent="-342900">
              <a:lnSpc>
                <a:spcPct val="90000"/>
              </a:lnSpc>
              <a:spcBef>
                <a:spcPct val="20000"/>
              </a:spcBef>
              <a:buFontTx/>
              <a:buChar char="•"/>
            </a:pPr>
            <a:r>
              <a:rPr lang="en-US" sz="2400" b="1" dirty="0">
                <a:solidFill>
                  <a:schemeClr val="tx1"/>
                </a:solidFill>
                <a:latin typeface="Verdana" pitchFamily="34" charset="0"/>
              </a:rPr>
              <a:t>Motor vehicle accident in parking lot/access road during commute</a:t>
            </a:r>
          </a:p>
          <a:p>
            <a:pPr marL="342900" indent="-342900">
              <a:lnSpc>
                <a:spcPct val="90000"/>
              </a:lnSpc>
              <a:spcBef>
                <a:spcPct val="20000"/>
              </a:spcBef>
              <a:buFontTx/>
              <a:buChar char="•"/>
            </a:pPr>
            <a:r>
              <a:rPr lang="en-US" sz="2400" b="1" dirty="0">
                <a:solidFill>
                  <a:schemeClr val="tx1"/>
                </a:solidFill>
                <a:latin typeface="Verdana" pitchFamily="34" charset="0"/>
              </a:rPr>
              <a:t>Common cold or flu</a:t>
            </a:r>
          </a:p>
          <a:p>
            <a:pPr marL="342900" indent="-342900">
              <a:lnSpc>
                <a:spcPct val="90000"/>
              </a:lnSpc>
              <a:spcBef>
                <a:spcPct val="20000"/>
              </a:spcBef>
              <a:buFontTx/>
              <a:buChar char="•"/>
            </a:pPr>
            <a:r>
              <a:rPr lang="en-US" sz="2400" b="1" dirty="0">
                <a:solidFill>
                  <a:schemeClr val="tx1"/>
                </a:solidFill>
                <a:latin typeface="Verdana" pitchFamily="34" charset="0"/>
              </a:rPr>
              <a:t>Mental illness, unless employee voluntarily provides a medical opinion from a physician or licensed health care professional (PLHCP) having appropriate qualifications and experience that affirms work relatedness</a:t>
            </a:r>
          </a:p>
        </p:txBody>
      </p:sp>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3200400"/>
            <a:ext cx="15240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3"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228600"/>
            <a:ext cx="1143000" cy="1219200"/>
          </a:xfrm>
          <a:prstGeom prst="rect">
            <a:avLst/>
          </a:prstGeom>
        </p:spPr>
      </p:pic>
    </p:spTree>
    <p:extLst>
      <p:ext uri="{BB962C8B-B14F-4D97-AF65-F5344CB8AC3E}">
        <p14:creationId xmlns:p14="http://schemas.microsoft.com/office/powerpoint/2010/main" val="1543936327"/>
      </p:ext>
    </p:extLst>
  </p:cSld>
  <p:clrMapOvr>
    <a:masterClrMapping/>
  </p:clrMapOvr>
  <p:transition spd="slow">
    <p:pull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28600" y="457200"/>
            <a:ext cx="8534400" cy="1143000"/>
          </a:xfrm>
        </p:spPr>
        <p:txBody>
          <a:bodyPr/>
          <a:lstStyle/>
          <a:p>
            <a:pPr algn="ctr" eaLnBrk="1" hangingPunct="1">
              <a:defRPr/>
            </a:pPr>
            <a:r>
              <a:rPr lang="en-US" sz="3700" b="1" dirty="0" smtClean="0">
                <a:effectLst>
                  <a:outerShdw blurRad="38100" dist="38100" dir="2700000" algn="tl">
                    <a:srgbClr val="C0C0C0"/>
                  </a:outerShdw>
                </a:effectLst>
              </a:rPr>
              <a:t>Discernible Cause</a:t>
            </a:r>
          </a:p>
        </p:txBody>
      </p:sp>
      <p:sp>
        <p:nvSpPr>
          <p:cNvPr id="21507" name="Rectangle 3"/>
          <p:cNvSpPr>
            <a:spLocks noGrp="1" noChangeArrowheads="1"/>
          </p:cNvSpPr>
          <p:nvPr>
            <p:ph type="body" idx="4294967295"/>
          </p:nvPr>
        </p:nvSpPr>
        <p:spPr>
          <a:xfrm>
            <a:off x="609600" y="1752600"/>
            <a:ext cx="7772400" cy="4038600"/>
          </a:xfrm>
        </p:spPr>
        <p:txBody>
          <a:bodyPr>
            <a:normAutofit/>
          </a:bodyPr>
          <a:lstStyle/>
          <a:p>
            <a:pPr eaLnBrk="1" hangingPunct="1"/>
            <a:r>
              <a:rPr lang="en-US" sz="2800" b="1" dirty="0" smtClean="0"/>
              <a:t>Letter of Interpretation – 1/13/04</a:t>
            </a:r>
          </a:p>
          <a:p>
            <a:pPr eaLnBrk="1" hangingPunct="1"/>
            <a:endParaRPr lang="en-US" sz="2800" b="1" dirty="0" smtClean="0"/>
          </a:p>
          <a:p>
            <a:pPr eaLnBrk="1" hangingPunct="1"/>
            <a:r>
              <a:rPr lang="en-US" sz="2800" b="1" dirty="0" smtClean="0"/>
              <a:t>The event of exposure in the work environment is a discernible cause of the injury of illness.</a:t>
            </a:r>
          </a:p>
          <a:p>
            <a:pPr lvl="1" eaLnBrk="1" hangingPunct="1"/>
            <a:r>
              <a:rPr lang="en-US" sz="2800" b="1" dirty="0" smtClean="0"/>
              <a:t>Not predominate or only cause</a:t>
            </a:r>
          </a:p>
          <a:p>
            <a:pPr eaLnBrk="1" hangingPunct="1"/>
            <a:endParaRPr lang="en-US" sz="2800" b="1" dirty="0" smtClean="0"/>
          </a:p>
          <a:p>
            <a:pPr eaLnBrk="1" hangingPunct="1"/>
            <a:r>
              <a:rPr lang="en-US" sz="2800" b="1" dirty="0" smtClean="0"/>
              <a:t>Preamble – “Identifiable Event”</a:t>
            </a:r>
          </a:p>
        </p:txBody>
      </p:sp>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059555373"/>
      </p:ext>
    </p:extLst>
  </p:cSld>
  <p:clrMapOvr>
    <a:masterClrMapping/>
  </p:clrMapOvr>
  <p:transition spd="slow">
    <p:pull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28600" y="457200"/>
            <a:ext cx="8534400" cy="990600"/>
          </a:xfrm>
        </p:spPr>
        <p:txBody>
          <a:bodyPr/>
          <a:lstStyle/>
          <a:p>
            <a:pPr algn="ctr" eaLnBrk="1" hangingPunct="1">
              <a:defRPr/>
            </a:pPr>
            <a:r>
              <a:rPr lang="en-US" sz="3700" b="1" dirty="0" smtClean="0">
                <a:effectLst>
                  <a:outerShdw blurRad="38100" dist="38100" dir="2700000" algn="tl">
                    <a:srgbClr val="C0C0C0"/>
                  </a:outerShdw>
                </a:effectLst>
              </a:rPr>
              <a:t>No “Incident”</a:t>
            </a:r>
          </a:p>
        </p:txBody>
      </p:sp>
      <p:sp>
        <p:nvSpPr>
          <p:cNvPr id="22531" name="Rectangle 3"/>
          <p:cNvSpPr>
            <a:spLocks noGrp="1" noChangeArrowheads="1"/>
          </p:cNvSpPr>
          <p:nvPr>
            <p:ph type="body" idx="4294967295"/>
          </p:nvPr>
        </p:nvSpPr>
        <p:spPr>
          <a:xfrm>
            <a:off x="609600" y="1676400"/>
            <a:ext cx="7772400" cy="4114800"/>
          </a:xfrm>
        </p:spPr>
        <p:txBody>
          <a:bodyPr>
            <a:normAutofit/>
          </a:bodyPr>
          <a:lstStyle/>
          <a:p>
            <a:pPr eaLnBrk="1" hangingPunct="1"/>
            <a:r>
              <a:rPr lang="en-US" sz="2800" b="1" dirty="0" smtClean="0"/>
              <a:t>FAQ 7-24</a:t>
            </a:r>
          </a:p>
          <a:p>
            <a:pPr eaLnBrk="1" hangingPunct="1"/>
            <a:endParaRPr lang="en-US" sz="2800" b="1" dirty="0" smtClean="0"/>
          </a:p>
          <a:p>
            <a:pPr lvl="1" eaLnBrk="1" hangingPunct="1"/>
            <a:r>
              <a:rPr lang="en-US" sz="2800" b="1" dirty="0" smtClean="0"/>
              <a:t>Employee provided antibiotics for “anthrax” although employee does not test positive for exposure / infection.    Recordable?</a:t>
            </a:r>
          </a:p>
          <a:p>
            <a:pPr lvl="1" eaLnBrk="1" hangingPunct="1"/>
            <a:endParaRPr lang="en-US" sz="2800" b="1" dirty="0" smtClean="0"/>
          </a:p>
          <a:p>
            <a:pPr lvl="1" eaLnBrk="1" hangingPunct="1"/>
            <a:r>
              <a:rPr lang="en-US" sz="2800" b="1" dirty="0" smtClean="0"/>
              <a:t>No…. Employee is not injured or ill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1115266056"/>
      </p:ext>
    </p:extLst>
  </p:cSld>
  <p:clrMapOvr>
    <a:masterClrMapping/>
  </p:clrMapOvr>
  <p:transition spd="slow">
    <p:pull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914400" y="381001"/>
            <a:ext cx="7315200" cy="1219199"/>
          </a:xfrm>
        </p:spPr>
        <p:txBody>
          <a:bodyPr/>
          <a:lstStyle/>
          <a:p>
            <a:pPr algn="ctr" eaLnBrk="1" hangingPunct="1">
              <a:defRPr/>
            </a:pPr>
            <a:r>
              <a:rPr lang="en-US" sz="4000" dirty="0" smtClean="0">
                <a:effectLst>
                  <a:outerShdw blurRad="38100" dist="38100" dir="2700000" algn="tl">
                    <a:srgbClr val="C0C0C0"/>
                  </a:outerShdw>
                </a:effectLst>
              </a:rPr>
              <a:t>Restricted Work Duty</a:t>
            </a:r>
          </a:p>
        </p:txBody>
      </p:sp>
      <p:sp>
        <p:nvSpPr>
          <p:cNvPr id="23555" name="Rectangle 3"/>
          <p:cNvSpPr>
            <a:spLocks noGrp="1" noChangeArrowheads="1"/>
          </p:cNvSpPr>
          <p:nvPr>
            <p:ph type="body" idx="4294967295"/>
          </p:nvPr>
        </p:nvSpPr>
        <p:spPr>
          <a:xfrm>
            <a:off x="685800" y="1828800"/>
            <a:ext cx="7772400" cy="4800600"/>
          </a:xfrm>
        </p:spPr>
        <p:txBody>
          <a:bodyPr/>
          <a:lstStyle/>
          <a:p>
            <a:pPr eaLnBrk="1" hangingPunct="1"/>
            <a:r>
              <a:rPr lang="en-US" sz="2800" b="1" dirty="0" smtClean="0"/>
              <a:t>Routine Task / Function – At least once per Week</a:t>
            </a:r>
          </a:p>
          <a:p>
            <a:pPr eaLnBrk="1" hangingPunct="1"/>
            <a:endParaRPr lang="en-US" sz="2800" b="1" dirty="0" smtClean="0"/>
          </a:p>
          <a:p>
            <a:pPr eaLnBrk="1" hangingPunct="1"/>
            <a:r>
              <a:rPr lang="en-US" b="1" dirty="0" smtClean="0"/>
              <a:t>1904.7(b)(4)(</a:t>
            </a:r>
            <a:r>
              <a:rPr lang="en-US" b="1" dirty="0" smtClean="0"/>
              <a:t>i</a:t>
            </a:r>
            <a:r>
              <a:rPr lang="en-US" b="1" dirty="0" smtClean="0"/>
              <a:t>)(A) and (B) -  </a:t>
            </a:r>
            <a:r>
              <a:rPr lang="en-US" sz="2800" b="1" dirty="0" smtClean="0"/>
              <a:t>The</a:t>
            </a:r>
            <a:r>
              <a:rPr lang="en-US" b="1" dirty="0" smtClean="0"/>
              <a:t> </a:t>
            </a:r>
            <a:r>
              <a:rPr lang="en-US" sz="2800" b="1" dirty="0" smtClean="0"/>
              <a:t>Employer keeps the Employee from Performing one or more Routine Functions or the Health Care Provider Recommends …..  </a:t>
            </a:r>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217808737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3020821" y="381001"/>
            <a:ext cx="3102359" cy="914399"/>
          </a:xfrm>
        </p:spPr>
        <p:txBody>
          <a:bodyPr/>
          <a:lstStyle/>
          <a:p>
            <a:pPr eaLnBrk="1" hangingPunct="1">
              <a:defRPr/>
            </a:pPr>
            <a:r>
              <a:rPr lang="en-US" sz="4000" dirty="0" smtClean="0">
                <a:effectLst>
                  <a:outerShdw blurRad="38100" dist="38100" dir="2700000" algn="tl">
                    <a:srgbClr val="C0C0C0"/>
                  </a:outerShdw>
                </a:effectLst>
              </a:rPr>
              <a:t>But….</a:t>
            </a:r>
          </a:p>
        </p:txBody>
      </p:sp>
      <p:sp>
        <p:nvSpPr>
          <p:cNvPr id="24579" name="Rectangle 3"/>
          <p:cNvSpPr>
            <a:spLocks noGrp="1" noChangeArrowheads="1"/>
          </p:cNvSpPr>
          <p:nvPr>
            <p:ph type="body" idx="4294967295"/>
          </p:nvPr>
        </p:nvSpPr>
        <p:spPr>
          <a:xfrm>
            <a:off x="533400" y="1600200"/>
            <a:ext cx="7924800" cy="5029200"/>
          </a:xfrm>
        </p:spPr>
        <p:txBody>
          <a:bodyPr/>
          <a:lstStyle/>
          <a:p>
            <a:pPr eaLnBrk="1" hangingPunct="1"/>
            <a:r>
              <a:rPr lang="en-US" sz="2800" b="1" dirty="0" smtClean="0"/>
              <a:t>FAQ – 7-19 – Minor Musculoskeletal Discomfort</a:t>
            </a:r>
          </a:p>
          <a:p>
            <a:pPr eaLnBrk="1" hangingPunct="1"/>
            <a:endParaRPr lang="en-US" sz="2800" b="1" dirty="0" smtClean="0"/>
          </a:p>
          <a:p>
            <a:pPr lvl="1" eaLnBrk="1" hangingPunct="1"/>
            <a:r>
              <a:rPr lang="en-US" sz="2400" b="1" dirty="0" smtClean="0"/>
              <a:t>Health Care Professional determines Employee is capable of performing all duties</a:t>
            </a:r>
          </a:p>
          <a:p>
            <a:pPr lvl="1" eaLnBrk="1" hangingPunct="1"/>
            <a:endParaRPr lang="en-US" sz="2400" b="1" dirty="0" smtClean="0"/>
          </a:p>
          <a:p>
            <a:pPr lvl="1" eaLnBrk="1" hangingPunct="1"/>
            <a:r>
              <a:rPr lang="en-US" sz="2400" b="1" dirty="0" smtClean="0"/>
              <a:t>Employer assigns work restrictions for the purpose of preventing….</a:t>
            </a:r>
          </a:p>
          <a:p>
            <a:pPr lvl="1" eaLnBrk="1" hangingPunct="1"/>
            <a:endParaRPr lang="en-US" sz="2400" b="1" dirty="0" smtClean="0"/>
          </a:p>
          <a:p>
            <a:pPr lvl="1" eaLnBrk="1" hangingPunct="1"/>
            <a:r>
              <a:rPr lang="en-US" sz="2400" b="1" dirty="0" smtClean="0"/>
              <a:t>Not Recordable</a:t>
            </a:r>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60373024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28600" y="457200"/>
            <a:ext cx="8534400" cy="1143000"/>
          </a:xfrm>
        </p:spPr>
        <p:txBody>
          <a:bodyPr/>
          <a:lstStyle/>
          <a:p>
            <a:pPr eaLnBrk="1" hangingPunct="1">
              <a:defRPr/>
            </a:pPr>
            <a:r>
              <a:rPr lang="en-US" sz="3700" dirty="0" smtClean="0">
                <a:effectLst>
                  <a:outerShdw blurRad="38100" dist="38100" dir="2700000" algn="tl">
                    <a:srgbClr val="C0C0C0"/>
                  </a:outerShdw>
                </a:effectLst>
              </a:rPr>
              <a:t>       1904.7(b)(5) – Medical Treatment</a:t>
            </a:r>
          </a:p>
        </p:txBody>
      </p:sp>
      <p:sp>
        <p:nvSpPr>
          <p:cNvPr id="25603" name="Rectangle 3"/>
          <p:cNvSpPr>
            <a:spLocks noGrp="1" noChangeArrowheads="1"/>
          </p:cNvSpPr>
          <p:nvPr>
            <p:ph type="body" idx="4294967295"/>
          </p:nvPr>
        </p:nvSpPr>
        <p:spPr>
          <a:xfrm>
            <a:off x="609600" y="1676400"/>
            <a:ext cx="7086600" cy="4114800"/>
          </a:xfrm>
        </p:spPr>
        <p:txBody>
          <a:bodyPr/>
          <a:lstStyle/>
          <a:p>
            <a:pPr eaLnBrk="1" hangingPunct="1"/>
            <a:r>
              <a:rPr lang="en-US" sz="2500" b="1" dirty="0" smtClean="0"/>
              <a:t>Medical treatment is the management and care of a patient to combat disease or disorder.</a:t>
            </a:r>
          </a:p>
          <a:p>
            <a:pPr eaLnBrk="1" hangingPunct="1"/>
            <a:endParaRPr lang="en-US" sz="2500" b="1" dirty="0" smtClean="0"/>
          </a:p>
          <a:p>
            <a:pPr eaLnBrk="1" hangingPunct="1"/>
            <a:r>
              <a:rPr lang="en-US" sz="2500" b="1" dirty="0" smtClean="0"/>
              <a:t>It does </a:t>
            </a:r>
            <a:r>
              <a:rPr lang="en-US" sz="2500" b="1" dirty="0" smtClean="0">
                <a:solidFill>
                  <a:srgbClr val="FF0066"/>
                </a:solidFill>
              </a:rPr>
              <a:t>NOT</a:t>
            </a:r>
            <a:r>
              <a:rPr lang="en-US" sz="2500" b="1" dirty="0" smtClean="0"/>
              <a:t> include:</a:t>
            </a:r>
          </a:p>
          <a:p>
            <a:pPr lvl="1" eaLnBrk="1" hangingPunct="1"/>
            <a:r>
              <a:rPr lang="en-US" sz="2500" b="1" dirty="0" smtClean="0"/>
              <a:t>Visits to a PLHCP solely for observation or counseling</a:t>
            </a:r>
          </a:p>
          <a:p>
            <a:pPr lvl="1" eaLnBrk="1" hangingPunct="1"/>
            <a:r>
              <a:rPr lang="en-US" sz="2500" b="1" dirty="0" smtClean="0"/>
              <a:t>Diagnostic procedures</a:t>
            </a:r>
          </a:p>
          <a:p>
            <a:pPr lvl="1" eaLnBrk="1" hangingPunct="1"/>
            <a:r>
              <a:rPr lang="en-US" sz="2500" b="1" dirty="0" smtClean="0"/>
              <a:t>First aid</a:t>
            </a:r>
          </a:p>
          <a:p>
            <a:pPr lvl="1" eaLnBrk="1" hangingPunct="1"/>
            <a:endParaRPr lang="en-US" sz="2500" b="1" dirty="0" smtClean="0"/>
          </a:p>
        </p:txBody>
      </p:sp>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1684953922"/>
      </p:ext>
    </p:extLst>
  </p:cSld>
  <p:clrMapOvr>
    <a:masterClrMapping/>
  </p:clrMapOvr>
  <p:transition spd="slow">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381000"/>
            <a:ext cx="6477000" cy="1371600"/>
          </a:xfrm>
        </p:spPr>
        <p:txBody>
          <a:bodyPr/>
          <a:lstStyle/>
          <a:p>
            <a:pPr eaLnBrk="1" hangingPunct="1"/>
            <a:r>
              <a:rPr lang="en-US" b="1" dirty="0" smtClean="0"/>
              <a:t>Enforcement</a:t>
            </a:r>
            <a:br>
              <a:rPr lang="en-US" b="1" dirty="0" smtClean="0"/>
            </a:br>
            <a:r>
              <a:rPr lang="en-US" b="1" dirty="0" smtClean="0"/>
              <a:t>Region V</a:t>
            </a:r>
          </a:p>
        </p:txBody>
      </p:sp>
      <p:sp>
        <p:nvSpPr>
          <p:cNvPr id="5123" name="Rectangle 3"/>
          <p:cNvSpPr>
            <a:spLocks noGrp="1" noChangeArrowheads="1"/>
          </p:cNvSpPr>
          <p:nvPr>
            <p:ph type="body" idx="1"/>
          </p:nvPr>
        </p:nvSpPr>
        <p:spPr>
          <a:xfrm>
            <a:off x="457200" y="2171700"/>
            <a:ext cx="8229600" cy="3848100"/>
          </a:xfrm>
        </p:spPr>
        <p:txBody>
          <a:bodyPr/>
          <a:lstStyle/>
          <a:p>
            <a:pPr eaLnBrk="1" hangingPunct="1">
              <a:buFont typeface="Wingdings" pitchFamily="2" charset="2"/>
              <a:buChar char="Ø"/>
            </a:pPr>
            <a:r>
              <a:rPr lang="en-US" sz="2800" b="1" dirty="0" smtClean="0"/>
              <a:t>Federal</a:t>
            </a:r>
          </a:p>
          <a:p>
            <a:pPr lvl="1" eaLnBrk="1" hangingPunct="1">
              <a:buFont typeface="Wingdings" pitchFamily="2" charset="2"/>
              <a:buChar char="Ø"/>
            </a:pPr>
            <a:r>
              <a:rPr lang="en-US" sz="3200" b="1" dirty="0" smtClean="0"/>
              <a:t>Illinois, Ohio, Wisconsin</a:t>
            </a:r>
          </a:p>
          <a:p>
            <a:pPr lvl="2" eaLnBrk="1" hangingPunct="1">
              <a:buFont typeface="Wingdings" pitchFamily="2" charset="2"/>
              <a:buChar char="Ø"/>
            </a:pPr>
            <a:r>
              <a:rPr lang="en-US" sz="2000" b="1" dirty="0" smtClean="0"/>
              <a:t>Except employees of “local” Government</a:t>
            </a:r>
          </a:p>
          <a:p>
            <a:pPr lvl="1" eaLnBrk="1" hangingPunct="1">
              <a:buFont typeface="Wingdings" pitchFamily="2" charset="2"/>
              <a:buChar char="Ø"/>
            </a:pPr>
            <a:endParaRPr lang="en-US" sz="2000" b="1" dirty="0" smtClean="0"/>
          </a:p>
          <a:p>
            <a:pPr eaLnBrk="1" hangingPunct="1">
              <a:buFont typeface="Wingdings" pitchFamily="2" charset="2"/>
              <a:buChar char="Ø"/>
            </a:pPr>
            <a:r>
              <a:rPr lang="en-US" sz="2800" b="1" dirty="0" smtClean="0"/>
              <a:t>State Plans</a:t>
            </a:r>
          </a:p>
          <a:p>
            <a:pPr lvl="1" eaLnBrk="1" hangingPunct="1">
              <a:buFont typeface="Wingdings" pitchFamily="2" charset="2"/>
              <a:buChar char="Ø"/>
            </a:pPr>
            <a:r>
              <a:rPr lang="en-US" sz="3200" b="1" dirty="0" smtClean="0"/>
              <a:t>Indiana, Michigan, Minnesota</a:t>
            </a:r>
          </a:p>
          <a:p>
            <a:pPr lvl="1" eaLnBrk="1" hangingPunct="1">
              <a:buFontTx/>
              <a:buNone/>
            </a:pPr>
            <a:endParaRPr lang="en-US" sz="3200" b="1"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5"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53172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228600" y="228600"/>
            <a:ext cx="8610600" cy="1143000"/>
          </a:xfrm>
        </p:spPr>
        <p:txBody>
          <a:bodyPr/>
          <a:lstStyle/>
          <a:p>
            <a:pPr eaLnBrk="1" hangingPunct="1">
              <a:defRPr/>
            </a:pPr>
            <a:r>
              <a:rPr lang="en-US" dirty="0" smtClean="0">
                <a:effectLst>
                  <a:outerShdw blurRad="38100" dist="38100" dir="2700000" algn="tl">
                    <a:srgbClr val="C0C0C0"/>
                  </a:outerShdw>
                </a:effectLst>
              </a:rPr>
              <a:t>         1904.7(b)(5) – First Aid</a:t>
            </a:r>
          </a:p>
        </p:txBody>
      </p:sp>
      <p:sp>
        <p:nvSpPr>
          <p:cNvPr id="26627" name="Rectangle 3"/>
          <p:cNvSpPr>
            <a:spLocks noGrp="1" noChangeArrowheads="1"/>
          </p:cNvSpPr>
          <p:nvPr>
            <p:ph type="body" idx="4294967295"/>
          </p:nvPr>
        </p:nvSpPr>
        <p:spPr>
          <a:xfrm>
            <a:off x="685800" y="1600200"/>
            <a:ext cx="5486400" cy="4191000"/>
          </a:xfrm>
        </p:spPr>
        <p:txBody>
          <a:bodyPr>
            <a:normAutofit fontScale="92500"/>
          </a:bodyPr>
          <a:lstStyle/>
          <a:p>
            <a:pPr eaLnBrk="1" hangingPunct="1">
              <a:lnSpc>
                <a:spcPct val="90000"/>
              </a:lnSpc>
            </a:pPr>
            <a:r>
              <a:rPr lang="en-US" sz="2500" b="1" dirty="0" smtClean="0"/>
              <a:t>Using nonprescription medication at nonprescription strength</a:t>
            </a:r>
          </a:p>
          <a:p>
            <a:pPr eaLnBrk="1" hangingPunct="1">
              <a:lnSpc>
                <a:spcPct val="90000"/>
              </a:lnSpc>
            </a:pPr>
            <a:r>
              <a:rPr lang="en-US" sz="2500" b="1" dirty="0" smtClean="0"/>
              <a:t>Tetanus immunizations</a:t>
            </a:r>
          </a:p>
          <a:p>
            <a:pPr eaLnBrk="1" hangingPunct="1">
              <a:lnSpc>
                <a:spcPct val="90000"/>
              </a:lnSpc>
            </a:pPr>
            <a:r>
              <a:rPr lang="en-US" sz="2500" b="1" dirty="0" smtClean="0"/>
              <a:t>Cleaning, flushing, or soaking surface wounds</a:t>
            </a:r>
          </a:p>
          <a:p>
            <a:pPr eaLnBrk="1" hangingPunct="1">
              <a:lnSpc>
                <a:spcPct val="90000"/>
              </a:lnSpc>
            </a:pPr>
            <a:r>
              <a:rPr lang="en-US" sz="2500" b="1" dirty="0" smtClean="0"/>
              <a:t>Wound coverings, butterfly bandages, </a:t>
            </a:r>
            <a:r>
              <a:rPr lang="en-US" sz="2500" b="1" dirty="0" smtClean="0"/>
              <a:t>Steri</a:t>
            </a:r>
            <a:r>
              <a:rPr lang="en-US" sz="2500" b="1" dirty="0" smtClean="0"/>
              <a:t>-Strips</a:t>
            </a:r>
          </a:p>
          <a:p>
            <a:pPr eaLnBrk="1" hangingPunct="1">
              <a:lnSpc>
                <a:spcPct val="90000"/>
              </a:lnSpc>
            </a:pPr>
            <a:r>
              <a:rPr lang="en-US" sz="2500" b="1" dirty="0" smtClean="0"/>
              <a:t>Hot or cold therapy</a:t>
            </a:r>
          </a:p>
          <a:p>
            <a:pPr eaLnBrk="1" hangingPunct="1">
              <a:lnSpc>
                <a:spcPct val="90000"/>
              </a:lnSpc>
            </a:pPr>
            <a:r>
              <a:rPr lang="en-US" sz="2500" b="1" dirty="0" smtClean="0"/>
              <a:t>Non-rigid means of support</a:t>
            </a:r>
          </a:p>
          <a:p>
            <a:pPr eaLnBrk="1" hangingPunct="1">
              <a:lnSpc>
                <a:spcPct val="90000"/>
              </a:lnSpc>
            </a:pPr>
            <a:r>
              <a:rPr lang="en-US" sz="2500" b="1" dirty="0" smtClean="0"/>
              <a:t>Temporary immobilization device used to transport accident victims</a:t>
            </a:r>
          </a:p>
          <a:p>
            <a:pPr lvl="1" eaLnBrk="1" hangingPunct="1">
              <a:lnSpc>
                <a:spcPct val="90000"/>
              </a:lnSpc>
              <a:buFontTx/>
              <a:buNone/>
            </a:pPr>
            <a:endParaRPr lang="en-US" sz="2500" dirty="0" smtClean="0"/>
          </a:p>
          <a:p>
            <a:pPr lvl="1" eaLnBrk="1" hangingPunct="1">
              <a:lnSpc>
                <a:spcPct val="90000"/>
              </a:lnSpc>
            </a:pPr>
            <a:endParaRPr lang="en-US" sz="2500" dirty="0" smtClean="0"/>
          </a:p>
          <a:p>
            <a:pPr lvl="1" eaLnBrk="1" hangingPunct="1">
              <a:lnSpc>
                <a:spcPct val="90000"/>
              </a:lnSpc>
            </a:pPr>
            <a:endParaRPr lang="en-US" sz="2500" dirty="0" smtClean="0"/>
          </a:p>
        </p:txBody>
      </p:sp>
      <p:pic>
        <p:nvPicPr>
          <p:cNvPr id="266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733800"/>
            <a:ext cx="990600" cy="84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0" name="Picture 6" descr="BD20087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2514600"/>
            <a:ext cx="13716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7" descr="BD20079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05600" y="1362075"/>
            <a:ext cx="1158875"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3" descr="logo.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306383131"/>
      </p:ext>
    </p:extLst>
  </p:cSld>
  <p:clrMapOvr>
    <a:masterClrMapping/>
  </p:clrMapOvr>
  <p:transition spd="slow">
    <p:pull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a:xfrm>
            <a:off x="381000" y="228600"/>
            <a:ext cx="8534400" cy="1143000"/>
          </a:xfrm>
        </p:spPr>
        <p:txBody>
          <a:bodyPr/>
          <a:lstStyle/>
          <a:p>
            <a:pPr eaLnBrk="1" hangingPunct="1">
              <a:defRPr/>
            </a:pPr>
            <a:r>
              <a:rPr lang="en-US" dirty="0" smtClean="0">
                <a:effectLst>
                  <a:outerShdw blurRad="38100" dist="38100" dir="2700000" algn="tl">
                    <a:srgbClr val="C0C0C0"/>
                  </a:outerShdw>
                </a:effectLst>
              </a:rPr>
              <a:t>       1904.7(b)(5) – First Aid</a:t>
            </a:r>
          </a:p>
        </p:txBody>
      </p:sp>
      <p:sp>
        <p:nvSpPr>
          <p:cNvPr id="27651" name="Rectangle 3"/>
          <p:cNvSpPr>
            <a:spLocks noGrp="1" noChangeArrowheads="1"/>
          </p:cNvSpPr>
          <p:nvPr>
            <p:ph type="body" idx="4294967295"/>
          </p:nvPr>
        </p:nvSpPr>
        <p:spPr>
          <a:xfrm>
            <a:off x="723900" y="1600200"/>
            <a:ext cx="5943600" cy="4191000"/>
          </a:xfrm>
        </p:spPr>
        <p:txBody>
          <a:bodyPr>
            <a:normAutofit lnSpcReduction="10000"/>
          </a:bodyPr>
          <a:lstStyle/>
          <a:p>
            <a:pPr eaLnBrk="1" hangingPunct="1">
              <a:lnSpc>
                <a:spcPct val="90000"/>
              </a:lnSpc>
            </a:pPr>
            <a:r>
              <a:rPr lang="en-US" sz="2400" b="1" dirty="0" smtClean="0"/>
              <a:t>Drilling of fingernail or toenail, draining fluid from blister</a:t>
            </a:r>
          </a:p>
          <a:p>
            <a:pPr eaLnBrk="1" hangingPunct="1">
              <a:lnSpc>
                <a:spcPct val="90000"/>
              </a:lnSpc>
            </a:pPr>
            <a:r>
              <a:rPr lang="en-US" sz="2400" b="1" dirty="0" smtClean="0"/>
              <a:t>Eye patches</a:t>
            </a:r>
          </a:p>
          <a:p>
            <a:pPr eaLnBrk="1" hangingPunct="1">
              <a:lnSpc>
                <a:spcPct val="90000"/>
              </a:lnSpc>
            </a:pPr>
            <a:r>
              <a:rPr lang="en-US" sz="2400" b="1" dirty="0" smtClean="0"/>
              <a:t>Removing foreign bodies from eye using irrigation or cotton swab</a:t>
            </a:r>
          </a:p>
          <a:p>
            <a:pPr eaLnBrk="1" hangingPunct="1">
              <a:lnSpc>
                <a:spcPct val="90000"/>
              </a:lnSpc>
            </a:pPr>
            <a:r>
              <a:rPr lang="en-US" sz="2400" b="1" dirty="0" smtClean="0"/>
              <a:t>Removing splinters or foreign material from areas other than the eye by irrigation, tweezers, cotton swabs or other simple means</a:t>
            </a:r>
          </a:p>
          <a:p>
            <a:pPr eaLnBrk="1" hangingPunct="1">
              <a:lnSpc>
                <a:spcPct val="90000"/>
              </a:lnSpc>
            </a:pPr>
            <a:r>
              <a:rPr lang="en-US" sz="2400" b="1" dirty="0" smtClean="0"/>
              <a:t>Finger guards</a:t>
            </a:r>
          </a:p>
          <a:p>
            <a:pPr eaLnBrk="1" hangingPunct="1">
              <a:lnSpc>
                <a:spcPct val="90000"/>
              </a:lnSpc>
            </a:pPr>
            <a:r>
              <a:rPr lang="en-US" sz="2400" b="1" dirty="0" smtClean="0"/>
              <a:t>Massages</a:t>
            </a:r>
          </a:p>
          <a:p>
            <a:pPr eaLnBrk="1" hangingPunct="1">
              <a:lnSpc>
                <a:spcPct val="90000"/>
              </a:lnSpc>
            </a:pPr>
            <a:r>
              <a:rPr lang="en-US" sz="2400" b="1" dirty="0" smtClean="0"/>
              <a:t>Drinking fluids for relief of heat stress</a:t>
            </a:r>
          </a:p>
        </p:txBody>
      </p:sp>
      <p:pic>
        <p:nvPicPr>
          <p:cNvPr id="27652" name="Picture 4" descr="IN00387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0875" y="3124200"/>
            <a:ext cx="129381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3"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4047599248"/>
      </p:ext>
    </p:extLst>
  </p:cSld>
  <p:clrMapOvr>
    <a:masterClrMapping/>
  </p:clrMapOvr>
  <p:transition spd="slow">
    <p:pull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28600" y="457200"/>
            <a:ext cx="8534400" cy="990600"/>
          </a:xfrm>
        </p:spPr>
        <p:txBody>
          <a:bodyPr/>
          <a:lstStyle/>
          <a:p>
            <a:pPr eaLnBrk="1" hangingPunct="1">
              <a:defRPr/>
            </a:pPr>
            <a:r>
              <a:rPr lang="en-US" sz="3700" dirty="0" smtClean="0">
                <a:effectLst>
                  <a:outerShdw blurRad="38100" dist="38100" dir="2700000" algn="tl">
                    <a:srgbClr val="C0C0C0"/>
                  </a:outerShdw>
                </a:effectLst>
              </a:rPr>
              <a:t>         Medical Treatment</a:t>
            </a:r>
          </a:p>
        </p:txBody>
      </p:sp>
      <p:sp>
        <p:nvSpPr>
          <p:cNvPr id="28675" name="Rectangle 3"/>
          <p:cNvSpPr>
            <a:spLocks noGrp="1" noChangeArrowheads="1"/>
          </p:cNvSpPr>
          <p:nvPr>
            <p:ph type="body" idx="4294967295"/>
          </p:nvPr>
        </p:nvSpPr>
        <p:spPr>
          <a:xfrm>
            <a:off x="609600" y="1676400"/>
            <a:ext cx="7772400" cy="4114800"/>
          </a:xfrm>
        </p:spPr>
        <p:txBody>
          <a:bodyPr>
            <a:normAutofit lnSpcReduction="10000"/>
          </a:bodyPr>
          <a:lstStyle/>
          <a:p>
            <a:pPr eaLnBrk="1" hangingPunct="1"/>
            <a:r>
              <a:rPr lang="en-US" sz="2500" b="1" dirty="0" smtClean="0"/>
              <a:t>Once Medical Treatment is Provided</a:t>
            </a:r>
          </a:p>
          <a:p>
            <a:pPr lvl="1" eaLnBrk="1" hangingPunct="1"/>
            <a:r>
              <a:rPr lang="en-US" sz="2400" b="1" dirty="0" smtClean="0"/>
              <a:t>Letter of Interpretation 4/3/07</a:t>
            </a:r>
          </a:p>
          <a:p>
            <a:pPr lvl="1" eaLnBrk="1" hangingPunct="1"/>
            <a:r>
              <a:rPr lang="en-US" sz="2400" b="1" dirty="0" smtClean="0"/>
              <a:t>Example – Goes to E.R. on Weekend – Occupational Clinic Closed</a:t>
            </a:r>
          </a:p>
          <a:p>
            <a:pPr eaLnBrk="1" hangingPunct="1"/>
            <a:endParaRPr lang="en-US" sz="2500" b="1" dirty="0" smtClean="0"/>
          </a:p>
          <a:p>
            <a:pPr eaLnBrk="1" hangingPunct="1"/>
            <a:r>
              <a:rPr lang="en-US" sz="2500" b="1" dirty="0" smtClean="0"/>
              <a:t>Once Medical Treatment is Recommended (employee does NOT follow)</a:t>
            </a:r>
          </a:p>
          <a:p>
            <a:pPr lvl="1" eaLnBrk="1" hangingPunct="1"/>
            <a:r>
              <a:rPr lang="en-US" sz="2400" b="1" dirty="0" smtClean="0"/>
              <a:t>1904.7(b)(5)(v)</a:t>
            </a:r>
          </a:p>
          <a:p>
            <a:pPr eaLnBrk="1" hangingPunct="1"/>
            <a:endParaRPr lang="en-US" sz="2500" b="1" dirty="0" smtClean="0"/>
          </a:p>
          <a:p>
            <a:pPr eaLnBrk="1" hangingPunct="1"/>
            <a:r>
              <a:rPr lang="en-US" sz="2500" b="1" dirty="0" smtClean="0"/>
              <a:t>Incident is Recordable</a:t>
            </a:r>
          </a:p>
        </p:txBody>
      </p:sp>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1326430326"/>
      </p:ext>
    </p:extLst>
  </p:cSld>
  <p:clrMapOvr>
    <a:masterClrMapping/>
  </p:clrMapOvr>
  <p:transition spd="slow">
    <p:pull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28600" y="685800"/>
            <a:ext cx="8534400" cy="1447800"/>
          </a:xfrm>
        </p:spPr>
        <p:txBody>
          <a:bodyPr>
            <a:normAutofit fontScale="90000"/>
          </a:bodyPr>
          <a:lstStyle/>
          <a:p>
            <a:pPr eaLnBrk="1" hangingPunct="1">
              <a:defRPr/>
            </a:pPr>
            <a:r>
              <a:rPr lang="en-US" sz="3700" dirty="0" smtClean="0">
                <a:effectLst>
                  <a:outerShdw blurRad="38100" dist="38100" dir="2700000" algn="tl">
                    <a:srgbClr val="C0C0C0"/>
                  </a:outerShdw>
                </a:effectLst>
              </a:rPr>
              <a:t>         How about a Prescription for (Future) </a:t>
            </a:r>
            <a:br>
              <a:rPr lang="en-US" sz="3700" dirty="0" smtClean="0">
                <a:effectLst>
                  <a:outerShdw blurRad="38100" dist="38100" dir="2700000" algn="tl">
                    <a:srgbClr val="C0C0C0"/>
                  </a:outerShdw>
                </a:effectLst>
              </a:rPr>
            </a:br>
            <a:r>
              <a:rPr lang="en-US" sz="3700" dirty="0" smtClean="0">
                <a:effectLst>
                  <a:outerShdw blurRad="38100" dist="38100" dir="2700000" algn="tl">
                    <a:srgbClr val="C0C0C0"/>
                  </a:outerShdw>
                </a:effectLst>
              </a:rPr>
              <a:t>        Physical Therapy?</a:t>
            </a:r>
          </a:p>
        </p:txBody>
      </p:sp>
      <p:sp>
        <p:nvSpPr>
          <p:cNvPr id="29699" name="Rectangle 3"/>
          <p:cNvSpPr>
            <a:spLocks noGrp="1" noChangeArrowheads="1"/>
          </p:cNvSpPr>
          <p:nvPr>
            <p:ph type="body" idx="4294967295"/>
          </p:nvPr>
        </p:nvSpPr>
        <p:spPr>
          <a:xfrm>
            <a:off x="609600" y="1905000"/>
            <a:ext cx="7772400" cy="3810000"/>
          </a:xfrm>
        </p:spPr>
        <p:txBody>
          <a:bodyPr/>
          <a:lstStyle/>
          <a:p>
            <a:pPr eaLnBrk="1" hangingPunct="1"/>
            <a:endParaRPr lang="en-US" sz="2500" b="1" dirty="0" smtClean="0"/>
          </a:p>
          <a:p>
            <a:pPr eaLnBrk="1" hangingPunct="1"/>
            <a:r>
              <a:rPr lang="en-US" sz="2800" b="1" dirty="0" smtClean="0"/>
              <a:t>Differing Medical Opinions</a:t>
            </a:r>
          </a:p>
          <a:p>
            <a:pPr lvl="1" eaLnBrk="1" hangingPunct="1"/>
            <a:r>
              <a:rPr lang="en-US" sz="2400" b="1" dirty="0" smtClean="0"/>
              <a:t>Most Authoritative</a:t>
            </a:r>
          </a:p>
          <a:p>
            <a:pPr lvl="1" eaLnBrk="1" hangingPunct="1"/>
            <a:r>
              <a:rPr lang="en-US" sz="2400" b="1" dirty="0" smtClean="0"/>
              <a:t>Contemporaneous</a:t>
            </a:r>
          </a:p>
          <a:p>
            <a:pPr lvl="1" eaLnBrk="1" hangingPunct="1"/>
            <a:r>
              <a:rPr lang="en-US" sz="2400" b="1" dirty="0" smtClean="0"/>
              <a:t>Letter of Interpretation 4/3/07</a:t>
            </a:r>
          </a:p>
          <a:p>
            <a:pPr lvl="1" eaLnBrk="1" hangingPunct="1"/>
            <a:endParaRPr lang="en-US" sz="2100" b="1" dirty="0" smtClean="0"/>
          </a:p>
          <a:p>
            <a:pPr lvl="1" eaLnBrk="1" hangingPunct="1"/>
            <a:endParaRPr lang="en-US" sz="2100" b="1" dirty="0" smtClean="0"/>
          </a:p>
          <a:p>
            <a:pPr lvl="1" eaLnBrk="1" hangingPunct="1"/>
            <a:endParaRPr lang="en-US" sz="2100" b="1" dirty="0" smtClean="0"/>
          </a:p>
        </p:txBody>
      </p:sp>
      <p:pic>
        <p:nvPicPr>
          <p:cNvPr id="4"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2125635141"/>
      </p:ext>
    </p:extLst>
  </p:cSld>
  <p:clrMapOvr>
    <a:masterClrMapping/>
  </p:clrMapOvr>
  <p:transition spd="slow">
    <p:pull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Number Placeholder 5"/>
          <p:cNvSpPr>
            <a:spLocks noGrp="1"/>
          </p:cNvSpPr>
          <p:nvPr>
            <p:ph type="sldNum" sz="quarter" idx="12"/>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2B0BFF37-6C78-4724-997F-6036F2BCF17B}" type="slidenum">
              <a:rPr lang="en-US" altLang="en-US" sz="1400" smtClean="0">
                <a:solidFill>
                  <a:srgbClr val="FFFFFF"/>
                </a:solidFill>
              </a:rPr>
              <a:pPr eaLnBrk="1" hangingPunct="1">
                <a:spcBef>
                  <a:spcPct val="0"/>
                </a:spcBef>
              </a:pPr>
              <a:t>44</a:t>
            </a:fld>
            <a:endParaRPr lang="en-US" altLang="en-US" sz="1400" dirty="0" smtClean="0">
              <a:solidFill>
                <a:srgbClr val="FFFFFF"/>
              </a:solidFill>
            </a:endParaRPr>
          </a:p>
        </p:txBody>
      </p:sp>
      <p:sp>
        <p:nvSpPr>
          <p:cNvPr id="71683" name="Rectangle 2"/>
          <p:cNvSpPr>
            <a:spLocks noGrp="1" noChangeArrowheads="1"/>
          </p:cNvSpPr>
          <p:nvPr>
            <p:ph type="title"/>
          </p:nvPr>
        </p:nvSpPr>
        <p:spPr>
          <a:xfrm>
            <a:off x="1371600" y="609600"/>
            <a:ext cx="7543800" cy="1143000"/>
          </a:xfrm>
        </p:spPr>
        <p:txBody>
          <a:bodyPr>
            <a:normAutofit fontScale="90000"/>
          </a:bodyPr>
          <a:lstStyle/>
          <a:p>
            <a:pPr eaLnBrk="1" hangingPunct="1"/>
            <a:r>
              <a:rPr lang="en-US" altLang="en-US" sz="3600" dirty="0" smtClean="0"/>
              <a:t>Subpart E - Reporting Information to</a:t>
            </a:r>
            <a:br>
              <a:rPr lang="en-US" altLang="en-US" sz="3600" dirty="0" smtClean="0"/>
            </a:br>
            <a:r>
              <a:rPr lang="en-US" altLang="en-US" sz="3600" dirty="0" smtClean="0"/>
              <a:t> the Government</a:t>
            </a:r>
          </a:p>
        </p:txBody>
      </p:sp>
      <p:sp>
        <p:nvSpPr>
          <p:cNvPr id="71684" name="Rectangle 3"/>
          <p:cNvSpPr>
            <a:spLocks noGrp="1" noChangeArrowheads="1"/>
          </p:cNvSpPr>
          <p:nvPr>
            <p:ph type="body" idx="1"/>
          </p:nvPr>
        </p:nvSpPr>
        <p:spPr>
          <a:xfrm>
            <a:off x="685800" y="1905000"/>
            <a:ext cx="5638800" cy="4419600"/>
          </a:xfrm>
        </p:spPr>
        <p:txBody>
          <a:bodyPr>
            <a:normAutofit lnSpcReduction="10000"/>
          </a:bodyPr>
          <a:lstStyle/>
          <a:p>
            <a:pPr eaLnBrk="1" hangingPunct="1"/>
            <a:r>
              <a:rPr lang="en-US" altLang="en-US" sz="2800" dirty="0" smtClean="0"/>
              <a:t>1904.39 Fatality and catastrophe reporting</a:t>
            </a:r>
          </a:p>
          <a:p>
            <a:pPr eaLnBrk="1" hangingPunct="1"/>
            <a:endParaRPr lang="en-US" altLang="en-US" sz="2800" dirty="0" smtClean="0"/>
          </a:p>
          <a:p>
            <a:pPr eaLnBrk="1" hangingPunct="1"/>
            <a:r>
              <a:rPr lang="en-US" altLang="en-US" sz="2800" dirty="0" smtClean="0"/>
              <a:t>1904.40 Access for Government representatives</a:t>
            </a:r>
          </a:p>
          <a:p>
            <a:pPr eaLnBrk="1" hangingPunct="1"/>
            <a:endParaRPr lang="en-US" altLang="en-US" sz="2800" dirty="0" smtClean="0"/>
          </a:p>
          <a:p>
            <a:pPr eaLnBrk="1" hangingPunct="1"/>
            <a:r>
              <a:rPr lang="en-US" altLang="en-US" sz="2800" dirty="0" smtClean="0"/>
              <a:t>1904.41 OSHA Survey</a:t>
            </a:r>
          </a:p>
          <a:p>
            <a:pPr eaLnBrk="1" hangingPunct="1"/>
            <a:endParaRPr lang="en-US" altLang="en-US" sz="2800" dirty="0" smtClean="0"/>
          </a:p>
          <a:p>
            <a:pPr eaLnBrk="1" hangingPunct="1"/>
            <a:r>
              <a:rPr lang="en-US" altLang="en-US" sz="2800" dirty="0" smtClean="0"/>
              <a:t>1904.42 BLS Survey</a:t>
            </a:r>
          </a:p>
        </p:txBody>
      </p:sp>
      <p:pic>
        <p:nvPicPr>
          <p:cNvPr id="71685" name="Picture 6" descr="BD06489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2286000"/>
            <a:ext cx="2052638"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7" name="Content Placeholder 3" descr="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8138633"/>
      </p:ext>
    </p:extLst>
  </p:cSld>
  <p:clrMapOvr>
    <a:masterClrMapping/>
  </p:clrMapOvr>
  <p:transition spd="med">
    <p:blinds/>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Number Placeholder 5"/>
          <p:cNvSpPr>
            <a:spLocks noGrp="1"/>
          </p:cNvSpPr>
          <p:nvPr>
            <p:ph type="sldNum" sz="quarter" idx="12"/>
          </p:nvPr>
        </p:nvSpPr>
        <p:spPr>
          <a:noFill/>
        </p:spPr>
        <p:txBody>
          <a:bodyPr/>
          <a:lstStyle>
            <a:lvl1pPr eaLnBrk="0" hangingPunct="0">
              <a:spcBef>
                <a:spcPct val="30000"/>
              </a:spcBef>
              <a:defRPr sz="1300">
                <a:solidFill>
                  <a:schemeClr val="tx1"/>
                </a:solidFill>
                <a:latin typeface="Times New Roman" pitchFamily="18" charset="0"/>
              </a:defRPr>
            </a:lvl1pPr>
            <a:lvl2pPr marL="742950" indent="-285750" eaLnBrk="0" hangingPunct="0">
              <a:spcBef>
                <a:spcPct val="30000"/>
              </a:spcBef>
              <a:defRPr sz="1300">
                <a:solidFill>
                  <a:schemeClr val="tx1"/>
                </a:solidFill>
                <a:latin typeface="Times New Roman" pitchFamily="18" charset="0"/>
              </a:defRPr>
            </a:lvl2pPr>
            <a:lvl3pPr marL="1143000" indent="-228600" eaLnBrk="0" hangingPunct="0">
              <a:spcBef>
                <a:spcPct val="30000"/>
              </a:spcBef>
              <a:defRPr sz="1300">
                <a:solidFill>
                  <a:schemeClr val="tx1"/>
                </a:solidFill>
                <a:latin typeface="Times New Roman" pitchFamily="18" charset="0"/>
              </a:defRPr>
            </a:lvl3pPr>
            <a:lvl4pPr marL="1600200" indent="-228600" eaLnBrk="0" hangingPunct="0">
              <a:spcBef>
                <a:spcPct val="30000"/>
              </a:spcBef>
              <a:defRPr sz="1300">
                <a:solidFill>
                  <a:schemeClr val="tx1"/>
                </a:solidFill>
                <a:latin typeface="Times New Roman" pitchFamily="18" charset="0"/>
              </a:defRPr>
            </a:lvl4pPr>
            <a:lvl5pPr marL="2057400" indent="-228600" eaLnBrk="0" hangingPunct="0">
              <a:spcBef>
                <a:spcPct val="30000"/>
              </a:spcBef>
              <a:defRPr sz="1300">
                <a:solidFill>
                  <a:schemeClr val="tx1"/>
                </a:solidFill>
                <a:latin typeface="Times New Roman" pitchFamily="18" charset="0"/>
              </a:defRPr>
            </a:lvl5pPr>
            <a:lvl6pPr marL="2514600" indent="-228600" eaLnBrk="0" fontAlgn="base" hangingPunct="0">
              <a:spcBef>
                <a:spcPct val="30000"/>
              </a:spcBef>
              <a:spcAft>
                <a:spcPct val="0"/>
              </a:spcAft>
              <a:defRPr sz="1300">
                <a:solidFill>
                  <a:schemeClr val="tx1"/>
                </a:solidFill>
                <a:latin typeface="Times New Roman" pitchFamily="18" charset="0"/>
              </a:defRPr>
            </a:lvl6pPr>
            <a:lvl7pPr marL="2971800" indent="-228600" eaLnBrk="0" fontAlgn="base" hangingPunct="0">
              <a:spcBef>
                <a:spcPct val="30000"/>
              </a:spcBef>
              <a:spcAft>
                <a:spcPct val="0"/>
              </a:spcAft>
              <a:defRPr sz="1300">
                <a:solidFill>
                  <a:schemeClr val="tx1"/>
                </a:solidFill>
                <a:latin typeface="Times New Roman" pitchFamily="18" charset="0"/>
              </a:defRPr>
            </a:lvl7pPr>
            <a:lvl8pPr marL="3429000" indent="-228600" eaLnBrk="0" fontAlgn="base" hangingPunct="0">
              <a:spcBef>
                <a:spcPct val="30000"/>
              </a:spcBef>
              <a:spcAft>
                <a:spcPct val="0"/>
              </a:spcAft>
              <a:defRPr sz="1300">
                <a:solidFill>
                  <a:schemeClr val="tx1"/>
                </a:solidFill>
                <a:latin typeface="Times New Roman" pitchFamily="18" charset="0"/>
              </a:defRPr>
            </a:lvl8pPr>
            <a:lvl9pPr marL="3886200" indent="-228600" eaLnBrk="0" fontAlgn="base" hangingPunct="0">
              <a:spcBef>
                <a:spcPct val="30000"/>
              </a:spcBef>
              <a:spcAft>
                <a:spcPct val="0"/>
              </a:spcAft>
              <a:defRPr sz="1300">
                <a:solidFill>
                  <a:schemeClr val="tx1"/>
                </a:solidFill>
                <a:latin typeface="Times New Roman" pitchFamily="18" charset="0"/>
              </a:defRPr>
            </a:lvl9pPr>
          </a:lstStyle>
          <a:p>
            <a:pPr eaLnBrk="1" hangingPunct="1">
              <a:spcBef>
                <a:spcPct val="0"/>
              </a:spcBef>
            </a:pPr>
            <a:fld id="{63CA1F43-80A5-4A34-830A-5872EDEAF5CA}" type="slidenum">
              <a:rPr lang="en-US" altLang="en-US" sz="1400" smtClean="0">
                <a:solidFill>
                  <a:srgbClr val="FFFFFF"/>
                </a:solidFill>
              </a:rPr>
              <a:pPr eaLnBrk="1" hangingPunct="1">
                <a:spcBef>
                  <a:spcPct val="0"/>
                </a:spcBef>
              </a:pPr>
              <a:t>45</a:t>
            </a:fld>
            <a:endParaRPr lang="en-US" altLang="en-US" sz="1400" dirty="0" smtClean="0">
              <a:solidFill>
                <a:srgbClr val="FFFFFF"/>
              </a:solidFill>
            </a:endParaRPr>
          </a:p>
        </p:txBody>
      </p:sp>
      <p:sp>
        <p:nvSpPr>
          <p:cNvPr id="73731" name="Rectangle 2"/>
          <p:cNvSpPr>
            <a:spLocks noGrp="1" noChangeArrowheads="1"/>
          </p:cNvSpPr>
          <p:nvPr>
            <p:ph type="title"/>
          </p:nvPr>
        </p:nvSpPr>
        <p:spPr>
          <a:xfrm>
            <a:off x="1600200" y="457200"/>
            <a:ext cx="6858000" cy="1143000"/>
          </a:xfrm>
        </p:spPr>
        <p:txBody>
          <a:bodyPr/>
          <a:lstStyle/>
          <a:p>
            <a:pPr eaLnBrk="1" hangingPunct="1"/>
            <a:r>
              <a:rPr lang="en-US" altLang="en-US" sz="3300" b="1" dirty="0" smtClean="0"/>
              <a:t>1904.40 – Providing Records to Government Representatives</a:t>
            </a:r>
          </a:p>
        </p:txBody>
      </p:sp>
      <p:sp>
        <p:nvSpPr>
          <p:cNvPr id="73732" name="Rectangle 3"/>
          <p:cNvSpPr>
            <a:spLocks noGrp="1" noChangeArrowheads="1"/>
          </p:cNvSpPr>
          <p:nvPr>
            <p:ph type="body" idx="1"/>
          </p:nvPr>
        </p:nvSpPr>
        <p:spPr>
          <a:xfrm>
            <a:off x="685800" y="1981200"/>
            <a:ext cx="5105400" cy="4114800"/>
          </a:xfrm>
        </p:spPr>
        <p:txBody>
          <a:bodyPr>
            <a:normAutofit/>
          </a:bodyPr>
          <a:lstStyle/>
          <a:p>
            <a:pPr eaLnBrk="1" hangingPunct="1"/>
            <a:r>
              <a:rPr lang="en-US" altLang="en-US" sz="3200" b="1" dirty="0" smtClean="0"/>
              <a:t>Must provide copies of the records within 4 business hours</a:t>
            </a:r>
          </a:p>
          <a:p>
            <a:pPr eaLnBrk="1" hangingPunct="1"/>
            <a:r>
              <a:rPr lang="en-US" altLang="en-US" sz="3200" b="1" dirty="0" smtClean="0"/>
              <a:t>Use the business hours of the establishment where the records are located</a:t>
            </a:r>
          </a:p>
        </p:txBody>
      </p:sp>
      <p:pic>
        <p:nvPicPr>
          <p:cNvPr id="7373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2057400"/>
            <a:ext cx="2209800" cy="190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4" name="Picture 9" descr="TEAMWK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4114800"/>
            <a:ext cx="25146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8" name="Content Placeholder 3" descr="logo.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2375677"/>
      </p:ext>
    </p:extLst>
  </p:cSld>
  <p:clrMapOvr>
    <a:masterClrMapping/>
  </p:clrMapOvr>
  <p:transition spd="med">
    <p:blinds/>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a:xfrm>
            <a:off x="914400" y="533401"/>
            <a:ext cx="7315200" cy="1447799"/>
          </a:xfrm>
        </p:spPr>
        <p:txBody>
          <a:bodyPr>
            <a:normAutofit/>
          </a:bodyPr>
          <a:lstStyle/>
          <a:p>
            <a:pPr algn="ctr" eaLnBrk="1" hangingPunct="1">
              <a:defRPr/>
            </a:pPr>
            <a:r>
              <a:rPr lang="en-US" sz="4000" dirty="0" smtClean="0">
                <a:effectLst>
                  <a:outerShdw blurRad="38100" dist="38100" dir="2700000" algn="tl">
                    <a:srgbClr val="C0C0C0"/>
                  </a:outerShdw>
                </a:effectLst>
              </a:rPr>
              <a:t>RECORDKEEPING</a:t>
            </a:r>
            <a:br>
              <a:rPr lang="en-US" sz="4000" dirty="0" smtClean="0">
                <a:effectLst>
                  <a:outerShdw blurRad="38100" dist="38100" dir="2700000" algn="tl">
                    <a:srgbClr val="C0C0C0"/>
                  </a:outerShdw>
                </a:effectLst>
              </a:rPr>
            </a:br>
            <a:r>
              <a:rPr lang="en-US" sz="4000" dirty="0" smtClean="0">
                <a:effectLst>
                  <a:outerShdw blurRad="38100" dist="38100" dir="2700000" algn="tl">
                    <a:srgbClr val="C0C0C0"/>
                  </a:outerShdw>
                </a:effectLst>
              </a:rPr>
              <a:t>Overview - </a:t>
            </a:r>
          </a:p>
        </p:txBody>
      </p:sp>
      <p:sp>
        <p:nvSpPr>
          <p:cNvPr id="30723" name="Rectangle 3"/>
          <p:cNvSpPr>
            <a:spLocks noGrp="1" noChangeArrowheads="1"/>
          </p:cNvSpPr>
          <p:nvPr>
            <p:ph type="body" idx="4294967295"/>
          </p:nvPr>
        </p:nvSpPr>
        <p:spPr>
          <a:xfrm>
            <a:off x="685800" y="2057400"/>
            <a:ext cx="7772400" cy="4572000"/>
          </a:xfrm>
        </p:spPr>
        <p:txBody>
          <a:bodyPr>
            <a:normAutofit lnSpcReduction="10000"/>
          </a:bodyPr>
          <a:lstStyle/>
          <a:p>
            <a:pPr eaLnBrk="1" hangingPunct="1"/>
            <a:r>
              <a:rPr lang="en-US" sz="2800" b="1" dirty="0" smtClean="0"/>
              <a:t>Purpose – 1904.0</a:t>
            </a:r>
          </a:p>
          <a:p>
            <a:pPr eaLnBrk="1" hangingPunct="1"/>
            <a:r>
              <a:rPr lang="en-US" sz="2800" b="1" dirty="0" smtClean="0"/>
              <a:t>Work-Relatedness</a:t>
            </a:r>
          </a:p>
          <a:p>
            <a:pPr lvl="1" eaLnBrk="1" hangingPunct="1"/>
            <a:r>
              <a:rPr lang="en-US" sz="2000" b="1" dirty="0" smtClean="0"/>
              <a:t>Work Environment</a:t>
            </a:r>
          </a:p>
          <a:p>
            <a:pPr lvl="1" eaLnBrk="1" hangingPunct="1"/>
            <a:r>
              <a:rPr lang="en-US" sz="2000" b="1" dirty="0" smtClean="0"/>
              <a:t>Exemptions - Listed in 1904.5</a:t>
            </a:r>
          </a:p>
          <a:p>
            <a:pPr eaLnBrk="1" hangingPunct="1"/>
            <a:r>
              <a:rPr lang="en-US" sz="2800" b="1" dirty="0" smtClean="0"/>
              <a:t>Recording Criteria</a:t>
            </a:r>
          </a:p>
          <a:p>
            <a:pPr lvl="1" eaLnBrk="1" hangingPunct="1"/>
            <a:r>
              <a:rPr lang="en-US" sz="2000" b="1" dirty="0" smtClean="0"/>
              <a:t>General Recording Criteria</a:t>
            </a:r>
          </a:p>
          <a:p>
            <a:pPr lvl="1" eaLnBrk="1" hangingPunct="1"/>
            <a:r>
              <a:rPr lang="en-US" sz="2000" b="1" dirty="0" smtClean="0"/>
              <a:t>DART, Medical Treatment, Significant I / I </a:t>
            </a:r>
          </a:p>
          <a:p>
            <a:pPr eaLnBrk="1" hangingPunct="1"/>
            <a:r>
              <a:rPr lang="en-US" sz="2800" b="1" dirty="0" smtClean="0"/>
              <a:t>Resources</a:t>
            </a:r>
          </a:p>
          <a:p>
            <a:pPr lvl="1" eaLnBrk="1" hangingPunct="1"/>
            <a:r>
              <a:rPr lang="en-US" sz="2000" b="1" dirty="0" smtClean="0"/>
              <a:t>Frequently Asked Questions </a:t>
            </a:r>
          </a:p>
          <a:p>
            <a:pPr lvl="1" eaLnBrk="1" hangingPunct="1"/>
            <a:r>
              <a:rPr lang="en-US" sz="2000" b="1" dirty="0" smtClean="0"/>
              <a:t>Letters of Interpretation</a:t>
            </a:r>
          </a:p>
          <a:p>
            <a:pPr lvl="1" eaLnBrk="1" hangingPunct="1"/>
            <a:r>
              <a:rPr lang="en-US" sz="2000" b="1" dirty="0" smtClean="0"/>
              <a:t>Preamble – 1/19/01 (Last Resort)</a:t>
            </a:r>
          </a:p>
          <a:p>
            <a:pPr lvl="1" eaLnBrk="1" hangingPunct="1"/>
            <a:endParaRPr lang="en-US" sz="2400" b="1" dirty="0" smtClean="0"/>
          </a:p>
          <a:p>
            <a:pPr eaLnBrk="1" hangingPunct="1"/>
            <a:endParaRPr lang="en-US" sz="2400" b="1" dirty="0" smtClean="0"/>
          </a:p>
          <a:p>
            <a:pPr eaLnBrk="1" hangingPunct="1"/>
            <a:endParaRPr lang="en-US" dirty="0" smtClean="0"/>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76200357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a:xfrm>
            <a:off x="914400" y="533400"/>
            <a:ext cx="7315200" cy="1154097"/>
          </a:xfrm>
        </p:spPr>
        <p:txBody>
          <a:bodyPr>
            <a:normAutofit fontScale="90000"/>
          </a:bodyPr>
          <a:lstStyle/>
          <a:p>
            <a:pPr algn="ctr" eaLnBrk="1" hangingPunct="1">
              <a:defRPr/>
            </a:pPr>
            <a:r>
              <a:rPr lang="en-US" sz="4000" dirty="0" smtClean="0">
                <a:effectLst>
                  <a:outerShdw blurRad="38100" dist="38100" dir="2700000" algn="tl">
                    <a:srgbClr val="C0C0C0"/>
                  </a:outerShdw>
                </a:effectLst>
              </a:rPr>
              <a:t>RECORDKEEPING</a:t>
            </a:r>
            <a:br>
              <a:rPr lang="en-US" sz="4000" dirty="0" smtClean="0">
                <a:effectLst>
                  <a:outerShdw blurRad="38100" dist="38100" dir="2700000" algn="tl">
                    <a:srgbClr val="C0C0C0"/>
                  </a:outerShdw>
                </a:effectLst>
              </a:rPr>
            </a:br>
            <a:r>
              <a:rPr lang="en-US" sz="4000" dirty="0" smtClean="0">
                <a:effectLst>
                  <a:outerShdw blurRad="38100" dist="38100" dir="2700000" algn="tl">
                    <a:srgbClr val="C0C0C0"/>
                  </a:outerShdw>
                </a:effectLst>
              </a:rPr>
              <a:t>Overview</a:t>
            </a:r>
          </a:p>
        </p:txBody>
      </p:sp>
      <p:sp>
        <p:nvSpPr>
          <p:cNvPr id="31747" name="Rectangle 3"/>
          <p:cNvSpPr>
            <a:spLocks noGrp="1" noChangeArrowheads="1"/>
          </p:cNvSpPr>
          <p:nvPr>
            <p:ph type="body" idx="4294967295"/>
          </p:nvPr>
        </p:nvSpPr>
        <p:spPr>
          <a:xfrm>
            <a:off x="685800" y="1981200"/>
            <a:ext cx="7772400" cy="4648200"/>
          </a:xfrm>
        </p:spPr>
        <p:txBody>
          <a:bodyPr/>
          <a:lstStyle/>
          <a:p>
            <a:pPr eaLnBrk="1" hangingPunct="1"/>
            <a:r>
              <a:rPr lang="en-US" sz="2800" b="1" dirty="0" smtClean="0"/>
              <a:t>Calendar Days – Cap at 180</a:t>
            </a:r>
          </a:p>
          <a:p>
            <a:pPr eaLnBrk="1" hangingPunct="1"/>
            <a:r>
              <a:rPr lang="en-US" sz="2800" b="1" dirty="0" smtClean="0"/>
              <a:t>Hearing Loss – New Criteria</a:t>
            </a:r>
          </a:p>
          <a:p>
            <a:pPr eaLnBrk="1" hangingPunct="1"/>
            <a:r>
              <a:rPr lang="en-US" sz="2800" b="1" dirty="0" smtClean="0"/>
              <a:t>Recordable vs. Reportable</a:t>
            </a:r>
          </a:p>
          <a:p>
            <a:pPr eaLnBrk="1" hangingPunct="1"/>
            <a:r>
              <a:rPr lang="en-US" sz="2800" b="1" dirty="0" smtClean="0"/>
              <a:t>Privacy Protection</a:t>
            </a:r>
          </a:p>
          <a:p>
            <a:pPr eaLnBrk="1" hangingPunct="1"/>
            <a:r>
              <a:rPr lang="en-US" sz="2800" b="1" dirty="0" smtClean="0"/>
              <a:t>Release Forms WITH employee names</a:t>
            </a:r>
          </a:p>
          <a:p>
            <a:pPr eaLnBrk="1" hangingPunct="1"/>
            <a:r>
              <a:rPr lang="en-US" sz="2800" b="1" dirty="0" smtClean="0"/>
              <a:t>Employee Involvement</a:t>
            </a:r>
          </a:p>
          <a:p>
            <a:pPr eaLnBrk="1" hangingPunct="1"/>
            <a:r>
              <a:rPr lang="en-US" sz="2800" b="1" dirty="0" smtClean="0"/>
              <a:t>Temporary Employees</a:t>
            </a:r>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139237109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8" name="Rectangle 2"/>
          <p:cNvSpPr>
            <a:spLocks noGrp="1" noChangeArrowheads="1"/>
          </p:cNvSpPr>
          <p:nvPr>
            <p:ph type="body" idx="4294967295"/>
          </p:nvPr>
        </p:nvSpPr>
        <p:spPr>
          <a:xfrm>
            <a:off x="762000" y="1600200"/>
            <a:ext cx="7772400" cy="4495800"/>
          </a:xfrm>
        </p:spPr>
        <p:txBody>
          <a:bodyPr/>
          <a:lstStyle/>
          <a:p>
            <a:pPr eaLnBrk="1" hangingPunct="1">
              <a:lnSpc>
                <a:spcPct val="90000"/>
              </a:lnSpc>
              <a:buFont typeface="Wingdings" pitchFamily="2" charset="2"/>
              <a:buChar char="Ø"/>
            </a:pPr>
            <a:r>
              <a:rPr lang="en-US" sz="2800" b="1" dirty="0" smtClean="0"/>
              <a:t>OSHA</a:t>
            </a:r>
          </a:p>
          <a:p>
            <a:pPr lvl="1" eaLnBrk="1" hangingPunct="1">
              <a:lnSpc>
                <a:spcPct val="90000"/>
              </a:lnSpc>
              <a:buFont typeface="Wingdings" pitchFamily="2" charset="2"/>
              <a:buChar char="Ø"/>
            </a:pPr>
            <a:r>
              <a:rPr lang="en-US" sz="2400" b="1" dirty="0" smtClean="0">
                <a:hlinkClick r:id="rId3"/>
              </a:rPr>
              <a:t>www.osha.gov</a:t>
            </a:r>
            <a:endParaRPr lang="en-US" sz="2400" b="1" dirty="0" smtClean="0"/>
          </a:p>
          <a:p>
            <a:pPr lvl="1" eaLnBrk="1" hangingPunct="1">
              <a:lnSpc>
                <a:spcPct val="90000"/>
              </a:lnSpc>
              <a:buFont typeface="Wingdings" pitchFamily="2" charset="2"/>
              <a:buChar char="Ø"/>
            </a:pPr>
            <a:r>
              <a:rPr lang="en-US" sz="2400" b="1" dirty="0" smtClean="0"/>
              <a:t>1-800-321-osha (hot line)</a:t>
            </a:r>
          </a:p>
          <a:p>
            <a:pPr lvl="1" eaLnBrk="1" hangingPunct="1">
              <a:lnSpc>
                <a:spcPct val="90000"/>
              </a:lnSpc>
              <a:buFont typeface="Wingdings" pitchFamily="2" charset="2"/>
              <a:buChar char="Ø"/>
            </a:pPr>
            <a:endParaRPr lang="en-US" sz="2400" b="1" dirty="0" smtClean="0"/>
          </a:p>
          <a:p>
            <a:pPr eaLnBrk="1" hangingPunct="1">
              <a:lnSpc>
                <a:spcPct val="90000"/>
              </a:lnSpc>
              <a:buFont typeface="Wingdings" pitchFamily="2" charset="2"/>
              <a:buChar char="Ø"/>
            </a:pPr>
            <a:r>
              <a:rPr lang="en-US" sz="2800" b="1" dirty="0" smtClean="0"/>
              <a:t>Consultation Programs</a:t>
            </a:r>
          </a:p>
          <a:p>
            <a:pPr lvl="2" eaLnBrk="1" hangingPunct="1">
              <a:lnSpc>
                <a:spcPct val="90000"/>
              </a:lnSpc>
              <a:buFont typeface="Wingdings" pitchFamily="2" charset="2"/>
              <a:buChar char="Ø"/>
            </a:pPr>
            <a:r>
              <a:rPr lang="en-US" sz="2000" b="1" dirty="0" smtClean="0"/>
              <a:t>Illinois Department of Labor (They Moved)</a:t>
            </a:r>
          </a:p>
          <a:p>
            <a:pPr lvl="2" eaLnBrk="1" hangingPunct="1">
              <a:lnSpc>
                <a:spcPct val="90000"/>
              </a:lnSpc>
              <a:buFont typeface="Wingdings" pitchFamily="2" charset="2"/>
              <a:buChar char="Ø"/>
            </a:pPr>
            <a:r>
              <a:rPr lang="en-US" sz="2000" b="1" dirty="0" smtClean="0"/>
              <a:t>(800)972-4216 or (312)814-2337</a:t>
            </a:r>
          </a:p>
          <a:p>
            <a:pPr lvl="2" eaLnBrk="1" hangingPunct="1">
              <a:lnSpc>
                <a:spcPct val="90000"/>
              </a:lnSpc>
              <a:buFont typeface="Wingdings" pitchFamily="2" charset="2"/>
              <a:buChar char="Ø"/>
            </a:pPr>
            <a:r>
              <a:rPr lang="en-US" sz="2000" b="1" dirty="0" smtClean="0">
                <a:hlinkClick r:id="rId4"/>
              </a:rPr>
              <a:t>www2.illinoisbiz.biz/osha/index.htm</a:t>
            </a:r>
            <a:endParaRPr lang="en-US" sz="2000" b="1" dirty="0" smtClean="0"/>
          </a:p>
          <a:p>
            <a:pPr lvl="1" eaLnBrk="1" hangingPunct="1">
              <a:lnSpc>
                <a:spcPct val="90000"/>
              </a:lnSpc>
              <a:buFont typeface="Wingdings" pitchFamily="2" charset="2"/>
              <a:buChar char="Ø"/>
            </a:pPr>
            <a:r>
              <a:rPr lang="en-US" sz="2400" b="1" dirty="0" smtClean="0"/>
              <a:t>Indiana: </a:t>
            </a:r>
            <a:r>
              <a:rPr lang="en-US" sz="2400" b="1" dirty="0" smtClean="0"/>
              <a:t>INSafe</a:t>
            </a:r>
            <a:endParaRPr lang="en-US" sz="2400" b="1" dirty="0" smtClean="0"/>
          </a:p>
          <a:p>
            <a:pPr lvl="2" eaLnBrk="1" hangingPunct="1">
              <a:lnSpc>
                <a:spcPct val="90000"/>
              </a:lnSpc>
              <a:buFont typeface="Wingdings" pitchFamily="2" charset="2"/>
              <a:buChar char="Ø"/>
            </a:pPr>
            <a:r>
              <a:rPr lang="en-US" sz="2000" b="1" dirty="0" smtClean="0"/>
              <a:t>(317)232-2688</a:t>
            </a:r>
          </a:p>
          <a:p>
            <a:pPr lvl="2" eaLnBrk="1" hangingPunct="1">
              <a:lnSpc>
                <a:spcPct val="90000"/>
              </a:lnSpc>
              <a:buFont typeface="Wingdings" pitchFamily="2" charset="2"/>
              <a:buChar char="Ø"/>
            </a:pPr>
            <a:r>
              <a:rPr lang="en-US" sz="2000" b="1" dirty="0" smtClean="0"/>
              <a:t>www.in.gov/dol/insafe.htm</a:t>
            </a:r>
          </a:p>
        </p:txBody>
      </p:sp>
      <p:sp>
        <p:nvSpPr>
          <p:cNvPr id="32771" name="Text Box 3"/>
          <p:cNvSpPr txBox="1">
            <a:spLocks noChangeArrowheads="1"/>
          </p:cNvSpPr>
          <p:nvPr/>
        </p:nvSpPr>
        <p:spPr bwMode="auto">
          <a:xfrm>
            <a:off x="1508125" y="646113"/>
            <a:ext cx="3140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dirty="0"/>
          </a:p>
        </p:txBody>
      </p:sp>
      <p:sp>
        <p:nvSpPr>
          <p:cNvPr id="32772" name="Text Box 4"/>
          <p:cNvSpPr txBox="1">
            <a:spLocks noChangeArrowheads="1"/>
          </p:cNvSpPr>
          <p:nvPr/>
        </p:nvSpPr>
        <p:spPr bwMode="auto">
          <a:xfrm>
            <a:off x="1219200" y="304800"/>
            <a:ext cx="6553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600" dirty="0">
                <a:solidFill>
                  <a:schemeClr val="accent2"/>
                </a:solidFill>
              </a:rPr>
              <a:t>OSHA Resources</a:t>
            </a:r>
          </a:p>
        </p:txBody>
      </p:sp>
      <p:pic>
        <p:nvPicPr>
          <p:cNvPr id="5" name="Content Placeholder 3" descr="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16735678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8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08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0898">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0898">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0898">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80898">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0898">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80898">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80898">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089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Grp="1" noChangeArrowheads="1"/>
          </p:cNvSpPr>
          <p:nvPr>
            <p:ph type="ctrTitle" idx="4294967295"/>
          </p:nvPr>
        </p:nvSpPr>
        <p:spPr>
          <a:xfrm>
            <a:off x="685800" y="2130425"/>
            <a:ext cx="7772400" cy="1470025"/>
          </a:xfrm>
        </p:spPr>
        <p:txBody>
          <a:bodyPr/>
          <a:lstStyle/>
          <a:p>
            <a:pPr algn="ctr" eaLnBrk="1" hangingPunct="1">
              <a:defRPr/>
            </a:pPr>
            <a:r>
              <a:rPr lang="en-US" sz="5400" dirty="0" smtClean="0">
                <a:effectLst>
                  <a:outerShdw blurRad="38100" dist="38100" dir="2700000" algn="tl">
                    <a:srgbClr val="C0C0C0"/>
                  </a:outerShdw>
                </a:effectLst>
              </a:rPr>
              <a:t>QUESTIONS</a:t>
            </a:r>
          </a:p>
        </p:txBody>
      </p:sp>
      <p:sp>
        <p:nvSpPr>
          <p:cNvPr id="33795" name="Rectangle 5"/>
          <p:cNvSpPr>
            <a:spLocks noGrp="1" noChangeArrowheads="1"/>
          </p:cNvSpPr>
          <p:nvPr>
            <p:ph type="subTitle" idx="4294967295"/>
          </p:nvPr>
        </p:nvSpPr>
        <p:spPr>
          <a:xfrm>
            <a:off x="1371600" y="3886200"/>
            <a:ext cx="6400800" cy="1752600"/>
          </a:xfrm>
        </p:spPr>
        <p:txBody>
          <a:bodyPr/>
          <a:lstStyle/>
          <a:p>
            <a:pPr marL="0" indent="0" algn="ctr" eaLnBrk="1" hangingPunct="1">
              <a:buFontTx/>
              <a:buNone/>
            </a:pPr>
            <a:endParaRPr lang="en-US" dirty="0" smtClean="0"/>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97073023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914400" y="609601"/>
            <a:ext cx="7315200" cy="990599"/>
          </a:xfrm>
        </p:spPr>
        <p:txBody>
          <a:bodyPr/>
          <a:lstStyle/>
          <a:p>
            <a:pPr algn="ctr" eaLnBrk="1" hangingPunct="1">
              <a:defRPr/>
            </a:pPr>
            <a:r>
              <a:rPr lang="en-US" dirty="0" smtClean="0">
                <a:effectLst>
                  <a:outerShdw blurRad="38100" dist="38100" dir="2700000" algn="tl">
                    <a:srgbClr val="C0C0C0"/>
                  </a:outerShdw>
                </a:effectLst>
              </a:rPr>
              <a:t>OFFICES in ILLINOIS</a:t>
            </a:r>
          </a:p>
        </p:txBody>
      </p:sp>
      <p:sp>
        <p:nvSpPr>
          <p:cNvPr id="3075" name="Rectangle 3"/>
          <p:cNvSpPr>
            <a:spLocks noGrp="1" noChangeArrowheads="1"/>
          </p:cNvSpPr>
          <p:nvPr>
            <p:ph type="body" idx="4294967295"/>
          </p:nvPr>
        </p:nvSpPr>
        <p:spPr>
          <a:xfrm>
            <a:off x="914400" y="1905001"/>
            <a:ext cx="7315200" cy="4404360"/>
          </a:xfrm>
        </p:spPr>
        <p:txBody>
          <a:bodyPr>
            <a:normAutofit/>
          </a:bodyPr>
          <a:lstStyle/>
          <a:p>
            <a:pPr eaLnBrk="1" hangingPunct="1">
              <a:buFont typeface="Wingdings" pitchFamily="2" charset="2"/>
              <a:buChar char="Ø"/>
            </a:pPr>
            <a:r>
              <a:rPr lang="en-US" sz="2800" b="1" dirty="0" smtClean="0"/>
              <a:t>AURORA - (630) 896-8700</a:t>
            </a:r>
          </a:p>
          <a:p>
            <a:pPr eaLnBrk="1" hangingPunct="1">
              <a:buFont typeface="Wingdings" pitchFamily="2" charset="2"/>
              <a:buChar char="Ø"/>
            </a:pPr>
            <a:r>
              <a:rPr lang="en-US" sz="2800" b="1" dirty="0" smtClean="0"/>
              <a:t>CALUMET CITY - (708) 891-3800</a:t>
            </a:r>
          </a:p>
          <a:p>
            <a:pPr eaLnBrk="1" hangingPunct="1">
              <a:buFont typeface="Wingdings" pitchFamily="2" charset="2"/>
              <a:buChar char="Ø"/>
            </a:pPr>
            <a:r>
              <a:rPr lang="en-US" sz="2800" b="1" dirty="0" smtClean="0"/>
              <a:t>CHICAGO NORTH - (847) 803-4800</a:t>
            </a:r>
          </a:p>
          <a:p>
            <a:pPr eaLnBrk="1" hangingPunct="1">
              <a:buFont typeface="Wingdings" pitchFamily="2" charset="2"/>
              <a:buChar char="Ø"/>
            </a:pPr>
            <a:r>
              <a:rPr lang="en-US" sz="2800" b="1" dirty="0" smtClean="0"/>
              <a:t>PEORIA - (309) 589-7033</a:t>
            </a:r>
          </a:p>
          <a:p>
            <a:pPr eaLnBrk="1" hangingPunct="1">
              <a:buFont typeface="Wingdings" pitchFamily="2" charset="2"/>
              <a:buChar char="Ø"/>
            </a:pPr>
            <a:r>
              <a:rPr lang="en-US" sz="2800" b="1" dirty="0" smtClean="0"/>
              <a:t>FAIRVIEW HEIGHTS - (618) 632-8612</a:t>
            </a:r>
          </a:p>
          <a:p>
            <a:pPr eaLnBrk="1" hangingPunct="1">
              <a:buFont typeface="Wingdings" pitchFamily="2" charset="2"/>
              <a:buChar char="Ø"/>
            </a:pPr>
            <a:endParaRPr lang="en-US" sz="2800" b="1" dirty="0" smtClean="0"/>
          </a:p>
          <a:p>
            <a:pPr eaLnBrk="1" hangingPunct="1">
              <a:buFont typeface="Wingdings" pitchFamily="2" charset="2"/>
              <a:buChar char="Ø"/>
            </a:pPr>
            <a:r>
              <a:rPr lang="en-US" sz="2800" b="1" dirty="0" smtClean="0"/>
              <a:t>IOSHA - (317) 232-2655</a:t>
            </a:r>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spTree>
    <p:extLst>
      <p:ext uri="{BB962C8B-B14F-4D97-AF65-F5344CB8AC3E}">
        <p14:creationId xmlns:p14="http://schemas.microsoft.com/office/powerpoint/2010/main" val="357459023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llinois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0"/>
            <a:ext cx="5953125"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Content Placeholder 3" descr="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43087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Grp="1" noChangeArrowheads="1"/>
          </p:cNvSpPr>
          <p:nvPr>
            <p:ph type="ctrTitle" idx="4294967295"/>
          </p:nvPr>
        </p:nvSpPr>
        <p:spPr>
          <a:xfrm>
            <a:off x="685800" y="2130425"/>
            <a:ext cx="7772400" cy="1470025"/>
          </a:xfrm>
        </p:spPr>
        <p:txBody>
          <a:bodyPr/>
          <a:lstStyle/>
          <a:p>
            <a:pPr algn="ctr" eaLnBrk="1" hangingPunct="1">
              <a:defRPr/>
            </a:pPr>
            <a:endParaRPr lang="en-US" sz="5400" dirty="0" smtClean="0">
              <a:effectLst>
                <a:outerShdw blurRad="38100" dist="38100" dir="2700000" algn="tl">
                  <a:srgbClr val="C0C0C0"/>
                </a:outerShdw>
              </a:effectLst>
            </a:endParaRPr>
          </a:p>
        </p:txBody>
      </p:sp>
      <p:sp>
        <p:nvSpPr>
          <p:cNvPr id="33795" name="Rectangle 5"/>
          <p:cNvSpPr>
            <a:spLocks noGrp="1" noChangeArrowheads="1"/>
          </p:cNvSpPr>
          <p:nvPr>
            <p:ph type="subTitle" idx="4294967295"/>
          </p:nvPr>
        </p:nvSpPr>
        <p:spPr>
          <a:xfrm>
            <a:off x="1371600" y="3886200"/>
            <a:ext cx="6400800" cy="1752600"/>
          </a:xfrm>
        </p:spPr>
        <p:txBody>
          <a:bodyPr/>
          <a:lstStyle/>
          <a:p>
            <a:pPr marL="0" indent="0" algn="ctr" eaLnBrk="1" hangingPunct="1">
              <a:buFontTx/>
              <a:buNone/>
            </a:pPr>
            <a:endParaRPr lang="en-US" dirty="0" smtClean="0"/>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76200"/>
            <a:ext cx="9143999" cy="6684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963059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Grp="1" noChangeArrowheads="1"/>
          </p:cNvSpPr>
          <p:nvPr>
            <p:ph type="ctrTitle" idx="4294967295"/>
          </p:nvPr>
        </p:nvSpPr>
        <p:spPr>
          <a:xfrm>
            <a:off x="685800" y="2130425"/>
            <a:ext cx="7772400" cy="1470025"/>
          </a:xfrm>
        </p:spPr>
        <p:txBody>
          <a:bodyPr/>
          <a:lstStyle/>
          <a:p>
            <a:pPr algn="ctr" eaLnBrk="1" hangingPunct="1">
              <a:defRPr/>
            </a:pPr>
            <a:endParaRPr lang="en-US" sz="5400" dirty="0" smtClean="0">
              <a:effectLst>
                <a:outerShdw blurRad="38100" dist="38100" dir="2700000" algn="tl">
                  <a:srgbClr val="C0C0C0"/>
                </a:outerShdw>
              </a:effectLst>
            </a:endParaRPr>
          </a:p>
        </p:txBody>
      </p:sp>
      <p:sp>
        <p:nvSpPr>
          <p:cNvPr id="33795" name="Rectangle 5"/>
          <p:cNvSpPr>
            <a:spLocks noGrp="1" noChangeArrowheads="1"/>
          </p:cNvSpPr>
          <p:nvPr>
            <p:ph type="subTitle" idx="4294967295"/>
          </p:nvPr>
        </p:nvSpPr>
        <p:spPr>
          <a:xfrm>
            <a:off x="1371600" y="3886200"/>
            <a:ext cx="6400800" cy="1752600"/>
          </a:xfrm>
        </p:spPr>
        <p:txBody>
          <a:bodyPr/>
          <a:lstStyle/>
          <a:p>
            <a:pPr marL="0" indent="0" algn="ctr" eaLnBrk="1" hangingPunct="1">
              <a:buFontTx/>
              <a:buNone/>
            </a:pPr>
            <a:endParaRPr lang="en-US" dirty="0" smtClean="0"/>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4313"/>
            <a:ext cx="9144000" cy="6546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934970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Grp="1" noChangeArrowheads="1"/>
          </p:cNvSpPr>
          <p:nvPr>
            <p:ph type="ctrTitle" idx="4294967295"/>
          </p:nvPr>
        </p:nvSpPr>
        <p:spPr>
          <a:xfrm>
            <a:off x="685800" y="2130425"/>
            <a:ext cx="7772400" cy="1470025"/>
          </a:xfrm>
        </p:spPr>
        <p:txBody>
          <a:bodyPr/>
          <a:lstStyle/>
          <a:p>
            <a:pPr algn="ctr" eaLnBrk="1" hangingPunct="1">
              <a:defRPr/>
            </a:pPr>
            <a:endParaRPr lang="en-US" sz="5400" dirty="0" smtClean="0">
              <a:effectLst>
                <a:outerShdw blurRad="38100" dist="38100" dir="2700000" algn="tl">
                  <a:srgbClr val="C0C0C0"/>
                </a:outerShdw>
              </a:effectLst>
            </a:endParaRPr>
          </a:p>
        </p:txBody>
      </p:sp>
      <p:sp>
        <p:nvSpPr>
          <p:cNvPr id="33795" name="Rectangle 5"/>
          <p:cNvSpPr>
            <a:spLocks noGrp="1" noChangeArrowheads="1"/>
          </p:cNvSpPr>
          <p:nvPr>
            <p:ph type="subTitle" idx="4294967295"/>
          </p:nvPr>
        </p:nvSpPr>
        <p:spPr>
          <a:xfrm>
            <a:off x="1371600" y="3886200"/>
            <a:ext cx="6400800" cy="1752600"/>
          </a:xfrm>
        </p:spPr>
        <p:txBody>
          <a:bodyPr/>
          <a:lstStyle/>
          <a:p>
            <a:pPr marL="0" indent="0" algn="ctr" eaLnBrk="1" hangingPunct="1">
              <a:buFontTx/>
              <a:buNone/>
            </a:pPr>
            <a:endParaRPr lang="en-US" dirty="0" smtClean="0"/>
          </a:p>
        </p:txBody>
      </p:sp>
      <p:pic>
        <p:nvPicPr>
          <p:cNvPr id="4" name="Content Placeholder 3"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895056"/>
            <a:ext cx="3445933" cy="86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81000"/>
            <a:ext cx="1143000" cy="1219200"/>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64" y="223838"/>
            <a:ext cx="9122735" cy="6634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2272956"/>
      </p:ext>
    </p:extLst>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Perspective">
  <a:themeElements>
    <a:clrScheme name="Custom 9">
      <a:dk1>
        <a:srgbClr val="000000"/>
      </a:dk1>
      <a:lt1>
        <a:srgbClr val="FFFFFF"/>
      </a:lt1>
      <a:dk2>
        <a:srgbClr val="1F2123"/>
      </a:dk2>
      <a:lt2>
        <a:srgbClr val="FFFF00"/>
      </a:lt2>
      <a:accent1>
        <a:srgbClr val="7E97AD"/>
      </a:accent1>
      <a:accent2>
        <a:srgbClr val="FFFF65"/>
      </a:accent2>
      <a:accent3>
        <a:srgbClr val="7A6A60"/>
      </a:accent3>
      <a:accent4>
        <a:srgbClr val="B4936D"/>
      </a:accent4>
      <a:accent5>
        <a:srgbClr val="67787B"/>
      </a:accent5>
      <a:accent6>
        <a:srgbClr val="9D936F"/>
      </a:accent6>
      <a:hlink>
        <a:srgbClr val="646464"/>
      </a:hlink>
      <a:folHlink>
        <a:srgbClr val="969696"/>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ppt/theme/themeOverride2.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docProps/app.xml><?xml version="1.0" encoding="utf-8"?>
<Properties xmlns="http://schemas.openxmlformats.org/officeDocument/2006/extended-properties" xmlns:vt="http://schemas.openxmlformats.org/officeDocument/2006/docPropsVTypes">
  <Template/>
  <TotalTime>3822</TotalTime>
  <Words>3519</Words>
  <Application>Microsoft Office PowerPoint</Application>
  <PresentationFormat>Letter Paper (8.5x11 in)</PresentationFormat>
  <Paragraphs>475</Paragraphs>
  <Slides>49</Slides>
  <Notes>23</Notes>
  <HiddenSlides>0</HiddenSlides>
  <MMClips>0</MMClips>
  <ScaleCrop>false</ScaleCrop>
  <HeadingPairs>
    <vt:vector size="4" baseType="variant">
      <vt:variant>
        <vt:lpstr>Theme</vt:lpstr>
      </vt:variant>
      <vt:variant>
        <vt:i4>2</vt:i4>
      </vt:variant>
      <vt:variant>
        <vt:lpstr>Slide Titles</vt:lpstr>
      </vt:variant>
      <vt:variant>
        <vt:i4>49</vt:i4>
      </vt:variant>
    </vt:vector>
  </HeadingPairs>
  <TitlesOfParts>
    <vt:vector size="51" baseType="lpstr">
      <vt:lpstr>Module</vt:lpstr>
      <vt:lpstr>Perspective</vt:lpstr>
      <vt:lpstr>William Coulehan</vt:lpstr>
      <vt:lpstr> </vt:lpstr>
      <vt:lpstr>TOPICS</vt:lpstr>
      <vt:lpstr>Enforcement Region V</vt:lpstr>
      <vt:lpstr>OFFICES in ILLINOIS</vt:lpstr>
      <vt:lpstr>PowerPoint Presentation</vt:lpstr>
      <vt:lpstr>PowerPoint Presentation</vt:lpstr>
      <vt:lpstr>PowerPoint Presentation</vt:lpstr>
      <vt:lpstr>PowerPoint Presentation</vt:lpstr>
      <vt:lpstr>PowerPoint Presentation</vt:lpstr>
      <vt:lpstr>PowerPoint Presentation</vt:lpstr>
      <vt:lpstr>New Interpretations</vt:lpstr>
      <vt:lpstr>Partial Exemption </vt:lpstr>
      <vt:lpstr>Partial Exemption</vt:lpstr>
      <vt:lpstr>Fatality/Catastrophe Reporting NEW</vt:lpstr>
      <vt:lpstr>Fatality/Catastrophe Reporting NEW</vt:lpstr>
      <vt:lpstr>Proposed  </vt:lpstr>
      <vt:lpstr>WHY Bill’s Opinion </vt:lpstr>
      <vt:lpstr>PowerPoint Presentation</vt:lpstr>
      <vt:lpstr>OSHA at 40</vt:lpstr>
      <vt:lpstr>But ….</vt:lpstr>
      <vt:lpstr>Compliance Assistance Specialists (CAS) </vt:lpstr>
      <vt:lpstr>RECORDKEEPING Overview - </vt:lpstr>
      <vt:lpstr>PowerPoint Presentation</vt:lpstr>
      <vt:lpstr>PowerPoint Presentation</vt:lpstr>
      <vt:lpstr>PowerPoint Presentation</vt:lpstr>
      <vt:lpstr>Purpose (of the rule)</vt:lpstr>
      <vt:lpstr>1904.33  Retention and Updating</vt:lpstr>
      <vt:lpstr>RECORDKEEPING Overview</vt:lpstr>
      <vt:lpstr>1904.7   General Recording Criteria</vt:lpstr>
      <vt:lpstr>1904.5 – …Work Environment</vt:lpstr>
      <vt:lpstr>1904.5 – …Work-Relatedness</vt:lpstr>
      <vt:lpstr>  1904.5 – …Work-Relatedness</vt:lpstr>
      <vt:lpstr>PowerPoint Presentation</vt:lpstr>
      <vt:lpstr>Discernible Cause</vt:lpstr>
      <vt:lpstr>No “Incident”</vt:lpstr>
      <vt:lpstr>Restricted Work Duty</vt:lpstr>
      <vt:lpstr>But….</vt:lpstr>
      <vt:lpstr>       1904.7(b)(5) – Medical Treatment</vt:lpstr>
      <vt:lpstr>         1904.7(b)(5) – First Aid</vt:lpstr>
      <vt:lpstr>       1904.7(b)(5) – First Aid</vt:lpstr>
      <vt:lpstr>         Medical Treatment</vt:lpstr>
      <vt:lpstr>         How about a Prescription for (Future)          Physical Therapy?</vt:lpstr>
      <vt:lpstr>Subpart E - Reporting Information to  the Government</vt:lpstr>
      <vt:lpstr>1904.40 – Providing Records to Government Representatives</vt:lpstr>
      <vt:lpstr>RECORDKEEPING Overview - </vt:lpstr>
      <vt:lpstr>RECORDKEEPING Overview</vt:lpstr>
      <vt:lpstr>PowerPoint Presentation</vt:lpstr>
      <vt:lpstr>QUESTIONS</vt:lpstr>
    </vt:vector>
  </TitlesOfParts>
  <Company>J.J. Keller &amp; Associates</Company>
  <LinksUpToDate>false</LinksUpToDate>
  <SharedDoc>false</SharedDoc>
  <HyperlinkBase>../images</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Lifting Techniques</dc:title>
  <dc:creator>Keller-Soft®</dc:creator>
  <cp:lastModifiedBy>Admin</cp:lastModifiedBy>
  <cp:revision>247</cp:revision>
  <cp:lastPrinted>1999-04-30T15:10:04Z</cp:lastPrinted>
  <dcterms:created xsi:type="dcterms:W3CDTF">1999-03-22T16:19:01Z</dcterms:created>
  <dcterms:modified xsi:type="dcterms:W3CDTF">2015-03-19T19:56:47Z</dcterms:modified>
</cp:coreProperties>
</file>