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36"/>
  </p:handoutMasterIdLst>
  <p:sldIdLst>
    <p:sldId id="282" r:id="rId2"/>
    <p:sldId id="296" r:id="rId3"/>
    <p:sldId id="283" r:id="rId4"/>
    <p:sldId id="258" r:id="rId5"/>
    <p:sldId id="284" r:id="rId6"/>
    <p:sldId id="298" r:id="rId7"/>
    <p:sldId id="299" r:id="rId8"/>
    <p:sldId id="259" r:id="rId9"/>
    <p:sldId id="260" r:id="rId10"/>
    <p:sldId id="261" r:id="rId11"/>
    <p:sldId id="262" r:id="rId12"/>
    <p:sldId id="266" r:id="rId13"/>
    <p:sldId id="264" r:id="rId14"/>
    <p:sldId id="267" r:id="rId15"/>
    <p:sldId id="265" r:id="rId16"/>
    <p:sldId id="268" r:id="rId17"/>
    <p:sldId id="269" r:id="rId18"/>
    <p:sldId id="270" r:id="rId19"/>
    <p:sldId id="271" r:id="rId20"/>
    <p:sldId id="272" r:id="rId21"/>
    <p:sldId id="273" r:id="rId22"/>
    <p:sldId id="285" r:id="rId23"/>
    <p:sldId id="286" r:id="rId24"/>
    <p:sldId id="287" r:id="rId25"/>
    <p:sldId id="291" r:id="rId26"/>
    <p:sldId id="292" r:id="rId27"/>
    <p:sldId id="295" r:id="rId28"/>
    <p:sldId id="277" r:id="rId29"/>
    <p:sldId id="297" r:id="rId30"/>
    <p:sldId id="278" r:id="rId31"/>
    <p:sldId id="279" r:id="rId32"/>
    <p:sldId id="280" r:id="rId33"/>
    <p:sldId id="300" r:id="rId34"/>
    <p:sldId id="293" r:id="rId35"/>
  </p:sldIdLst>
  <p:sldSz cx="9144000" cy="6858000" type="screen4x3"/>
  <p:notesSz cx="6954838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32" autoAdjust="0"/>
    <p:restoredTop sz="94660"/>
  </p:normalViewPr>
  <p:slideViewPr>
    <p:cSldViewPr>
      <p:cViewPr>
        <p:scale>
          <a:sx n="62" d="100"/>
          <a:sy n="62" d="100"/>
        </p:scale>
        <p:origin x="-1374" y="-3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9466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r">
              <a:defRPr sz="1200"/>
            </a:lvl1pPr>
          </a:lstStyle>
          <a:p>
            <a:fld id="{6BC5ED60-1739-4216-948E-F17A8225A1DC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r">
              <a:defRPr sz="1200"/>
            </a:lvl1pPr>
          </a:lstStyle>
          <a:p>
            <a:fld id="{59BACE68-C76C-4F47-A1F4-C539EB279F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0622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87B57-3A82-4729-B31A-BEB6926CD5A4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789868D-82C2-4BB5-B9D4-52DE99F302A2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87B57-3A82-4729-B31A-BEB6926CD5A4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9868D-82C2-4BB5-B9D4-52DE99F30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87B57-3A82-4729-B31A-BEB6926CD5A4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9868D-82C2-4BB5-B9D4-52DE99F30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87B57-3A82-4729-B31A-BEB6926CD5A4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9868D-82C2-4BB5-B9D4-52DE99F30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87B57-3A82-4729-B31A-BEB6926CD5A4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9868D-82C2-4BB5-B9D4-52DE99F302A2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87B57-3A82-4729-B31A-BEB6926CD5A4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9868D-82C2-4BB5-B9D4-52DE99F30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87B57-3A82-4729-B31A-BEB6926CD5A4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9868D-82C2-4BB5-B9D4-52DE99F30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87B57-3A82-4729-B31A-BEB6926CD5A4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9868D-82C2-4BB5-B9D4-52DE99F30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87B57-3A82-4729-B31A-BEB6926CD5A4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9868D-82C2-4BB5-B9D4-52DE99F30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87B57-3A82-4729-B31A-BEB6926CD5A4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9868D-82C2-4BB5-B9D4-52DE99F302A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87B57-3A82-4729-B31A-BEB6926CD5A4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9868D-82C2-4BB5-B9D4-52DE99F302A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9F87B57-3A82-4729-B31A-BEB6926CD5A4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6789868D-82C2-4BB5-B9D4-52DE99F302A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bi.gov/about-us/cirg/active-shooter-and-mass-casualty-incidents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Welcome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endParaRPr lang="en-US" sz="2800" dirty="0"/>
          </a:p>
          <a:p>
            <a:pPr marL="114300" indent="0">
              <a:buNone/>
            </a:pPr>
            <a:endParaRPr lang="en-US" sz="2800" dirty="0"/>
          </a:p>
          <a:p>
            <a:endParaRPr lang="en-US" sz="2800" dirty="0" smtClean="0"/>
          </a:p>
          <a:p>
            <a:endParaRPr lang="en-US" sz="2800" dirty="0" smtClean="0"/>
          </a:p>
          <a:p>
            <a:r>
              <a:rPr lang="en-US" sz="2800" dirty="0" smtClean="0"/>
              <a:t>Thank you for joining us today</a:t>
            </a:r>
          </a:p>
          <a:p>
            <a:endParaRPr lang="en-US" sz="2800" dirty="0"/>
          </a:p>
          <a:p>
            <a:r>
              <a:rPr lang="en-US" sz="2800" dirty="0" smtClean="0"/>
              <a:t>Introductions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676400"/>
            <a:ext cx="7010400" cy="181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4434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583"/>
    </mc:Choice>
    <mc:Fallback xmlns="">
      <p:transition spd="slow" advTm="18583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an Active Shooter?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Active Shooter is a person(s) who is immediately causing death and/or serious bodily injury. This isn’t exclusive to somebody with a firearm. This could be accomplished with a knife, or a bat, or with personal body weapons. It is for this reason that we refer to such a person(s) as an Active Shooter/Violent Intruder.</a:t>
            </a:r>
          </a:p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760" y="5105400"/>
            <a:ext cx="1949590" cy="127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4424702"/>
            <a:ext cx="1529095" cy="1404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4800600"/>
            <a:ext cx="1640847" cy="1343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64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985"/>
    </mc:Choice>
    <mc:Fallback xmlns="">
      <p:transition spd="slow" advTm="62985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would you do if….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There was a Fire</a:t>
            </a:r>
            <a:r>
              <a:rPr lang="en-US" dirty="0" smtClean="0"/>
              <a:t>?</a:t>
            </a:r>
          </a:p>
          <a:p>
            <a:pPr marL="0" indent="0">
              <a:buNone/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There was an Earthquake</a:t>
            </a:r>
            <a:r>
              <a:rPr lang="en-US" dirty="0" smtClean="0"/>
              <a:t>?</a:t>
            </a:r>
          </a:p>
          <a:p>
            <a:pPr marL="0" indent="0">
              <a:buNone/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There was a Tornado</a:t>
            </a:r>
            <a:r>
              <a:rPr lang="en-US" dirty="0" smtClean="0"/>
              <a:t>?</a:t>
            </a:r>
          </a:p>
          <a:p>
            <a:pPr marL="0" indent="0">
              <a:buNone/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There was a Active Shooter/Violent Intruder?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3770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678"/>
    </mc:Choice>
    <mc:Fallback xmlns="">
      <p:transition spd="slow" advTm="52678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are these students doing?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5132" y="1752600"/>
            <a:ext cx="7653735" cy="437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5800" y="5943600"/>
            <a:ext cx="79248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r>
              <a:rPr lang="en-US" sz="1400" dirty="0" smtClean="0"/>
              <a:t>Students take cover in French class in Holden Hall at Virginia Tech (next to Norris Hall)</a:t>
            </a:r>
          </a:p>
          <a:p>
            <a:r>
              <a:rPr lang="en-US" sz="1400" dirty="0" smtClean="0"/>
              <a:t>Photo by Chase </a:t>
            </a:r>
            <a:r>
              <a:rPr lang="en-US" sz="1400" dirty="0" err="1" smtClean="0"/>
              <a:t>Damiano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960818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206"/>
    </mc:Choice>
    <mc:Fallback xmlns="">
      <p:transition spd="slow" advTm="37206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900" b="1" u="sng" dirty="0">
                <a:solidFill>
                  <a:prstClr val="black"/>
                </a:solidFill>
              </a:rPr>
              <a:t>The</a:t>
            </a:r>
            <a:r>
              <a:rPr lang="en-US" sz="2900" b="1" dirty="0">
                <a:solidFill>
                  <a:prstClr val="black"/>
                </a:solidFill>
              </a:rPr>
              <a:t> Lesson from Virginia Tech</a:t>
            </a:r>
            <a:br>
              <a:rPr lang="en-US" sz="2900" b="1" dirty="0">
                <a:solidFill>
                  <a:prstClr val="black"/>
                </a:solidFill>
              </a:rPr>
            </a:br>
            <a:r>
              <a:rPr lang="en-US" sz="2900" b="1" dirty="0">
                <a:solidFill>
                  <a:srgbClr val="FF0000"/>
                </a:solidFill>
              </a:rPr>
              <a:t>28 vs. 2 (fatalities)</a:t>
            </a:r>
            <a:br>
              <a:rPr lang="en-US" sz="2900" b="1" dirty="0">
                <a:solidFill>
                  <a:srgbClr val="FF0000"/>
                </a:solidFill>
              </a:rPr>
            </a:br>
            <a:r>
              <a:rPr lang="en-US" sz="2900" b="1" dirty="0">
                <a:solidFill>
                  <a:prstClr val="black"/>
                </a:solidFill>
              </a:rPr>
              <a:t>Passive vs. Proactive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 smtClean="0"/>
              <a:t>Data from Chapter 8, Virginia Governor’s Report on Virginia Tech.</a:t>
            </a:r>
            <a:endParaRPr lang="en-US" sz="1600" dirty="0"/>
          </a:p>
        </p:txBody>
      </p:sp>
      <p:grpSp>
        <p:nvGrpSpPr>
          <p:cNvPr id="5" name="Group 4"/>
          <p:cNvGrpSpPr>
            <a:grpSpLocks noGrp="1" noChangeAspect="1"/>
          </p:cNvGrpSpPr>
          <p:nvPr/>
        </p:nvGrpSpPr>
        <p:grpSpPr bwMode="auto">
          <a:xfrm>
            <a:off x="620486" y="1752599"/>
            <a:ext cx="8229600" cy="4525963"/>
            <a:chOff x="2527" y="1455"/>
            <a:chExt cx="7200" cy="3086"/>
          </a:xfrm>
        </p:grpSpPr>
        <p:sp>
          <p:nvSpPr>
            <p:cNvPr id="6" name="AutoShape 5"/>
            <p:cNvSpPr>
              <a:spLocks noChangeAspect="1" noChangeArrowheads="1"/>
            </p:cNvSpPr>
            <p:nvPr/>
          </p:nvSpPr>
          <p:spPr bwMode="auto">
            <a:xfrm>
              <a:off x="2527" y="1455"/>
              <a:ext cx="7200" cy="30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2677" y="1609"/>
              <a:ext cx="6900" cy="262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rbel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kern="0" noProof="0" dirty="0" smtClean="0">
                  <a:solidFill>
                    <a:sysClr val="windowText" lastClr="000000"/>
                  </a:solidFill>
                  <a:latin typeface="Corbel"/>
                </a:rPr>
                <a:t>       </a:t>
              </a: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orbel"/>
                </a:rPr>
                <a:t>Room 210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kern="0" dirty="0" smtClean="0">
                  <a:solidFill>
                    <a:sysClr val="windowText" lastClr="000000"/>
                  </a:solidFill>
                  <a:latin typeface="Corbel"/>
                </a:rPr>
                <a:t>       No class</a:t>
              </a: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rbel"/>
              </a:endParaRPr>
            </a:p>
          </p:txBody>
        </p:sp>
        <p:sp>
          <p:nvSpPr>
            <p:cNvPr id="8" name="Line 7"/>
            <p:cNvSpPr>
              <a:spLocks noChangeShapeType="1"/>
            </p:cNvSpPr>
            <p:nvPr/>
          </p:nvSpPr>
          <p:spPr bwMode="auto">
            <a:xfrm>
              <a:off x="2677" y="3152"/>
              <a:ext cx="690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 bwMode="auto">
            <a:xfrm>
              <a:off x="2677" y="2689"/>
              <a:ext cx="690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>
              <a:off x="4327" y="1611"/>
              <a:ext cx="0" cy="10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 flipV="1">
              <a:off x="5927" y="1611"/>
              <a:ext cx="1" cy="10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Line 12"/>
            <p:cNvSpPr>
              <a:spLocks noChangeShapeType="1"/>
            </p:cNvSpPr>
            <p:nvPr/>
          </p:nvSpPr>
          <p:spPr bwMode="auto">
            <a:xfrm flipV="1">
              <a:off x="7660" y="1611"/>
              <a:ext cx="1" cy="10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Line 14"/>
            <p:cNvSpPr>
              <a:spLocks noChangeShapeType="1"/>
            </p:cNvSpPr>
            <p:nvPr/>
          </p:nvSpPr>
          <p:spPr bwMode="auto">
            <a:xfrm flipV="1">
              <a:off x="4327" y="3170"/>
              <a:ext cx="0" cy="10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Line 15"/>
            <p:cNvSpPr>
              <a:spLocks noChangeShapeType="1"/>
            </p:cNvSpPr>
            <p:nvPr/>
          </p:nvSpPr>
          <p:spPr bwMode="auto">
            <a:xfrm flipV="1">
              <a:off x="5927" y="3170"/>
              <a:ext cx="0" cy="10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Line 16"/>
            <p:cNvSpPr>
              <a:spLocks noChangeShapeType="1"/>
            </p:cNvSpPr>
            <p:nvPr/>
          </p:nvSpPr>
          <p:spPr bwMode="auto">
            <a:xfrm flipV="1">
              <a:off x="7660" y="3170"/>
              <a:ext cx="0" cy="10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2829271" y="2173195"/>
            <a:ext cx="16556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Room 206</a:t>
            </a:r>
          </a:p>
          <a:p>
            <a:r>
              <a:rPr lang="en-US" dirty="0" smtClean="0"/>
              <a:t>14 present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Killed 10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Wounded 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51244" y="2667000"/>
            <a:ext cx="17733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286000" y="3717985"/>
            <a:ext cx="1878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Hallway – Killed 1 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4876800" y="2066835"/>
            <a:ext cx="127464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Room 204</a:t>
            </a:r>
          </a:p>
          <a:p>
            <a:r>
              <a:rPr lang="en-US" dirty="0" smtClean="0"/>
              <a:t>19 present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Killed 2</a:t>
            </a:r>
          </a:p>
          <a:p>
            <a:r>
              <a:rPr lang="en-US" dirty="0">
                <a:solidFill>
                  <a:srgbClr val="FF0000"/>
                </a:solidFill>
              </a:rPr>
              <a:t>W</a:t>
            </a:r>
            <a:r>
              <a:rPr lang="en-US" dirty="0" smtClean="0">
                <a:solidFill>
                  <a:srgbClr val="FF0000"/>
                </a:solidFill>
              </a:rPr>
              <a:t>ounded 3</a:t>
            </a:r>
          </a:p>
          <a:p>
            <a:r>
              <a:rPr lang="en-US" u="sng" dirty="0" smtClean="0"/>
              <a:t>Jumped</a:t>
            </a:r>
            <a:endParaRPr lang="en-US" u="sng" dirty="0"/>
          </a:p>
        </p:txBody>
      </p:sp>
      <p:sp>
        <p:nvSpPr>
          <p:cNvPr id="19" name="TextBox 18"/>
          <p:cNvSpPr txBox="1"/>
          <p:nvPr/>
        </p:nvSpPr>
        <p:spPr>
          <a:xfrm>
            <a:off x="6934200" y="2343834"/>
            <a:ext cx="11369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Room 200</a:t>
            </a:r>
          </a:p>
          <a:p>
            <a:r>
              <a:rPr lang="en-US" dirty="0" smtClean="0"/>
              <a:t>No class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260581" y="4768334"/>
            <a:ext cx="831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Offices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3027677" y="4551011"/>
            <a:ext cx="127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Room 211</a:t>
            </a:r>
          </a:p>
          <a:p>
            <a:r>
              <a:rPr lang="en-US" dirty="0" smtClean="0"/>
              <a:t>19 present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Killed 12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Wounded 6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45665" y="4267838"/>
            <a:ext cx="1274644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Room 207</a:t>
            </a:r>
          </a:p>
          <a:p>
            <a:r>
              <a:rPr lang="en-US" dirty="0" smtClean="0"/>
              <a:t>13 present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Killed 5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Wounded 6</a:t>
            </a:r>
          </a:p>
          <a:p>
            <a:r>
              <a:rPr lang="en-US" sz="1400" u="sng" dirty="0" smtClean="0"/>
              <a:t>Barricaded</a:t>
            </a:r>
          </a:p>
          <a:p>
            <a:r>
              <a:rPr lang="en-US" sz="1400" u="sng" dirty="0" smtClean="0"/>
              <a:t>(after 1</a:t>
            </a:r>
            <a:r>
              <a:rPr lang="en-US" sz="1400" u="sng" baseline="30000" dirty="0" smtClean="0"/>
              <a:t>st</a:t>
            </a:r>
            <a:r>
              <a:rPr lang="en-US" sz="1400" u="sng" dirty="0" smtClean="0"/>
              <a:t> time)</a:t>
            </a:r>
            <a:endParaRPr lang="en-US" sz="1400" u="sng" dirty="0"/>
          </a:p>
        </p:txBody>
      </p:sp>
      <p:sp>
        <p:nvSpPr>
          <p:cNvPr id="23" name="TextBox 22"/>
          <p:cNvSpPr txBox="1"/>
          <p:nvPr/>
        </p:nvSpPr>
        <p:spPr>
          <a:xfrm>
            <a:off x="7010400" y="4279506"/>
            <a:ext cx="127464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Room 205</a:t>
            </a:r>
          </a:p>
          <a:p>
            <a:r>
              <a:rPr lang="en-US" dirty="0" smtClean="0"/>
              <a:t>12 present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Killed 0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Wounded 0</a:t>
            </a:r>
          </a:p>
          <a:p>
            <a:r>
              <a:rPr lang="en-US" u="sng" dirty="0" smtClean="0"/>
              <a:t>Barricaded</a:t>
            </a:r>
            <a:endParaRPr lang="en-US" u="sng" dirty="0"/>
          </a:p>
        </p:txBody>
      </p:sp>
    </p:spTree>
    <p:extLst>
      <p:ext uri="{BB962C8B-B14F-4D97-AF65-F5344CB8AC3E}">
        <p14:creationId xmlns:p14="http://schemas.microsoft.com/office/powerpoint/2010/main" val="1699684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6015"/>
    </mc:Choice>
    <mc:Fallback xmlns="">
      <p:transition spd="slow" advTm="196015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ALiCE is…..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8000" dirty="0" smtClean="0"/>
              <a:t>Common Sense, but not Common Knowledge!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757692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887"/>
    </mc:Choice>
    <mc:Fallback xmlns="">
      <p:transition spd="slow" advTm="36887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- Alert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Lockdown, Lockdown</a:t>
            </a:r>
          </a:p>
          <a:p>
            <a:r>
              <a:rPr lang="en-US" dirty="0" smtClean="0"/>
              <a:t>Who</a:t>
            </a:r>
          </a:p>
          <a:p>
            <a:r>
              <a:rPr lang="en-US" dirty="0" smtClean="0"/>
              <a:t>What </a:t>
            </a:r>
          </a:p>
          <a:p>
            <a:r>
              <a:rPr lang="en-US" dirty="0" smtClean="0"/>
              <a:t>Where</a:t>
            </a:r>
          </a:p>
          <a:p>
            <a:r>
              <a:rPr lang="en-US" dirty="0" smtClean="0"/>
              <a:t>Plain Language</a:t>
            </a:r>
          </a:p>
          <a:p>
            <a:r>
              <a:rPr lang="en-US" dirty="0" smtClean="0"/>
              <a:t>It may not be verbal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057400"/>
            <a:ext cx="2578100" cy="176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350" y="4191000"/>
            <a:ext cx="2120900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0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317"/>
    </mc:Choice>
    <mc:Fallback xmlns="">
      <p:transition spd="slow" advTm="52317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 - Lockdown - </a:t>
            </a:r>
            <a:br>
              <a:rPr lang="en-US" dirty="0" smtClean="0"/>
            </a:br>
            <a:r>
              <a:rPr lang="en-US" dirty="0" smtClean="0"/>
              <a:t>a good starting point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Doors locked by policy (if feasible) </a:t>
            </a:r>
          </a:p>
          <a:p>
            <a:r>
              <a:rPr lang="en-US" sz="2800" dirty="0" smtClean="0"/>
              <a:t>Lights out and window covered – why?</a:t>
            </a:r>
          </a:p>
          <a:p>
            <a:r>
              <a:rPr lang="en-US" sz="2800" dirty="0" smtClean="0"/>
              <a:t>Other ways to secure area</a:t>
            </a:r>
          </a:p>
          <a:p>
            <a:r>
              <a:rPr lang="en-US" sz="2800" dirty="0" smtClean="0"/>
              <a:t>Barricading – providing time to plan</a:t>
            </a:r>
          </a:p>
          <a:p>
            <a:r>
              <a:rPr lang="en-US" sz="2800" dirty="0" smtClean="0"/>
              <a:t>What can be used – think and share</a:t>
            </a:r>
          </a:p>
          <a:p>
            <a:r>
              <a:rPr lang="en-US" sz="2800" dirty="0" smtClean="0"/>
              <a:t>What to do about cell phones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340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7693"/>
    </mc:Choice>
    <mc:Fallback xmlns="">
      <p:transition spd="slow" advTm="197693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 - Inform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of cameras – why?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PA system – why?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May need to use email and instant messenger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930400"/>
            <a:ext cx="1337708" cy="127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4495800"/>
            <a:ext cx="2335213" cy="1957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6201" y="4495800"/>
            <a:ext cx="1974850" cy="144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9317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9645"/>
    </mc:Choice>
    <mc:Fallback xmlns="">
      <p:transition spd="slow" advTm="119645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 - Counter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The violent person is in the room – is he well trained?</a:t>
            </a:r>
          </a:p>
          <a:p>
            <a:r>
              <a:rPr lang="en-US" dirty="0"/>
              <a:t>Distract – shooting is a physical skill</a:t>
            </a:r>
          </a:p>
          <a:p>
            <a:r>
              <a:rPr lang="en-US" dirty="0" smtClean="0"/>
              <a:t>Think and share</a:t>
            </a:r>
          </a:p>
          <a:p>
            <a:r>
              <a:rPr lang="en-US" dirty="0" smtClean="0"/>
              <a:t>Demonstration</a:t>
            </a:r>
          </a:p>
          <a:p>
            <a:r>
              <a:rPr lang="en-US" dirty="0" smtClean="0"/>
              <a:t>Gain control of shooter and take down if necessary</a:t>
            </a:r>
          </a:p>
          <a:p>
            <a:r>
              <a:rPr lang="en-US" dirty="0" smtClean="0"/>
              <a:t>No holds barred</a:t>
            </a:r>
          </a:p>
          <a:p>
            <a:r>
              <a:rPr lang="en-US" dirty="0" smtClean="0"/>
              <a:t>What to do with a weapon</a:t>
            </a:r>
          </a:p>
          <a:p>
            <a:pPr marL="114300" indent="0">
              <a:buNone/>
            </a:pPr>
            <a:endParaRPr lang="en-US" dirty="0" smtClean="0"/>
          </a:p>
          <a:p>
            <a:r>
              <a:rPr lang="en-US" dirty="0" smtClean="0"/>
              <a:t>Videos</a:t>
            </a:r>
          </a:p>
        </p:txBody>
      </p:sp>
    </p:spTree>
    <p:extLst>
      <p:ext uri="{BB962C8B-B14F-4D97-AF65-F5344CB8AC3E}">
        <p14:creationId xmlns:p14="http://schemas.microsoft.com/office/powerpoint/2010/main" val="1313476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0419"/>
    </mc:Choice>
    <mc:Fallback xmlns="">
      <p:transition spd="slow" advTm="330419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 - Evacuate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Is it the best option?  In most cases, YES!</a:t>
            </a:r>
          </a:p>
          <a:p>
            <a:r>
              <a:rPr lang="en-US" dirty="0" smtClean="0"/>
              <a:t>Based on real time information</a:t>
            </a:r>
          </a:p>
          <a:p>
            <a:r>
              <a:rPr lang="en-US" dirty="0" smtClean="0"/>
              <a:t>Think about work spaces – examples </a:t>
            </a:r>
          </a:p>
          <a:p>
            <a:r>
              <a:rPr lang="en-US" dirty="0" smtClean="0"/>
              <a:t>How would you exit your area?  This room?</a:t>
            </a:r>
          </a:p>
          <a:p>
            <a:r>
              <a:rPr lang="en-US" dirty="0" smtClean="0"/>
              <a:t>Where do we go?  CRP – Community Rally Point</a:t>
            </a:r>
          </a:p>
          <a:p>
            <a:r>
              <a:rPr lang="en-US" dirty="0" smtClean="0"/>
              <a:t>KV Student at the mall, Purdue</a:t>
            </a:r>
          </a:p>
          <a:p>
            <a:pPr marL="114300" indent="0">
              <a:buNone/>
            </a:pPr>
            <a:endParaRPr lang="en-US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4642074"/>
            <a:ext cx="243840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4191000"/>
            <a:ext cx="2594675" cy="186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9193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objective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800" dirty="0"/>
              <a:t>Identify proactive, options-based strategies to use if ever confronted by an active shooter/violent person</a:t>
            </a:r>
          </a:p>
          <a:p>
            <a:pPr marL="11430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3770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6000" dirty="0" smtClean="0"/>
              <a:t>Trauma First Aid</a:t>
            </a:r>
            <a:br>
              <a:rPr lang="en-US" sz="6000" dirty="0" smtClean="0"/>
            </a:br>
            <a:r>
              <a:rPr lang="en-US" sz="3100" dirty="0" smtClean="0"/>
              <a:t>When will help arrive?</a:t>
            </a:r>
            <a:endParaRPr lang="en-US" sz="3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6600" dirty="0" smtClean="0"/>
              <a:t>After the area has been secured by law enforcement!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20889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Trauma First Aid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Clr>
                <a:schemeClr val="tx1"/>
              </a:buClr>
              <a:buNone/>
            </a:pPr>
            <a:r>
              <a:rPr lang="en-US" sz="3000" b="1" dirty="0" smtClean="0">
                <a:solidFill>
                  <a:schemeClr val="tx1"/>
                </a:solidFill>
              </a:rPr>
              <a:t>Controlling Bleeding</a:t>
            </a:r>
          </a:p>
          <a:p>
            <a:pPr>
              <a:buClr>
                <a:schemeClr val="tx1"/>
              </a:buClr>
            </a:pPr>
            <a:r>
              <a:rPr lang="en-US" sz="2000" dirty="0" smtClean="0">
                <a:solidFill>
                  <a:schemeClr val="tx1"/>
                </a:solidFill>
              </a:rPr>
              <a:t>Direct Pressure</a:t>
            </a:r>
          </a:p>
          <a:p>
            <a:pPr>
              <a:buClr>
                <a:schemeClr val="tx1"/>
              </a:buClr>
            </a:pPr>
            <a:r>
              <a:rPr lang="en-US" sz="2000" dirty="0" smtClean="0">
                <a:solidFill>
                  <a:schemeClr val="tx1"/>
                </a:solidFill>
              </a:rPr>
              <a:t>Pressure Bandage</a:t>
            </a:r>
          </a:p>
          <a:p>
            <a:pPr>
              <a:buClr>
                <a:schemeClr val="tx1"/>
              </a:buClr>
            </a:pPr>
            <a:r>
              <a:rPr lang="en-US" sz="2000" dirty="0" smtClean="0">
                <a:solidFill>
                  <a:schemeClr val="tx1"/>
                </a:solidFill>
              </a:rPr>
              <a:t>Tourniquet</a:t>
            </a:r>
          </a:p>
          <a:p>
            <a:pPr marL="114300" indent="0">
              <a:buClr>
                <a:schemeClr val="tx1"/>
              </a:buClr>
              <a:buNone/>
            </a:pPr>
            <a:endParaRPr lang="en-US" sz="2800" b="1" dirty="0" smtClean="0">
              <a:solidFill>
                <a:schemeClr val="tx1"/>
              </a:solidFill>
            </a:endParaRPr>
          </a:p>
          <a:p>
            <a:pPr marL="114300" indent="0">
              <a:buClr>
                <a:schemeClr val="tx1"/>
              </a:buClr>
              <a:buNone/>
            </a:pPr>
            <a:r>
              <a:rPr lang="en-US" sz="2800" b="1" dirty="0" smtClean="0">
                <a:solidFill>
                  <a:schemeClr val="tx1"/>
                </a:solidFill>
              </a:rPr>
              <a:t>Moving the Injured</a:t>
            </a:r>
          </a:p>
          <a:p>
            <a:pPr>
              <a:buClr>
                <a:schemeClr val="tx1"/>
              </a:buClr>
            </a:pPr>
            <a:r>
              <a:rPr lang="en-US" sz="2000" dirty="0" smtClean="0">
                <a:solidFill>
                  <a:schemeClr val="tx1"/>
                </a:solidFill>
              </a:rPr>
              <a:t>Fore and Aft Carry</a:t>
            </a:r>
          </a:p>
          <a:p>
            <a:pPr marL="114300" indent="0">
              <a:buClr>
                <a:schemeClr val="tx1"/>
              </a:buClr>
              <a:buNone/>
            </a:pPr>
            <a:endParaRPr lang="en-US" sz="2800" dirty="0" smtClean="0">
              <a:solidFill>
                <a:schemeClr val="tx1"/>
              </a:solidFill>
            </a:endParaRPr>
          </a:p>
          <a:p>
            <a:pPr marL="114300" indent="0">
              <a:buClr>
                <a:schemeClr val="tx1"/>
              </a:buClr>
              <a:buNone/>
            </a:pPr>
            <a:r>
              <a:rPr lang="en-US" sz="2800" b="1" dirty="0" smtClean="0">
                <a:solidFill>
                  <a:schemeClr val="tx1"/>
                </a:solidFill>
              </a:rPr>
              <a:t>Securing the Neck</a:t>
            </a:r>
          </a:p>
          <a:p>
            <a:pPr marL="114300" indent="0">
              <a:buClr>
                <a:schemeClr val="tx1"/>
              </a:buClr>
              <a:buNone/>
            </a:pPr>
            <a:endParaRPr lang="en-US" sz="30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147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Learned about ALiCE at the Indiana School Safety Specialist Academy in April 2012</a:t>
            </a:r>
          </a:p>
          <a:p>
            <a:pPr marL="114300" indent="0">
              <a:buNone/>
            </a:pPr>
            <a:endParaRPr lang="en-US" sz="2800" dirty="0" smtClean="0"/>
          </a:p>
          <a:p>
            <a:r>
              <a:rPr lang="en-US" sz="2800" dirty="0" smtClean="0"/>
              <a:t>Researched the company and ideas</a:t>
            </a:r>
          </a:p>
          <a:p>
            <a:pPr marL="114300" indent="0">
              <a:buNone/>
            </a:pPr>
            <a:endParaRPr lang="en-US" sz="2800" dirty="0" smtClean="0"/>
          </a:p>
          <a:p>
            <a:r>
              <a:rPr lang="en-US" sz="2800" dirty="0" smtClean="0"/>
              <a:t>Attended two days of training in Cincinnati, Ohio on June 18-19, 2012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358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en-US" sz="2800" b="1" dirty="0" smtClean="0"/>
              <a:t>Schools– read booklet before meeting</a:t>
            </a:r>
          </a:p>
          <a:p>
            <a:r>
              <a:rPr lang="en-US" sz="2800" dirty="0" smtClean="0"/>
              <a:t>School District Officials</a:t>
            </a:r>
          </a:p>
          <a:p>
            <a:r>
              <a:rPr lang="en-US" sz="2800" dirty="0" smtClean="0"/>
              <a:t>Jasper County Police</a:t>
            </a:r>
          </a:p>
          <a:p>
            <a:r>
              <a:rPr lang="en-US" sz="2800" dirty="0" smtClean="0"/>
              <a:t>KVSC School Board</a:t>
            </a:r>
          </a:p>
          <a:p>
            <a:pPr marL="114300" indent="0">
              <a:buNone/>
            </a:pPr>
            <a:r>
              <a:rPr lang="en-US" sz="2800" b="1" dirty="0" smtClean="0"/>
              <a:t>Businesses – read booklet before meeting</a:t>
            </a:r>
          </a:p>
          <a:p>
            <a:r>
              <a:rPr lang="en-US" sz="2800" dirty="0" smtClean="0"/>
              <a:t>Depends on size of organization</a:t>
            </a:r>
          </a:p>
          <a:p>
            <a:r>
              <a:rPr lang="en-US" sz="2800" dirty="0" smtClean="0"/>
              <a:t>Safety Committee/HR</a:t>
            </a:r>
          </a:p>
          <a:p>
            <a:r>
              <a:rPr lang="en-US" sz="2800" dirty="0" smtClean="0"/>
              <a:t>President/CEO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52759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en-US" sz="2800" b="1" dirty="0" smtClean="0"/>
              <a:t>Schools</a:t>
            </a:r>
            <a:endParaRPr lang="en-US" sz="2800" dirty="0" smtClean="0"/>
          </a:p>
          <a:p>
            <a:r>
              <a:rPr lang="en-US" dirty="0" smtClean="0"/>
              <a:t>Created a Schedule </a:t>
            </a:r>
          </a:p>
          <a:p>
            <a:r>
              <a:rPr lang="en-US" dirty="0" smtClean="0"/>
              <a:t>Trained teachers </a:t>
            </a:r>
          </a:p>
          <a:p>
            <a:r>
              <a:rPr lang="en-US" dirty="0" smtClean="0"/>
              <a:t>Trained support staff </a:t>
            </a:r>
          </a:p>
          <a:p>
            <a:r>
              <a:rPr lang="en-US" dirty="0" smtClean="0"/>
              <a:t>Trained students</a:t>
            </a:r>
          </a:p>
          <a:p>
            <a:pPr marL="114300" indent="0">
              <a:buNone/>
            </a:pPr>
            <a:r>
              <a:rPr lang="en-US" sz="2800" b="1" dirty="0" smtClean="0"/>
              <a:t>Businesses</a:t>
            </a:r>
            <a:r>
              <a:rPr lang="en-US" sz="2800" dirty="0" smtClean="0"/>
              <a:t> </a:t>
            </a:r>
          </a:p>
          <a:p>
            <a:r>
              <a:rPr lang="en-US" sz="2800" dirty="0" smtClean="0"/>
              <a:t>HR</a:t>
            </a:r>
          </a:p>
          <a:p>
            <a:pPr marL="114300" indent="0">
              <a:buNone/>
            </a:pP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1198776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Certification Training costs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Training fee - $395 x2 (now </a:t>
            </a:r>
            <a:r>
              <a:rPr lang="en-US" dirty="0" smtClean="0"/>
              <a:t>$595</a:t>
            </a:r>
            <a:r>
              <a:rPr lang="en-US" dirty="0" smtClean="0"/>
              <a:t>)= $790.00</a:t>
            </a:r>
            <a:endParaRPr lang="en-US" dirty="0"/>
          </a:p>
          <a:p>
            <a:r>
              <a:rPr lang="en-US" dirty="0" smtClean="0"/>
              <a:t>Hotel in Cincinnati - $177.28</a:t>
            </a:r>
            <a:endParaRPr lang="en-US" dirty="0"/>
          </a:p>
          <a:p>
            <a:r>
              <a:rPr lang="en-US" dirty="0" smtClean="0"/>
              <a:t>Mileage to/from Cincinnati – $269.74</a:t>
            </a:r>
            <a:endParaRPr lang="en-US" dirty="0"/>
          </a:p>
          <a:p>
            <a:r>
              <a:rPr lang="en-US" dirty="0" smtClean="0"/>
              <a:t>Subtotal - $1237.02</a:t>
            </a:r>
          </a:p>
          <a:p>
            <a:r>
              <a:rPr lang="en-US" dirty="0" smtClean="0"/>
              <a:t>Minus an IYI Grant of $688.17</a:t>
            </a:r>
          </a:p>
          <a:p>
            <a:r>
              <a:rPr lang="en-US" dirty="0" smtClean="0"/>
              <a:t>Cost to the district – $548.85</a:t>
            </a:r>
          </a:p>
          <a:p>
            <a:endParaRPr lang="en-US" dirty="0"/>
          </a:p>
          <a:p>
            <a:r>
              <a:rPr lang="en-US" dirty="0" smtClean="0"/>
              <a:t>Paper for booklets for students/staff</a:t>
            </a:r>
          </a:p>
          <a:p>
            <a:r>
              <a:rPr lang="en-US" dirty="0" smtClean="0"/>
              <a:t>Card stock for bookmarks for MS students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3865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you receive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Two full days of training</a:t>
            </a:r>
          </a:p>
          <a:p>
            <a:r>
              <a:rPr lang="en-US" dirty="0" smtClean="0"/>
              <a:t>Online access to all instructor materials</a:t>
            </a:r>
          </a:p>
          <a:p>
            <a:r>
              <a:rPr lang="en-US" dirty="0" smtClean="0"/>
              <a:t>Video clips</a:t>
            </a:r>
          </a:p>
          <a:p>
            <a:r>
              <a:rPr lang="en-US" dirty="0" smtClean="0"/>
              <a:t>Booklets for employees</a:t>
            </a:r>
          </a:p>
          <a:p>
            <a:r>
              <a:rPr lang="en-US" dirty="0" smtClean="0"/>
              <a:t>Access to the ALiCE Training Group for support and continual updates on recent events</a:t>
            </a:r>
          </a:p>
          <a:p>
            <a:r>
              <a:rPr lang="en-US" dirty="0" smtClean="0"/>
              <a:t>Online access to case studies, files, and materials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42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Getting employees to think</a:t>
            </a:r>
          </a:p>
          <a:p>
            <a:r>
              <a:rPr lang="en-US" dirty="0" smtClean="0"/>
              <a:t>Feel more secure having options</a:t>
            </a:r>
          </a:p>
          <a:p>
            <a:r>
              <a:rPr lang="en-US" dirty="0" smtClean="0"/>
              <a:t>Understanding of situational awareness</a:t>
            </a:r>
          </a:p>
          <a:p>
            <a:r>
              <a:rPr lang="en-US" dirty="0" smtClean="0"/>
              <a:t>Easy to practice</a:t>
            </a:r>
          </a:p>
          <a:p>
            <a:r>
              <a:rPr lang="en-US" dirty="0" smtClean="0"/>
              <a:t>Like being informed with accurate information</a:t>
            </a:r>
          </a:p>
          <a:p>
            <a:r>
              <a:rPr lang="en-US" dirty="0" smtClean="0"/>
              <a:t>Employees feel empowered</a:t>
            </a:r>
          </a:p>
          <a:p>
            <a:r>
              <a:rPr lang="en-US" dirty="0" smtClean="0"/>
              <a:t>Appreciate having the authority to make decisions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74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we train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10-80-10 Theory</a:t>
            </a:r>
          </a:p>
          <a:p>
            <a:endParaRPr lang="en-US" dirty="0"/>
          </a:p>
          <a:p>
            <a:r>
              <a:rPr lang="en-US" dirty="0" smtClean="0"/>
              <a:t>In a time of crisis……</a:t>
            </a:r>
          </a:p>
          <a:p>
            <a:endParaRPr lang="en-US" dirty="0"/>
          </a:p>
          <a:p>
            <a:r>
              <a:rPr lang="en-US" dirty="0" smtClean="0"/>
              <a:t>10% - will react quickly and do the right thing</a:t>
            </a:r>
            <a:endParaRPr lang="en-US" dirty="0"/>
          </a:p>
          <a:p>
            <a:r>
              <a:rPr lang="en-US" dirty="0" smtClean="0"/>
              <a:t>80% - will be stunned, but may respond and be able to act when given direction</a:t>
            </a:r>
            <a:endParaRPr lang="en-US" dirty="0"/>
          </a:p>
          <a:p>
            <a:r>
              <a:rPr lang="en-US" dirty="0" smtClean="0"/>
              <a:t>10% - will overreact/underreact and make the situation worse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6203" y="1676400"/>
            <a:ext cx="1416686" cy="1752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9038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Visit www.alicetraining.com</a:t>
            </a:r>
          </a:p>
          <a:p>
            <a:r>
              <a:rPr lang="en-US" dirty="0" smtClean="0"/>
              <a:t>Research trainings in your area</a:t>
            </a:r>
          </a:p>
          <a:p>
            <a:r>
              <a:rPr lang="en-US" dirty="0" smtClean="0"/>
              <a:t>June15-16, 2015 – DeMotte, IN</a:t>
            </a:r>
          </a:p>
          <a:p>
            <a:r>
              <a:rPr lang="en-US" dirty="0" smtClean="0"/>
              <a:t>You may also host a class or contract with ALiCE directly</a:t>
            </a:r>
          </a:p>
          <a:p>
            <a:r>
              <a:rPr lang="en-US" dirty="0" smtClean="0"/>
              <a:t>We are happy to answer any </a:t>
            </a:r>
            <a:r>
              <a:rPr lang="en-US" dirty="0" smtClean="0"/>
              <a:t>questions</a:t>
            </a:r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815264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5"/>
          <p:cNvSpPr>
            <a:spLocks noChangeArrowheads="1"/>
          </p:cNvSpPr>
          <p:nvPr/>
        </p:nvSpPr>
        <p:spPr bwMode="auto">
          <a:xfrm>
            <a:off x="3429000" y="838200"/>
            <a:ext cx="51816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7200" b="1" dirty="0">
                <a:solidFill>
                  <a:srgbClr val="FF0000"/>
                </a:solidFill>
                <a:cs typeface="Times New Roman" pitchFamily="18" charset="0"/>
              </a:rPr>
              <a:t>A.L.</a:t>
            </a:r>
            <a:r>
              <a:rPr lang="en-US" sz="7200" b="1" dirty="0">
                <a:solidFill>
                  <a:srgbClr val="FF0000"/>
                </a:solidFill>
                <a:cs typeface="Times New Roman" pitchFamily="18" charset="0"/>
                <a:sym typeface="Webdings" pitchFamily="18" charset="2"/>
              </a:rPr>
              <a:t></a:t>
            </a:r>
            <a:r>
              <a:rPr lang="en-US" sz="7200" b="1" dirty="0">
                <a:solidFill>
                  <a:srgbClr val="FF0000"/>
                </a:solidFill>
                <a:cs typeface="Times New Roman" pitchFamily="18" charset="0"/>
              </a:rPr>
              <a:t>.C.E. </a:t>
            </a:r>
            <a:endParaRPr lang="en-US" sz="7200" dirty="0"/>
          </a:p>
        </p:txBody>
      </p:sp>
      <p:sp>
        <p:nvSpPr>
          <p:cNvPr id="7" name="TextBox 6"/>
          <p:cNvSpPr txBox="1"/>
          <p:nvPr/>
        </p:nvSpPr>
        <p:spPr>
          <a:xfrm>
            <a:off x="381000" y="2819400"/>
            <a:ext cx="8458200" cy="33239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en-US" sz="3200" dirty="0">
              <a:latin typeface="Stencil" pitchFamily="82" charset="0"/>
            </a:endParaRPr>
          </a:p>
          <a:p>
            <a:pPr algn="ctr">
              <a:defRPr/>
            </a:pPr>
            <a:endParaRPr lang="en-US" sz="3200" dirty="0" smtClean="0">
              <a:latin typeface="+mn-lt"/>
            </a:endParaRPr>
          </a:p>
          <a:p>
            <a:pPr algn="ctr">
              <a:defRPr/>
            </a:pPr>
            <a:endParaRPr lang="en-US" sz="3200" dirty="0"/>
          </a:p>
          <a:p>
            <a:pPr algn="ctr">
              <a:defRPr/>
            </a:pPr>
            <a:endParaRPr lang="en-US" sz="3200" dirty="0" smtClean="0">
              <a:latin typeface="+mn-lt"/>
            </a:endParaRPr>
          </a:p>
          <a:p>
            <a:pPr algn="ctr">
              <a:defRPr/>
            </a:pPr>
            <a:r>
              <a:rPr lang="en-US" sz="3200" dirty="0" smtClean="0">
                <a:latin typeface="+mn-lt"/>
              </a:rPr>
              <a:t>Greg Crane</a:t>
            </a:r>
            <a:endParaRPr lang="en-US" dirty="0">
              <a:latin typeface="+mn-lt"/>
            </a:endParaRPr>
          </a:p>
          <a:p>
            <a:pPr algn="ctr">
              <a:defRPr/>
            </a:pPr>
            <a:endParaRPr lang="en-US" sz="3200" dirty="0">
              <a:latin typeface="+mn-lt"/>
            </a:endParaRPr>
          </a:p>
          <a:p>
            <a:pPr>
              <a:defRPr/>
            </a:pPr>
            <a:r>
              <a:rPr lang="en-US" dirty="0" smtClean="0"/>
              <a:t>                                         www.alicetraining.com</a:t>
            </a:r>
            <a:r>
              <a:rPr lang="en-US" dirty="0"/>
              <a:t>		     </a:t>
            </a:r>
            <a:r>
              <a:rPr lang="en-US" dirty="0" smtClean="0"/>
              <a:t>	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581024"/>
            <a:ext cx="1981200" cy="185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703600"/>
            <a:ext cx="7010400" cy="181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7753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1550"/>
    </mc:Choice>
    <mc:Fallback xmlns="">
      <p:transition spd="slow" advTm="7155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Our employees are also real </a:t>
            </a:r>
            <a:br>
              <a:rPr lang="en-US" dirty="0" smtClean="0"/>
            </a:br>
            <a:r>
              <a:rPr lang="en-US" dirty="0" smtClean="0"/>
              <a:t>‘First Responders’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6000" dirty="0" smtClean="0"/>
              <a:t>Give employees the knowledge to create second chances and they will make us proud!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4045747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Testimonials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endParaRPr lang="en-US" dirty="0" smtClean="0"/>
          </a:p>
          <a:p>
            <a:r>
              <a:rPr lang="en-US" dirty="0" smtClean="0"/>
              <a:t>"Having been through this training as a teacher, I can and will attest to its effectiveness. Yes, it is a different mindset, but how far will a parent go to protect their child? This training took us out of our comfort zones. As a teacher, who is acting in loco parentis, how far will I go to protect your child? As far as I have to, as if they were my own." </a:t>
            </a:r>
          </a:p>
          <a:p>
            <a:r>
              <a:rPr lang="en-US" b="1" dirty="0" smtClean="0">
                <a:effectLst/>
              </a:rPr>
              <a:t>Karen, Teacher</a:t>
            </a:r>
            <a:endParaRPr lang="en-US" dirty="0" smtClean="0">
              <a:effectLst/>
            </a:endParaRPr>
          </a:p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endParaRPr lang="en-US" dirty="0" smtClean="0">
              <a:effectLst/>
            </a:endParaRPr>
          </a:p>
          <a:p>
            <a:r>
              <a:rPr lang="en-US" dirty="0" smtClean="0">
                <a:effectLst/>
              </a:rPr>
              <a:t>"I have tears in my eyes reading this because I have a 7 yr. old in school. I hate the thought that teaching unimaginable things like this would be necessary, but are in fact happening too often in our schools. As much as I hate to even type the words or think the thoughts, I would rather my child die fighting to survive, rather than waiting to die. I hate the thought that this is possible at all." </a:t>
            </a:r>
          </a:p>
          <a:p>
            <a:r>
              <a:rPr lang="en-US" b="1" dirty="0" smtClean="0">
                <a:effectLst/>
              </a:rPr>
              <a:t>Kim, Parent</a:t>
            </a:r>
            <a:endParaRPr lang="en-US" dirty="0" smtClean="0">
              <a:effectLst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7043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Testimonials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600200"/>
            <a:ext cx="4038600" cy="4526279"/>
          </a:xfrm>
        </p:spPr>
        <p:txBody>
          <a:bodyPr>
            <a:normAutofit fontScale="32500" lnSpcReduction="20000"/>
          </a:bodyPr>
          <a:lstStyle/>
          <a:p>
            <a:endParaRPr lang="en-US" dirty="0" smtClean="0">
              <a:effectLst/>
            </a:endParaRPr>
          </a:p>
          <a:p>
            <a:r>
              <a:rPr lang="en-US" sz="7400" dirty="0"/>
              <a:t>This class has helped my “fears” immensely. As the secretary and first person people see when they come in, I was nervous as to what was expected of me. The class and officers who taught the class were excellent. Thanks again. </a:t>
            </a:r>
            <a:endParaRPr lang="en-US" sz="7400" dirty="0" smtClean="0"/>
          </a:p>
          <a:p>
            <a:r>
              <a:rPr lang="en-US" sz="7400" b="1" dirty="0" smtClean="0"/>
              <a:t>Deb </a:t>
            </a:r>
            <a:r>
              <a:rPr lang="en-US" sz="7400" b="1" dirty="0"/>
              <a:t>Doherty, </a:t>
            </a:r>
            <a:r>
              <a:rPr lang="en-US" sz="7400" b="1" i="1" dirty="0"/>
              <a:t>Secretary, August 2013</a:t>
            </a:r>
            <a:endParaRPr lang="en-US" sz="74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5800" y="1447800"/>
            <a:ext cx="4343400" cy="5257800"/>
          </a:xfrm>
        </p:spPr>
        <p:txBody>
          <a:bodyPr>
            <a:normAutofit fontScale="32500" lnSpcReduction="20000"/>
          </a:bodyPr>
          <a:lstStyle/>
          <a:p>
            <a:endParaRPr lang="en-US" dirty="0" smtClean="0">
              <a:effectLst/>
            </a:endParaRPr>
          </a:p>
          <a:p>
            <a:r>
              <a:rPr lang="en-US" sz="5800" dirty="0"/>
              <a:t>As a person that has instructed nationally and attended training throughout the United States, I must say that ALICE is an excellent concept and program. Not only is it valuable in the schools, but can be adapted for any place that a number of people would be at an given time, such as a bank, hospital, large office complex, and etc. It is presented in such a way to allow for options to recognize, adapt and overcome the danger presented at the time</a:t>
            </a:r>
            <a:r>
              <a:rPr lang="en-US" sz="5800" dirty="0" smtClean="0"/>
              <a:t>.</a:t>
            </a:r>
          </a:p>
          <a:p>
            <a:endParaRPr lang="en-US" sz="5800" dirty="0"/>
          </a:p>
          <a:p>
            <a:r>
              <a:rPr lang="en-US" sz="5800" b="1" dirty="0" smtClean="0"/>
              <a:t>Aubrey </a:t>
            </a:r>
            <a:r>
              <a:rPr lang="en-US" sz="5800" b="1" dirty="0" err="1"/>
              <a:t>Futrell</a:t>
            </a:r>
            <a:r>
              <a:rPr lang="en-US" sz="5800" b="1" dirty="0"/>
              <a:t>, </a:t>
            </a:r>
            <a:r>
              <a:rPr lang="en-US" sz="5800" b="1" i="1" dirty="0"/>
              <a:t>Law Enforcement (40+ years), November </a:t>
            </a:r>
            <a:r>
              <a:rPr lang="en-US" sz="5800" b="1" i="1" dirty="0" smtClean="0"/>
              <a:t>2013</a:t>
            </a:r>
            <a:endParaRPr lang="en-US" sz="5800" b="1" dirty="0"/>
          </a:p>
        </p:txBody>
      </p:sp>
    </p:spTree>
    <p:extLst>
      <p:ext uri="{BB962C8B-B14F-4D97-AF65-F5344CB8AC3E}">
        <p14:creationId xmlns:p14="http://schemas.microsoft.com/office/powerpoint/2010/main" val="298924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Testimonials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endParaRPr lang="en-US" dirty="0" smtClean="0">
              <a:effectLst/>
            </a:endParaRPr>
          </a:p>
          <a:p>
            <a:r>
              <a:rPr lang="en-US" dirty="0" smtClean="0">
                <a:effectLst/>
              </a:rPr>
              <a:t>"It feels good to know we could do something to save ourselves, not just wait in a corner to see what happens next." </a:t>
            </a:r>
          </a:p>
          <a:p>
            <a:r>
              <a:rPr lang="en-US" b="1" dirty="0" smtClean="0">
                <a:effectLst/>
              </a:rPr>
              <a:t>Sarah, 12</a:t>
            </a:r>
            <a:endParaRPr lang="en-US" dirty="0" smtClean="0">
              <a:effectLst/>
            </a:endParaRP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en-US" dirty="0" smtClean="0">
              <a:effectLst/>
            </a:endParaRPr>
          </a:p>
          <a:p>
            <a:r>
              <a:rPr lang="en-US" dirty="0" smtClean="0">
                <a:effectLst/>
              </a:rPr>
              <a:t>"I definitely think it's a good idea. I think it's good for teachers to know what to do in case of an emergency." </a:t>
            </a:r>
            <a:br>
              <a:rPr lang="en-US" dirty="0" smtClean="0">
                <a:effectLst/>
              </a:rPr>
            </a:br>
            <a:endParaRPr lang="en-US" dirty="0" smtClean="0">
              <a:effectLst/>
            </a:endParaRPr>
          </a:p>
          <a:p>
            <a:r>
              <a:rPr lang="en-US" b="1" dirty="0" smtClean="0">
                <a:effectLst/>
              </a:rPr>
              <a:t>Courtney Pelletier, Parent</a:t>
            </a:r>
            <a:endParaRPr lang="en-US" dirty="0" smtClean="0">
              <a:effectLst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988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 information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228600" y="1719071"/>
            <a:ext cx="3886200" cy="4407408"/>
          </a:xfrm>
        </p:spPr>
        <p:txBody>
          <a:bodyPr/>
          <a:lstStyle/>
          <a:p>
            <a:pPr marL="114300" indent="0">
              <a:buNone/>
            </a:pPr>
            <a:r>
              <a:rPr lang="en-US" sz="2400" dirty="0" smtClean="0"/>
              <a:t>Guy Skrobul</a:t>
            </a:r>
          </a:p>
          <a:p>
            <a:pPr marL="114300" indent="0">
              <a:buNone/>
            </a:pPr>
            <a:r>
              <a:rPr lang="en-US" sz="2400" dirty="0" smtClean="0"/>
              <a:t>219-956-3143 ext. 2011</a:t>
            </a:r>
          </a:p>
          <a:p>
            <a:pPr marL="114300" indent="0">
              <a:buNone/>
            </a:pPr>
            <a:r>
              <a:rPr lang="en-US" sz="2400" dirty="0" smtClean="0"/>
              <a:t>gskrobul@kv.k12.in.us</a:t>
            </a:r>
          </a:p>
          <a:p>
            <a:pPr marL="114300" indent="0">
              <a:buNone/>
            </a:pPr>
            <a:endParaRPr lang="en-US" sz="2400" dirty="0"/>
          </a:p>
          <a:p>
            <a:pPr marL="114300" indent="0">
              <a:buNone/>
            </a:pPr>
            <a:endParaRPr lang="en-US" sz="2400" dirty="0" smtClean="0"/>
          </a:p>
          <a:p>
            <a:pPr marL="114300" indent="0">
              <a:buNone/>
            </a:pPr>
            <a:r>
              <a:rPr lang="en-US" sz="2400" dirty="0" smtClean="0"/>
              <a:t>Jeff Moolenaar</a:t>
            </a:r>
          </a:p>
          <a:p>
            <a:pPr marL="114300" indent="0">
              <a:buNone/>
            </a:pPr>
            <a:r>
              <a:rPr lang="en-US" sz="2400" dirty="0" smtClean="0"/>
              <a:t>219-956-3143, ext. 2286 </a:t>
            </a:r>
          </a:p>
          <a:p>
            <a:pPr marL="114300" indent="0">
              <a:buNone/>
            </a:pPr>
            <a:r>
              <a:rPr lang="en-US" sz="2400" dirty="0" smtClean="0"/>
              <a:t>jmoolenaar@kv.k12.in.us</a:t>
            </a: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4114800" y="1719071"/>
            <a:ext cx="4724400" cy="4407408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en-US" sz="2400" dirty="0" smtClean="0"/>
              <a:t>Eric Kidwell</a:t>
            </a:r>
          </a:p>
          <a:p>
            <a:pPr marL="114300" indent="0">
              <a:buNone/>
            </a:pPr>
            <a:r>
              <a:rPr lang="en-US" sz="2400" dirty="0" smtClean="0"/>
              <a:t>219-956-3143, ext. 2050</a:t>
            </a:r>
          </a:p>
          <a:p>
            <a:pPr marL="114300" indent="0">
              <a:buNone/>
            </a:pPr>
            <a:r>
              <a:rPr lang="en-US" sz="2400" dirty="0" smtClean="0"/>
              <a:t>ekidwell@kv.k12.in.us</a:t>
            </a:r>
          </a:p>
          <a:p>
            <a:pPr marL="114300" indent="0">
              <a:buNone/>
            </a:pPr>
            <a:endParaRPr lang="en-US" sz="2400" dirty="0"/>
          </a:p>
          <a:p>
            <a:pPr marL="114300" indent="0">
              <a:buNone/>
            </a:pPr>
            <a:endParaRPr lang="en-US" sz="2400" dirty="0" smtClean="0"/>
          </a:p>
          <a:p>
            <a:pPr marL="114300" indent="0">
              <a:buNone/>
            </a:pPr>
            <a:r>
              <a:rPr lang="en-US" sz="2400" dirty="0" smtClean="0"/>
              <a:t>Dr. Andy Boersma</a:t>
            </a:r>
          </a:p>
          <a:p>
            <a:pPr marL="114300" indent="0">
              <a:buNone/>
            </a:pPr>
            <a:r>
              <a:rPr lang="en-US" sz="2400" dirty="0" smtClean="0"/>
              <a:t>219-863-3560</a:t>
            </a:r>
          </a:p>
          <a:p>
            <a:pPr marL="114300" indent="0">
              <a:buNone/>
            </a:pPr>
            <a:r>
              <a:rPr lang="en-US" sz="1800" dirty="0" smtClean="0"/>
              <a:t>aboersma@boersmafuneralhome.com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460392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/>
          <p:cNvSpPr txBox="1">
            <a:spLocks/>
          </p:cNvSpPr>
          <p:nvPr/>
        </p:nvSpPr>
        <p:spPr>
          <a:xfrm>
            <a:off x="457200" y="155448"/>
            <a:ext cx="8229600" cy="125272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>
              <a:solidFill>
                <a:srgbClr val="FF0000"/>
              </a:solidFill>
              <a:latin typeface="Imprint MT Shadow" pitchFamily="82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Guideline Compliance</a:t>
            </a:r>
            <a:endParaRPr lang="en-US" dirty="0"/>
          </a:p>
        </p:txBody>
      </p:sp>
      <p:pic>
        <p:nvPicPr>
          <p:cNvPr id="17" name="Content Placeholder 5" descr="homeland security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4775" y="1676400"/>
            <a:ext cx="1208849" cy="905470"/>
          </a:xfrm>
        </p:spPr>
      </p:pic>
      <p:pic>
        <p:nvPicPr>
          <p:cNvPr id="11" name="Picture 10" descr="IDH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800" y="2886670"/>
            <a:ext cx="1066800" cy="914400"/>
          </a:xfrm>
          <a:prstGeom prst="rect">
            <a:avLst/>
          </a:prstGeom>
        </p:spPr>
      </p:pic>
      <p:pic>
        <p:nvPicPr>
          <p:cNvPr id="12" name="Picture 11" descr="IACP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5800" y="4029670"/>
            <a:ext cx="1066800" cy="990600"/>
          </a:xfrm>
          <a:prstGeom prst="rect">
            <a:avLst/>
          </a:prstGeom>
        </p:spPr>
      </p:pic>
      <p:pic>
        <p:nvPicPr>
          <p:cNvPr id="13" name="Picture 12" descr="nyp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5800" y="5325072"/>
            <a:ext cx="1066800" cy="91439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209800" y="1819870"/>
            <a:ext cx="5715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70C0"/>
                </a:solidFill>
                <a:latin typeface="Imprint MT Shadow" pitchFamily="82" charset="0"/>
              </a:rPr>
              <a:t>U.S. DEPARTMENT OF HOMELAND SECURITY</a:t>
            </a:r>
          </a:p>
          <a:p>
            <a:pPr algn="ctr"/>
            <a:r>
              <a:rPr lang="en-US" dirty="0" smtClean="0">
                <a:latin typeface="Imprint MT Shadow" pitchFamily="82" charset="0"/>
              </a:rPr>
              <a:t>ACTIVE SHOOTER – HOW TO RESPOND</a:t>
            </a:r>
          </a:p>
          <a:p>
            <a:pPr algn="ctr"/>
            <a:r>
              <a:rPr lang="en-US" dirty="0" smtClean="0">
                <a:latin typeface="Imprint MT Shadow" pitchFamily="82" charset="0"/>
              </a:rPr>
              <a:t>OCTOBER 2008</a:t>
            </a:r>
            <a:endParaRPr lang="en-US" dirty="0">
              <a:latin typeface="Imprint MT Shadow" pitchFamily="8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81201" y="3953471"/>
            <a:ext cx="6477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70C0"/>
                </a:solidFill>
                <a:latin typeface="Imprint MT Shadow" pitchFamily="82" charset="0"/>
              </a:rPr>
              <a:t>INTERNATIONAL ASSOCIATION OF CHIEFS OF POLICE</a:t>
            </a:r>
          </a:p>
          <a:p>
            <a:pPr algn="ctr"/>
            <a:r>
              <a:rPr lang="en-US" dirty="0" smtClean="0">
                <a:latin typeface="Imprint MT Shadow" pitchFamily="82" charset="0"/>
              </a:rPr>
              <a:t>GUIDE FOR PREVENTING AND RESPONDING TO SCHOOL VIOLENCE</a:t>
            </a:r>
            <a:endParaRPr lang="en-US" dirty="0">
              <a:latin typeface="Imprint MT Shadow" pitchFamily="8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09800" y="5477470"/>
            <a:ext cx="594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70C0"/>
                </a:solidFill>
                <a:latin typeface="Imprint MT Shadow" pitchFamily="82" charset="0"/>
              </a:rPr>
              <a:t>NYPD – ACTIVE SHOOTER</a:t>
            </a:r>
          </a:p>
          <a:p>
            <a:pPr algn="ctr"/>
            <a:r>
              <a:rPr lang="en-US" dirty="0" smtClean="0">
                <a:latin typeface="Imprint MT Shadow" pitchFamily="82" charset="0"/>
              </a:rPr>
              <a:t>RECOMMENDATIONS AND ANALYSIS FOR RISK MITIGATION</a:t>
            </a:r>
            <a:endParaRPr lang="en-US" dirty="0">
              <a:latin typeface="Imprint MT Shadow" pitchFamily="82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981201" y="2828836"/>
            <a:ext cx="6477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0070C0"/>
                </a:solidFill>
                <a:latin typeface="Imprint MT Shadow" pitchFamily="82" charset="0"/>
              </a:rPr>
              <a:t>INDIANA DEPARTMENT OF HOMELAND SECURITY</a:t>
            </a:r>
          </a:p>
          <a:p>
            <a:pPr algn="ctr"/>
            <a:r>
              <a:rPr lang="en-US" dirty="0" smtClean="0">
                <a:latin typeface="Imprint MT Shadow" pitchFamily="82" charset="0"/>
              </a:rPr>
              <a:t>ACTIVE SHOOTER – EMPLOYEE RESPONSE</a:t>
            </a:r>
            <a:endParaRPr lang="en-US" dirty="0">
              <a:latin typeface="Imprint MT Shadow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118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365"/>
    </mc:Choice>
    <mc:Fallback xmlns="">
      <p:transition spd="slow" advTm="48365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Guideline compliance</a:t>
            </a:r>
            <a:endParaRPr lang="en-US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" y="1771650"/>
            <a:ext cx="1038225" cy="104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752600"/>
            <a:ext cx="28575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685800" y="2136339"/>
            <a:ext cx="762000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sz="2400" b="1" dirty="0" smtClean="0"/>
              <a:t>Guides </a:t>
            </a:r>
            <a:r>
              <a:rPr lang="en-US" sz="2400" b="1" dirty="0"/>
              <a:t>for Developing High-Quality Emergency Operations Plans – June 2013</a:t>
            </a:r>
          </a:p>
          <a:p>
            <a:endParaRPr lang="en-US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US </a:t>
            </a:r>
            <a:r>
              <a:rPr lang="en-US" sz="2000" dirty="0"/>
              <a:t>Department of Education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/>
              <a:t>US Department of Homeland Security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/>
              <a:t>FEMA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/>
              <a:t>US Department of Justice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/>
              <a:t>US Department of Health and Human Services</a:t>
            </a:r>
          </a:p>
        </p:txBody>
      </p:sp>
    </p:spTree>
    <p:extLst>
      <p:ext uri="{BB962C8B-B14F-4D97-AF65-F5344CB8AC3E}">
        <p14:creationId xmlns:p14="http://schemas.microsoft.com/office/powerpoint/2010/main" val="973588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083"/>
    </mc:Choice>
    <mc:Fallback xmlns="">
      <p:transition spd="slow" advTm="38083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Recent research</a:t>
            </a:r>
            <a:br>
              <a:rPr lang="en-US" dirty="0" smtClean="0"/>
            </a:br>
            <a:r>
              <a:rPr lang="en-US" dirty="0" smtClean="0"/>
              <a:t>texas state university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40% occur at businesses, 29% at schools</a:t>
            </a:r>
          </a:p>
          <a:p>
            <a:r>
              <a:rPr lang="en-US" dirty="0" smtClean="0"/>
              <a:t>Average number shot – 5, killed – 2 </a:t>
            </a:r>
          </a:p>
          <a:p>
            <a:r>
              <a:rPr lang="en-US" dirty="0" smtClean="0"/>
              <a:t>Shooters are 94% male (oldest – 88, youngest – 13)</a:t>
            </a:r>
          </a:p>
          <a:p>
            <a:r>
              <a:rPr lang="en-US" dirty="0" smtClean="0"/>
              <a:t>59% use handguns, 26% rifles, 33% more than one</a:t>
            </a:r>
          </a:p>
          <a:p>
            <a:r>
              <a:rPr lang="en-US" dirty="0" smtClean="0"/>
              <a:t>Average response time – 3 minutes</a:t>
            </a:r>
          </a:p>
          <a:p>
            <a:r>
              <a:rPr lang="en-US" dirty="0" smtClean="0"/>
              <a:t>Half the shootings were over by the time police arrived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90835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frequent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Between 2000-2008 – once every other month (5)</a:t>
            </a:r>
          </a:p>
          <a:p>
            <a:pPr marL="114300" indent="0">
              <a:buNone/>
            </a:pPr>
            <a:endParaRPr lang="en-US" dirty="0"/>
          </a:p>
          <a:p>
            <a:r>
              <a:rPr lang="en-US" dirty="0" smtClean="0"/>
              <a:t>Between 2009-2012- more than once per month (16)</a:t>
            </a:r>
          </a:p>
          <a:p>
            <a:endParaRPr lang="en-US" dirty="0"/>
          </a:p>
          <a:p>
            <a:r>
              <a:rPr lang="en-US" dirty="0" smtClean="0"/>
              <a:t>Within the </a:t>
            </a:r>
            <a:r>
              <a:rPr lang="en-US" dirty="0" smtClean="0"/>
              <a:t>last </a:t>
            </a:r>
            <a:r>
              <a:rPr lang="en-US" dirty="0" smtClean="0"/>
              <a:t>18 months </a:t>
            </a:r>
            <a:r>
              <a:rPr lang="en-US" dirty="0" smtClean="0"/>
              <a:t>– New Mexico, Philadelphia, Purdue, Widener, South Carolina State, Martin’s Supermarket, Columbia Mall, Cobb Theater</a:t>
            </a:r>
          </a:p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www.fbi.gov/about-us/cirg/active-shooter-and-mass-casualty-incidents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06239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ALiCE Advantages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Integrates physical design and technology with human </a:t>
            </a:r>
            <a:r>
              <a:rPr lang="en-US" b="1" u="sng" dirty="0" smtClean="0"/>
              <a:t>action</a:t>
            </a:r>
            <a:endParaRPr lang="en-US" dirty="0" smtClean="0"/>
          </a:p>
          <a:p>
            <a:endParaRPr lang="en-US" b="1" u="sng" dirty="0"/>
          </a:p>
          <a:p>
            <a:r>
              <a:rPr lang="en-US" dirty="0" smtClean="0"/>
              <a:t>Provides a plan of action to increase the chance of survival, increase confidence, and reduce fear</a:t>
            </a:r>
          </a:p>
          <a:p>
            <a:endParaRPr lang="en-US" dirty="0"/>
          </a:p>
          <a:p>
            <a:r>
              <a:rPr lang="en-US" dirty="0" smtClean="0"/>
              <a:t>Vastly diminishes the odds of success of the intruder</a:t>
            </a:r>
          </a:p>
          <a:p>
            <a:endParaRPr lang="en-US" b="1" u="sng" dirty="0"/>
          </a:p>
          <a:p>
            <a:pPr marL="0" indent="0">
              <a:buNone/>
            </a:pPr>
            <a:endParaRPr lang="en-US" b="1" u="sng" dirty="0"/>
          </a:p>
        </p:txBody>
      </p:sp>
    </p:spTree>
    <p:extLst>
      <p:ext uri="{BB962C8B-B14F-4D97-AF65-F5344CB8AC3E}">
        <p14:creationId xmlns:p14="http://schemas.microsoft.com/office/powerpoint/2010/main" val="2785336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982"/>
    </mc:Choice>
    <mc:Fallback xmlns="">
      <p:transition spd="slow" advTm="94982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Rescue will not occur until…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Police arrive</a:t>
            </a:r>
          </a:p>
          <a:p>
            <a:r>
              <a:rPr lang="en-US" dirty="0" smtClean="0"/>
              <a:t>Police protocol is met</a:t>
            </a:r>
          </a:p>
          <a:p>
            <a:r>
              <a:rPr lang="en-US" dirty="0" smtClean="0"/>
              <a:t>Time required to locate threat</a:t>
            </a:r>
          </a:p>
          <a:p>
            <a:r>
              <a:rPr lang="en-US" dirty="0" smtClean="0"/>
              <a:t>Time required to eliminate threat</a:t>
            </a:r>
          </a:p>
          <a:p>
            <a:pPr marL="114300" indent="0">
              <a:buNone/>
            </a:pPr>
            <a:endParaRPr lang="en-US" dirty="0"/>
          </a:p>
          <a:p>
            <a:r>
              <a:rPr lang="en-US" dirty="0" smtClean="0"/>
              <a:t>Typical response times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267200"/>
            <a:ext cx="3581401" cy="1930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2925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2960"/>
    </mc:Choice>
    <mc:Fallback xmlns="">
      <p:transition spd="slow" advTm="72960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othecary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3516</TotalTime>
  <Words>1466</Words>
  <Application>Microsoft Office PowerPoint</Application>
  <PresentationFormat>On-screen Show (4:3)</PresentationFormat>
  <Paragraphs>280</Paragraphs>
  <Slides>34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Apothecary</vt:lpstr>
      <vt:lpstr>Welcome</vt:lpstr>
      <vt:lpstr>Today’s objective</vt:lpstr>
      <vt:lpstr>PowerPoint Presentation</vt:lpstr>
      <vt:lpstr>Guideline Compliance</vt:lpstr>
      <vt:lpstr>Guideline compliance</vt:lpstr>
      <vt:lpstr>Recent research texas state university</vt:lpstr>
      <vt:lpstr>More frequent</vt:lpstr>
      <vt:lpstr>ALiCE Advantages</vt:lpstr>
      <vt:lpstr>Rescue will not occur until…</vt:lpstr>
      <vt:lpstr>What is an Active Shooter?</vt:lpstr>
      <vt:lpstr>What would you do if….</vt:lpstr>
      <vt:lpstr>What are these students doing?</vt:lpstr>
      <vt:lpstr>The Lesson from Virginia Tech 28 vs. 2 (fatalities) Passive vs. Proactive</vt:lpstr>
      <vt:lpstr>ALiCE is…..</vt:lpstr>
      <vt:lpstr>A - Alert</vt:lpstr>
      <vt:lpstr>L - Lockdown -  a good starting point</vt:lpstr>
      <vt:lpstr>I - Inform</vt:lpstr>
      <vt:lpstr>C - Counter</vt:lpstr>
      <vt:lpstr>E - Evacuate</vt:lpstr>
      <vt:lpstr>Trauma First Aid When will help arrive?</vt:lpstr>
      <vt:lpstr> Trauma First Aid </vt:lpstr>
      <vt:lpstr>implementation</vt:lpstr>
      <vt:lpstr>implementation</vt:lpstr>
      <vt:lpstr>Implementation</vt:lpstr>
      <vt:lpstr>Certification Training costs</vt:lpstr>
      <vt:lpstr>What you receive</vt:lpstr>
      <vt:lpstr>Benefits </vt:lpstr>
      <vt:lpstr>Why we train</vt:lpstr>
      <vt:lpstr>Next steps</vt:lpstr>
      <vt:lpstr>Our employees are also real  ‘First Responders’</vt:lpstr>
      <vt:lpstr>Testimonials</vt:lpstr>
      <vt:lpstr>Testimonials</vt:lpstr>
      <vt:lpstr>Testimonials</vt:lpstr>
      <vt:lpstr>Contact information</vt:lpstr>
    </vt:vector>
  </TitlesOfParts>
  <Company>Kankakee Valley School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kvsc</dc:creator>
  <cp:lastModifiedBy>kvsc</cp:lastModifiedBy>
  <cp:revision>113</cp:revision>
  <cp:lastPrinted>2015-03-13T16:16:31Z</cp:lastPrinted>
  <dcterms:created xsi:type="dcterms:W3CDTF">2012-09-14T12:43:30Z</dcterms:created>
  <dcterms:modified xsi:type="dcterms:W3CDTF">2015-03-18T23:06:35Z</dcterms:modified>
</cp:coreProperties>
</file>